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7" r:id="rId2"/>
    <p:sldId id="264" r:id="rId3"/>
    <p:sldId id="265" r:id="rId4"/>
    <p:sldId id="267" r:id="rId5"/>
    <p:sldId id="268" r:id="rId6"/>
    <p:sldId id="271" r:id="rId7"/>
    <p:sldId id="275" r:id="rId8"/>
    <p:sldId id="276" r:id="rId9"/>
    <p:sldId id="281" r:id="rId10"/>
    <p:sldId id="278" r:id="rId11"/>
    <p:sldId id="284" r:id="rId12"/>
    <p:sldId id="286" r:id="rId13"/>
    <p:sldId id="285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5" r:id="rId22"/>
    <p:sldId id="29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EBE8-6A5B-44B7-9C41-DC7B0AFDFDD2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4C6E4-2EDE-4CDA-A000-26CDCDA1DF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44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80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731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047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0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2604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237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5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73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228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347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4818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936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250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088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4C6E4-2EDE-4CDA-A000-26CDCDA1DFA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040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224" y="1201738"/>
            <a:ext cx="91217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ctr"/>
            <a:r>
              <a:rPr lang="ru-RU" sz="4000" b="1" dirty="0">
                <a:solidFill>
                  <a:srgbClr val="A50021"/>
                </a:solidFill>
                <a:latin typeface="Monotype Corsiva" pitchFamily="66" charset="0"/>
              </a:rPr>
              <a:t>Иван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Сергеевич Тургенев.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  <a:p>
            <a:pPr indent="457200"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Роман «Отцы и дети».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  <a:p>
            <a:pPr indent="457200" algn="ctr"/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  <a:p>
            <a:pPr indent="457200" algn="ctr"/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  <a:p>
            <a:pPr indent="457200" algn="ctr"/>
            <a:endParaRPr lang="ru-RU" sz="4000" b="1" dirty="0" smtClean="0">
              <a:solidFill>
                <a:srgbClr val="A50021"/>
              </a:solidFill>
              <a:latin typeface="Monotype Corsiva" pitchFamily="66" charset="0"/>
            </a:endParaRPr>
          </a:p>
          <a:p>
            <a:pPr indent="457200"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(1 часть)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Сравнительная характеристика братьев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642938"/>
          <a:ext cx="9144000" cy="5643372"/>
        </p:xfrm>
        <a:graphic>
          <a:graphicData uri="http://schemas.openxmlformats.org/drawingml/2006/table">
            <a:tbl>
              <a:tblPr/>
              <a:tblGrid>
                <a:gridCol w="4571521"/>
                <a:gridCol w="4572479"/>
              </a:tblGrid>
              <a:tr h="248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A5002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Павел Петрович</a:t>
                      </a:r>
                      <a:endParaRPr lang="ru-RU" sz="2200" b="1" dirty="0">
                        <a:solidFill>
                          <a:srgbClr val="A5002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solidFill>
                            <a:srgbClr val="A5002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Николай Петрович</a:t>
                      </a:r>
                      <a:endParaRPr lang="ru-RU" sz="2200" b="1" dirty="0">
                        <a:solidFill>
                          <a:srgbClr val="A5002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У него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нет убеждений, вместо них – «</a:t>
                      </a:r>
                      <a:r>
                        <a:rPr lang="ru-RU" sz="20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принсипы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», которые сводятся к соблюдению внешних приличий. То же самое пристрастие к «внешним эффектам» есть и у Базарова (бакенбарды, балахон, развязность), у обоих неуживчивость с окружающим миром.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Он настоящий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противник нигилизма, но в споры не вступает, т.к. понимает, что его аргументы не будут убедительны ни для брата, ни для Базарова. Он просто живёт в согласии со своим сердцем и совестью.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Форма без содержания – в этом суть Павла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Петровича. Это ярко проявляется в описании его кабинета, где в качестве символа России он держит на столе пепельницу в форме мужицкого лаптя (к сожалению, это единственная связь с народом).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Все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его представления о гармоничном существовании (о единении с природой, о поэзии, о любви), которым он обладает, можно понять только развитой душой – ею не обладают ни «уездный аристократ», ни «предводитель нигилистов».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2357430"/>
            <a:ext cx="8786874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Диалог этой главы и большинства других является характерной особенностью композиции романа.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0017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 вы думаете, что преобладает в главе: описание, повествование, диалог?</a:t>
            </a:r>
            <a:endParaRPr lang="ru-RU" sz="24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3214686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 можно объяснить такое количество диалогов в романе?</a:t>
            </a:r>
            <a:endParaRPr lang="ru-RU" sz="24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2844" y="3643314"/>
            <a:ext cx="8858312" cy="1569660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Большое количество диалогов обусловлено содержанием романа. Наличие острого конфликта придаёт произведению драматичность, а преобладание диалогов с авторскими замечаниями говорит об известной сценичности романа.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715436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В </a:t>
            </a:r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ru-RU" sz="2400" dirty="0" smtClean="0">
                <a:solidFill>
                  <a:srgbClr val="A50021"/>
                </a:solidFill>
              </a:rPr>
              <a:t> главе происходит открытый идеологический конфликт между Базаровым и братьями </a:t>
            </a:r>
            <a:r>
              <a:rPr lang="ru-RU" sz="2400" dirty="0" err="1" smtClean="0">
                <a:solidFill>
                  <a:srgbClr val="A50021"/>
                </a:solidFill>
              </a:rPr>
              <a:t>Кирсановыми</a:t>
            </a:r>
            <a:r>
              <a:rPr lang="ru-RU" sz="2400" dirty="0" smtClean="0">
                <a:solidFill>
                  <a:srgbClr val="A50021"/>
                </a:solidFill>
              </a:rPr>
              <a:t>.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1285860"/>
            <a:ext cx="8786874" cy="193899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Основные линии спора:</a:t>
            </a:r>
          </a:p>
          <a:p>
            <a:pPr algn="just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- Об отношении к дворянству, аристократии и её принципам</a:t>
            </a:r>
          </a:p>
          <a:p>
            <a:pPr algn="just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- О принципе деятельности нигилистов</a:t>
            </a:r>
          </a:p>
          <a:p>
            <a:pPr algn="just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- Об отношении к народу</a:t>
            </a:r>
          </a:p>
          <a:p>
            <a:pPr algn="just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- О взглядах на искусство и природу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71435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Выделите основные вопросы спора. Есть ли между ними связь?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2428868"/>
            <a:ext cx="8786874" cy="3416320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Из этого диалога следует, что Павел Петрович именно в аристократах видит основную общественную силу. Значение аристократии, по его мнению, в том, что когда-то она Англии дала свободу, что в аристократах сильно развито чувство собственного достоинства, самоуважения. Эту систему Базаров разбивает простыми доводами.  Убеждения, что аристократы – основа общественного блага, разбиваются меткими замечаниями Базарова: от аристократов нет никакой пользы, их основное занятие – ничегонеделание. Они заботятся только о себе, о своём внешнем виде. Аристократизм – бесполезное слово.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Первая мысль спора (8 глава), возникшая случайно, была важной и для  Базарова, и для Павла Петровича. Кто победил в этом споре?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715436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1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об отношении к дворянству, аристократии, её принципам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42844" y="5929330"/>
            <a:ext cx="8786874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Итог спора: Павел Петрович «побледнел» и не заводил больше разговора об аристократизме.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2071678"/>
            <a:ext cx="8786874" cy="3046988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Нигилисты действуют обдуманно, исходят из принципа полезности для общества. Они отрицают общественный строй, т.е. самодержавие, религию. Базаров замечает, что «свобода», о которой хлопочет правительство, едва ли пойдёт впрок. Базаров не принимает реформу как средство изменения общественного положения. Отрицание воспринимается новыми людьми как деятельность, а не болтовня. Эти высказывания Базарова можно назвать революционными. Тургенев сам понимал нигилизм Базарова как революционность.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Каковы принципы нигилистов, что они отвергают?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715436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2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принципах нигилистов</a:t>
            </a:r>
            <a:endParaRPr lang="ru-RU" sz="2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51435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Какие недостатки можно заметить во взглядах Базарова?</a:t>
            </a:r>
            <a:endParaRPr lang="ru-RU" sz="24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2844" y="5643578"/>
            <a:ext cx="8786874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Строить на разрушенном месте он не считает своим делом. У Базарова нет положительной программы.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071678"/>
            <a:ext cx="8715436" cy="2308324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Позднее в этом споре Павел Петрович стоит за сохранение старых порядков. Ему страшно представить разрушение «всего» в обществе. Он согласен пойти лишь на мелкие изменения при сочетании основ существующего строя, на приспособления к новым условиям, как это делает брат. Они не реакционеры, они либералы по сравнению с Базаровым.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Каково отношение Кирсанова к этой позиции Базарова?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2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принципах нигилистов</a:t>
            </a:r>
            <a:endParaRPr lang="ru-RU" sz="2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50057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Есть ли в романе единомышленники Базарова?</a:t>
            </a:r>
            <a:endParaRPr lang="ru-RU" sz="24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2844" y="5357826"/>
            <a:ext cx="8786874" cy="461665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Нигилистами себя считают Ситников и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Кукшина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071678"/>
            <a:ext cx="8715436" cy="1200329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Ситников хлопочет по откупам отца;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Кукшина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«действительно помещица», - так говорит она о себе, исправно управляет своим имением. Оба героя  восприняли лишь внешнюю форму нигилизма. 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Что мы знаем об этих героях?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2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принципах нигилистов</a:t>
            </a:r>
            <a:endParaRPr lang="ru-RU" sz="2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328612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В чём разница отношения автора к Базарову и </a:t>
            </a:r>
            <a:r>
              <a:rPr lang="ru-RU" sz="2400" dirty="0" err="1" smtClean="0"/>
              <a:t>Кукшиной</a:t>
            </a:r>
            <a:r>
              <a:rPr lang="ru-RU" sz="2400" dirty="0" smtClean="0"/>
              <a:t> с Ситниковым?</a:t>
            </a:r>
            <a:endParaRPr lang="ru-RU" sz="24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14282" y="4071942"/>
            <a:ext cx="8786874" cy="2308324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Тургенев уважительно относится к Базарову и с иронией, пренебрежительно к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Ситникову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и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Кукшиной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, потому что убеждения Базарова глубже и искреннее, а у этих людей они фальшивые.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Кукшина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– карикатура на тех, кто рядится под новых людей. Подобные ей не могут быть настоящими учениками Базарова, т.к. у них нет идеологической основы нигилизма. Ситников и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Кукшина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– подражатели Базаров.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7158" y="2071678"/>
            <a:ext cx="8572560" cy="378565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Базаров вставал утром рано (не как баре), со слугами разговаривает без барского тона, хотя и подтрунивает над ними; Дуняшу не могло не привлечь, что Базаров обратился к ней на «Вы» и спросил о её здоровье.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Фенечка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чувствует себя с Базаровым свободно. Павел Петрович не умеет разговаривать с крестьянами, он сам признаёт это. Для него крестьяне – грязные мужики, без которых, правда, не обойтись. Николай Петрович, вынужденный больше общаться с крестьянами, более демократичен, он называет камердинера «братцем», но сами простые люди относятся к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Кирсановым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, как к господам, а  Павла Петровича боятся.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Кого крестьяне скорее признают? Докажите текстом.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3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русском народе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357430"/>
            <a:ext cx="8715436" cy="4154984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По мнению Павла Петровича, русский народ – патриархальный, свято ценит предания, не может жить без религии. Он умиляется отсталостью народа и в этом видит залог спасения  общества.  </a:t>
            </a:r>
          </a:p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Положение народа вызывает в Базарове не умиление, а гнев. Он видит неблагополучие во всех областях народной жизни. Базаров оказывается дальновидным и осуждает то, что потом станет символом веры народничества. Не случайно он говорит, что русскому народу не нужны бесполезные слова типы «либерализм», «прогресс». У Базарова трезвое отношение к народу. Он видит необразованность и суеверие народа. Эти недостатки он презирает. Однако Базаров видит не только забитость, но и недовольство народа.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Каким представляют себе характер русского народа Павел Петрович и Базаров?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3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русском народе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428868"/>
            <a:ext cx="8715436" cy="193899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Для речи Базарова характерны простота, меткость и точность выражений, обилие народных пословиц, поговорок (песенка спета, слыхали мы эту песню много раз, туда и дорога, от копеечной свечи Москва сгорела). Павел Петрович не использует в речи пословицы, искажает слова, использует много иностранных слов.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Ярким свидетельством связи героя с народом может служить их речь. Что вы можете отметить в языке Базарова и Павла Петровича?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3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русском народе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A50021"/>
                </a:solidFill>
                <a:latin typeface="Monotype Corsiva" pitchFamily="66" charset="0"/>
              </a:rPr>
              <a:t>Подумай и ответь…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2875" y="714375"/>
            <a:ext cx="8858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/>
              <a:t>- </a:t>
            </a:r>
            <a:r>
              <a:rPr lang="ru-RU" sz="2400" dirty="0" smtClean="0"/>
              <a:t>Каково ваше первое впечатление от произведения? Какие проблемы романа являются современными и для нас?</a:t>
            </a:r>
            <a:endParaRPr lang="ru-RU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2844" y="1571612"/>
            <a:ext cx="8786812" cy="461665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Отношение к природе, отношения отцов и детей.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42844" y="2143116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/>
              <a:t>- </a:t>
            </a:r>
            <a:r>
              <a:rPr lang="ru-RU" sz="2400" dirty="0" smtClean="0"/>
              <a:t>Чему можно поучиться у главного героя?</a:t>
            </a:r>
            <a:endParaRPr lang="ru-RU" sz="24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14283" y="2643182"/>
            <a:ext cx="8643998" cy="1200329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Сила воли, самообладание в сценах с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П.П.Кирсановым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, Одинцовой; Евгений – враг всего застойного, ничего не принимает на веру, мыслит не по шаблону, стремится разобраться во всём самостоятельно.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2844" y="4357694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/>
              <a:t>- </a:t>
            </a:r>
            <a:r>
              <a:rPr lang="ru-RU" sz="2400" dirty="0" smtClean="0"/>
              <a:t>Что порицается в романе?</a:t>
            </a:r>
            <a:endParaRPr lang="ru-RU" sz="24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2844" y="4929198"/>
            <a:ext cx="8786812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Чрезмерное увлечение заграничными новинками – через образ Павла Петровича Кирсанова. 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3429000"/>
            <a:ext cx="8715436" cy="2677656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И да, и нет. Прав, понимая, что новые художники-передвижники отказываются от застывших академических традиций, от слепого следования старым образцам. Не прав Павел Петрович в том, что художники-передвижники, как он считает, абсолютно отказывались от традиций. Он говорит, что новые художники «бессильны и бесплодны до гадости». Базаров отрицает и старое, и новое искусство: «Рафаэль гроша медного не стоит, да и они не лучше его».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Павел Петрович, побеждённый во всём остальном, нашёл слабое место у Базарова и решает взять реванш. Он считает, что нигилизм, «эта зараза», уже далеко распространился и захватил область искусства. Прав ли Павел Петрович, говоря так о художниках-шестидесятниках?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4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расхождении во взглядах на искусство и природу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428868"/>
            <a:ext cx="8715436" cy="193899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Базаров плохо знает искусство. Он не занимался искусством не потому, что не мог, а потому, что его интересовала только наука, т.к. он видел в науке силу: «Порядочный химик в 20 раз лучше всякого поэта». Пушкина не знает и отрицает. Это было свойственно части демократической молодёжи 60-х годов, которая отдавала предпочтение изучению науки. 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Вспомните, что ещё Базаров говорит об искусстве в других главах? Как можно оценить эту позицию?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4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расхождении во взглядах на искусство и природу</a:t>
            </a:r>
            <a:endParaRPr lang="ru-RU" sz="2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35769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Кто же является противником Базарова в споре? Как показана ошибочность представлений об искусстве и Базарова, и П.П.?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4282" y="5214950"/>
            <a:ext cx="8715436" cy="1569660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Не Павел Петрович является противником Базарова в этом споре, а  Николай Петрович. Он особенно благоприятствует искусству, но не осмеливается вступить в спор. Это делает сам Тургенев, показывая ощущение органического влияния стихов Пушкина, весенней природы.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4282" y="2071678"/>
            <a:ext cx="8715436" cy="2308324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Он не отрицает её вообще, а видит в ней только источник и поле человеческой деятельности. У Базарова хозяйский взгляд на природу, но он тоже односторонен. Отрицая роль природы как вечного источника красоты, воздействующего на человека, Базаров обедняет человеческую жизнь. Но Аркадий и Николай Петрович не спорят с ним, а возражают в форме робких вопросов.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5716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 смотрит Базаров на природу?</a:t>
            </a:r>
            <a:endParaRPr lang="ru-RU" sz="2400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42844" y="642918"/>
            <a:ext cx="8858312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4 линия спора –</a:t>
            </a:r>
            <a:r>
              <a:rPr lang="ru-RU" sz="2400" dirty="0" smtClean="0">
                <a:solidFill>
                  <a:srgbClr val="A50021"/>
                </a:solidFill>
              </a:rPr>
              <a:t>                                                                                                   о расхождении во взглядах на искусство и природу</a:t>
            </a:r>
            <a:endParaRPr lang="ru-RU" sz="2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435769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 решается эта линия спора?</a:t>
            </a:r>
            <a:endParaRPr lang="ru-RU" sz="24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4282" y="4786322"/>
            <a:ext cx="8715436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В 11 главе появляются пейзажи. Все приметы вечера утверждаю существование вечной красоты. Так решается последняя линия спора.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A50021"/>
                </a:solidFill>
                <a:latin typeface="Monotype Corsiva" pitchFamily="66" charset="0"/>
              </a:rPr>
              <a:t>Подумай и ответь…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2875" y="714375"/>
            <a:ext cx="8858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/>
              <a:t>- </a:t>
            </a:r>
            <a:r>
              <a:rPr lang="ru-RU" sz="2400" dirty="0" smtClean="0"/>
              <a:t>Открыв первую страницу романа, мы читаем: «Посвящается памяти В.Г.Белинского». Как вы думаете, почему автор посвятил свой роман именно Белинскому? Как это могло отразиться на страницах романа?</a:t>
            </a:r>
            <a:endParaRPr lang="ru-RU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929058" y="2500306"/>
            <a:ext cx="4929222" cy="378565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Белинский был для Тургенева не только авторитетным критиком, отличавшимся резкостью, верностью, глубиной суждений, но и весьма характерным представителем демократического общества 40-х годов. Тургенев очень ценил Белинского. Демократизм критика послужили в какой-то мере источником качеств, похожих на Базарова.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pic>
        <p:nvPicPr>
          <p:cNvPr id="11" name="Picture 2" descr="C:\Мои документы\Писатели\Тургенев\vgb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043711"/>
            <a:ext cx="3714776" cy="2742743"/>
          </a:xfrm>
          <a:prstGeom prst="rect">
            <a:avLst/>
          </a:prstGeom>
          <a:noFill/>
          <a:ln>
            <a:solidFill>
              <a:srgbClr val="A5002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Особенности композиции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5720" y="714356"/>
            <a:ext cx="4714908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Базаров – центральный образ</a:t>
            </a:r>
            <a:endParaRPr lang="ru-RU" sz="2400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71868" y="1428736"/>
            <a:ext cx="5357850" cy="1938992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Образ Базарова занимает центральное место в композиции романа. Из 28 глав герой не появляется лишь в двух, в остальных является главным действующим лицом.</a:t>
            </a:r>
            <a:endParaRPr lang="ru-RU" sz="2400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57158" y="5857892"/>
            <a:ext cx="8429684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Все остальные персонажи сгруппированы вокруг него и раскрываются во взаимоотношениях с ним.</a:t>
            </a:r>
            <a:endParaRPr lang="ru-RU" sz="2400" dirty="0"/>
          </a:p>
        </p:txBody>
      </p:sp>
      <p:pic>
        <p:nvPicPr>
          <p:cNvPr id="7" name="Picture 6" descr="Орицание принципов"/>
          <p:cNvPicPr>
            <a:picLocks noChangeAspect="1" noChangeArrowheads="1"/>
          </p:cNvPicPr>
          <p:nvPr/>
        </p:nvPicPr>
        <p:blipFill>
          <a:blip r:embed="rId2" cstate="print"/>
          <a:srcRect l="1575" t="13124" r="18373" b="13124"/>
          <a:stretch>
            <a:fillRect/>
          </a:stretch>
        </p:blipFill>
        <p:spPr bwMode="auto">
          <a:xfrm>
            <a:off x="285720" y="2071678"/>
            <a:ext cx="3095625" cy="2281238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  <p:pic>
        <p:nvPicPr>
          <p:cNvPr id="8" name="Picture 7" descr="Это нигилизм"/>
          <p:cNvPicPr>
            <a:picLocks noChangeAspect="1" noChangeArrowheads="1"/>
          </p:cNvPicPr>
          <p:nvPr/>
        </p:nvPicPr>
        <p:blipFill>
          <a:blip r:embed="rId3" cstate="print"/>
          <a:srcRect l="7874" t="13124" r="1575" b="13124"/>
          <a:stretch>
            <a:fillRect/>
          </a:stretch>
        </p:blipFill>
        <p:spPr bwMode="auto">
          <a:xfrm>
            <a:off x="4357686" y="3429000"/>
            <a:ext cx="3606800" cy="23495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00034" y="714356"/>
            <a:ext cx="6215106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Система образов романа «Отцы и дети»</a:t>
            </a:r>
            <a:endParaRPr lang="ru-RU" sz="2400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357290" y="2214554"/>
            <a:ext cx="1643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Базаров</a:t>
            </a:r>
            <a:endParaRPr lang="ru-RU" sz="2400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57686" y="1214422"/>
            <a:ext cx="407196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Н.П.Кирсанов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П.П.Кирсанов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Аркадий Кирсанов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Одинцова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Ситников, </a:t>
            </a:r>
            <a:r>
              <a:rPr lang="ru-RU" sz="2400" dirty="0" err="1" smtClean="0"/>
              <a:t>Кукшина</a:t>
            </a:r>
            <a:endParaRPr lang="ru-RU" sz="2400" dirty="0" smtClean="0"/>
          </a:p>
          <a:p>
            <a:pPr algn="ctr">
              <a:spcBef>
                <a:spcPct val="50000"/>
              </a:spcBef>
            </a:pPr>
            <a:r>
              <a:rPr lang="ru-RU" sz="2400" dirty="0" smtClean="0"/>
              <a:t>Родители</a:t>
            </a:r>
            <a:endParaRPr lang="ru-RU" sz="2400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42844" y="4214818"/>
            <a:ext cx="4643470" cy="830997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Через кольцевую композицию показана эволюция героя</a:t>
            </a:r>
            <a:endParaRPr lang="ru-RU" sz="2400" dirty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5143512"/>
            <a:ext cx="9144000" cy="1569660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/>
              <a:t>Все лица романа группируются вокруг Базарова, раскрываются во взаимоотношениях с ним, резче и ярче оттесняют те или иные его черты, подчёркивают его превосходство, ум, силу, свидетельствуют о его одиночестве в среде уездных аристократов.</a:t>
            </a:r>
            <a:endParaRPr lang="ru-RU" sz="2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3071802" y="1500174"/>
            <a:ext cx="2286016" cy="928694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214678" y="2000240"/>
            <a:ext cx="2143140" cy="428628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286116" y="2500306"/>
            <a:ext cx="1785950" cy="71438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071802" y="2571744"/>
            <a:ext cx="2214578" cy="571504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000364" y="2643182"/>
            <a:ext cx="2071702" cy="928694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3000364" y="2857496"/>
            <a:ext cx="2286016" cy="1285884"/>
          </a:xfrm>
          <a:prstGeom prst="straightConnector1">
            <a:avLst/>
          </a:prstGeom>
          <a:ln w="254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64291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Какие первые впечатления сложились у Базарова и Кирсанова друг о друге? На основании чего они возникли? Знал ли что-нибудь Базаров о людях, к которым он приезжает в гости?</a:t>
            </a:r>
            <a:endParaRPr lang="ru-RU" sz="24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1857364"/>
            <a:ext cx="8786812" cy="1938992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Аркадий лишь говорил ему, что его родители – «добрые люди». Аркадий позднее рассказывает биографию дяди. П.П.Кирсанов тоже ничего не знает о Базарове; Н.П.Кирсанов – мало: по дороге Аркадий представил своего друга как доброго приятеля, чудесного малого. Значит, главное – внешний вид, облик героя. 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92906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Что особенно выделил автор в портрете Базарова? Что даёт портрет для понимания характера этого человека?</a:t>
            </a:r>
            <a:endParaRPr lang="ru-RU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4282" y="4714884"/>
            <a:ext cx="8786812" cy="1569660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Иронию и спокойствие выдаёт улыбка Базарова, самоуверенность и ум видны в его лице. Одежда обличает в нём демократизм и простоту привычек; обнажённые красные руки говорят о трудной судьбе. То, что это не дворянин, а человек другого круга, </a:t>
            </a:r>
            <a:r>
              <a:rPr lang="ru-RU" sz="2400" b="1" i="1" dirty="0" err="1" smtClean="0">
                <a:solidFill>
                  <a:srgbClr val="A50021"/>
                </a:solidFill>
                <a:latin typeface="Monotype Corsiva" pitchFamily="66" charset="0"/>
              </a:rPr>
              <a:t>Кирсановы</a:t>
            </a:r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 увидели сразу.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 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28860" y="714356"/>
            <a:ext cx="4786346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Управление имением</a:t>
            </a:r>
            <a:endParaRPr lang="ru-RU" sz="24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42844" y="5357826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Кто из братьев занимался делами по управлению имением и почему?</a:t>
            </a:r>
            <a:endParaRPr lang="ru-RU" sz="2400" dirty="0"/>
          </a:p>
        </p:txBody>
      </p:sp>
      <p:pic>
        <p:nvPicPr>
          <p:cNvPr id="9" name="Picture 6" descr="Отец2"/>
          <p:cNvPicPr>
            <a:picLocks noChangeAspect="1" noChangeArrowheads="1"/>
          </p:cNvPicPr>
          <p:nvPr/>
        </p:nvPicPr>
        <p:blipFill>
          <a:blip r:embed="rId2" cstate="print"/>
          <a:srcRect l="2100" t="13124" r="20998" b="13124"/>
          <a:stretch>
            <a:fillRect/>
          </a:stretch>
        </p:blipFill>
        <p:spPr bwMode="auto">
          <a:xfrm>
            <a:off x="285720" y="1428736"/>
            <a:ext cx="3667376" cy="281463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  <p:pic>
        <p:nvPicPr>
          <p:cNvPr id="10" name="Picture 7" descr="ПП2"/>
          <p:cNvPicPr>
            <a:picLocks noChangeAspect="1" noChangeArrowheads="1"/>
          </p:cNvPicPr>
          <p:nvPr/>
        </p:nvPicPr>
        <p:blipFill>
          <a:blip r:embed="rId3" cstate="print"/>
          <a:srcRect l="20998" t="13124" r="2100" b="13124"/>
          <a:stretch>
            <a:fillRect/>
          </a:stretch>
        </p:blipFill>
        <p:spPr bwMode="auto">
          <a:xfrm>
            <a:off x="5143504" y="1428736"/>
            <a:ext cx="3667494" cy="2814633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2844" y="4429132"/>
            <a:ext cx="4000528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Николай Петрович Кирсанов</a:t>
            </a:r>
            <a:endParaRPr lang="ru-RU" sz="2400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5072066" y="4429132"/>
            <a:ext cx="3857652" cy="461665"/>
          </a:xfrm>
          <a:prstGeom prst="rect">
            <a:avLst/>
          </a:prstGeom>
          <a:solidFill>
            <a:srgbClr val="FFCCCC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A50021"/>
                </a:solidFill>
              </a:rPr>
              <a:t>Павел Петрович Кирсанов </a:t>
            </a:r>
            <a:endParaRPr lang="ru-RU" sz="2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64291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Какие черты характера Павла Петровича вы бы могли назвать, прочитав его портретное описание?</a:t>
            </a:r>
            <a:endParaRPr lang="ru-RU" sz="24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42844" y="1500174"/>
            <a:ext cx="5286412" cy="1569660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Аристократизм, изысканность вкусов, стремление к франтовству и желчность характера; архаичность и бессмысленность аристократизма сразу бросаются в глаза. 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35004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Что вы можете сказать о Николае Петровиче?</a:t>
            </a:r>
            <a:endParaRPr lang="ru-RU" sz="240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28926" y="3929066"/>
            <a:ext cx="6000730" cy="2308324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Выглядит более демократично, его не смущает запылённая одежда, но и у него «Пальто и клетчатые панталоны», а не «балахон с кистями». Базаров увидел в нём доброту и робость. По описанию его прошлого мы видим, что он стремится не отстать от века.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pic>
        <p:nvPicPr>
          <p:cNvPr id="8" name="Picture 6" descr="Отец2"/>
          <p:cNvPicPr>
            <a:picLocks noChangeAspect="1" noChangeArrowheads="1"/>
          </p:cNvPicPr>
          <p:nvPr/>
        </p:nvPicPr>
        <p:blipFill>
          <a:blip r:embed="rId3" cstate="print"/>
          <a:srcRect l="2100" t="13124" r="20998" b="13124"/>
          <a:stretch>
            <a:fillRect/>
          </a:stretch>
        </p:blipFill>
        <p:spPr bwMode="auto">
          <a:xfrm>
            <a:off x="214282" y="4214818"/>
            <a:ext cx="2606280" cy="2000264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  <p:pic>
        <p:nvPicPr>
          <p:cNvPr id="9" name="Picture 7" descr="ПП2"/>
          <p:cNvPicPr>
            <a:picLocks noChangeAspect="1" noChangeArrowheads="1"/>
          </p:cNvPicPr>
          <p:nvPr/>
        </p:nvPicPr>
        <p:blipFill>
          <a:blip r:embed="rId4" cstate="print"/>
          <a:srcRect l="20998" t="13124" r="2100" b="13124"/>
          <a:stretch>
            <a:fillRect/>
          </a:stretch>
        </p:blipFill>
        <p:spPr bwMode="auto">
          <a:xfrm>
            <a:off x="5715008" y="1142984"/>
            <a:ext cx="3071785" cy="2357454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9"/>
          <p:cNvSpPr>
            <a:spLocks noChangeArrowheads="1"/>
          </p:cNvSpPr>
          <p:nvPr/>
        </p:nvSpPr>
        <p:spPr bwMode="auto">
          <a:xfrm>
            <a:off x="0" y="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Главы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I 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 - </a:t>
            </a:r>
            <a:r>
              <a:rPr lang="en-US" sz="4000" b="1" dirty="0" smtClean="0">
                <a:solidFill>
                  <a:srgbClr val="A50021"/>
                </a:solidFill>
                <a:latin typeface="Monotype Corsiva" pitchFamily="66" charset="0"/>
              </a:rPr>
              <a:t>XI</a:t>
            </a:r>
            <a:r>
              <a:rPr lang="ru-RU" sz="4000" b="1" dirty="0" smtClean="0">
                <a:solidFill>
                  <a:srgbClr val="A50021"/>
                </a:solidFill>
                <a:latin typeface="Monotype Corsiva" pitchFamily="66" charset="0"/>
              </a:rPr>
              <a:t>. Подумай и ответь…</a:t>
            </a:r>
            <a:endParaRPr lang="ru-RU" sz="4000" b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64291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Расскажите историю жизни Павла Петровича.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5720" y="2357430"/>
            <a:ext cx="5357850" cy="461665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Пытается оправдать поведение своего дяди.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214422"/>
            <a:ext cx="55721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С какой целью Аркадий рассказывает биографию дяди?</a:t>
            </a:r>
            <a:endParaRPr lang="ru-RU" sz="2400" dirty="0"/>
          </a:p>
        </p:txBody>
      </p:sp>
      <p:pic>
        <p:nvPicPr>
          <p:cNvPr id="9" name="Picture 7" descr="ПП2"/>
          <p:cNvPicPr>
            <a:picLocks noChangeAspect="1" noChangeArrowheads="1"/>
          </p:cNvPicPr>
          <p:nvPr/>
        </p:nvPicPr>
        <p:blipFill>
          <a:blip r:embed="rId3" cstate="print"/>
          <a:srcRect l="20998" t="13124" r="2100" b="13124"/>
          <a:stretch>
            <a:fillRect/>
          </a:stretch>
        </p:blipFill>
        <p:spPr bwMode="auto">
          <a:xfrm>
            <a:off x="6000760" y="1071546"/>
            <a:ext cx="2699447" cy="2071702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42844" y="3071810"/>
            <a:ext cx="88583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Как воспринял её Базаров? Верна ли фраза Аркадия, что Павел Петрович «скорее сожаления достоин, чем насмешки», можно ли согласиться с Аркадием?</a:t>
            </a:r>
            <a:endParaRPr lang="ru-RU" sz="240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42844" y="4286256"/>
            <a:ext cx="8858312" cy="830997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Базаров не принимает образ жизни П.П.Кирсанова. Павел Петрович вошёл в жизни по проторённой дороге – пошёл по стопам своего отца.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2844" y="5357826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dirty="0" smtClean="0"/>
              <a:t>- А по каким стопам идёт Базаров?</a:t>
            </a:r>
            <a:endParaRPr lang="ru-RU" sz="2400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142844" y="5857892"/>
            <a:ext cx="8858312" cy="461665"/>
          </a:xfrm>
          <a:prstGeom prst="rect">
            <a:avLst/>
          </a:prstGeom>
          <a:solidFill>
            <a:srgbClr val="FFCCCC"/>
          </a:solidFill>
          <a:ln w="12700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A50021"/>
                </a:solidFill>
                <a:latin typeface="Monotype Corsiva" pitchFamily="66" charset="0"/>
              </a:rPr>
              <a:t>Его слова – «Всякий человек сам себя воспитывать должен».</a:t>
            </a:r>
            <a:endParaRPr lang="ru-RU" sz="2400" b="1" i="1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</TotalTime>
  <Words>2345</Words>
  <Application>Microsoft Office PowerPoint</Application>
  <PresentationFormat>Экран (4:3)</PresentationFormat>
  <Paragraphs>141</Paragraphs>
  <Slides>22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109</cp:revision>
  <dcterms:created xsi:type="dcterms:W3CDTF">2015-07-09T12:58:30Z</dcterms:created>
  <dcterms:modified xsi:type="dcterms:W3CDTF">2020-11-16T07:22:21Z</dcterms:modified>
</cp:coreProperties>
</file>