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4" r:id="rId2"/>
  </p:sldMasterIdLst>
  <p:notesMasterIdLst>
    <p:notesMasterId r:id="rId21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A7F2ECA-7FB7-4763-BC54-858ED05303B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DC89CF0-7FDF-4F7A-B40B-8191AB4C39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55F1F1B-E4BB-4451-A491-78AD7D98E3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26D0F8B-404A-4D0D-B852-4681AE6D71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17FA4A3C-5644-416A-AB6E-67C8E63A9A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41ED7C0-93D7-4755-8E3C-0FE2F79E4E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C58B8ABA-3884-4105-ACE0-DE1A6721EA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88065E9-3974-45D1-A1AC-F7044E8A27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A2B348C1-0418-4506-A376-C666A06E70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4C074CF-64AB-4F99-9B94-097ED70BC9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03E38900-6BE8-46BE-977A-2236AF833D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66215B6-24F8-424E-BDD0-93A78BF99C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345724FB-8C73-45CE-8E28-5875125895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4F25736-C7F1-42ED-B8AA-4F4AD7B715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32C7677-B971-4FAF-936D-FB509E733E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48BC824-20DE-40B3-9D7E-7DF0737EFB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0F3186C8-322C-4509-8F8D-7D1CE947C0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59F2A7A-86EE-48D9-9A95-180B4B5EBE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98C6F805-C2D7-4680-99A7-0F1D33F431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E86D57F-30DF-4398-9129-F6BF478622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EC777E8-EDD0-4D8A-8E07-A9E0FF0990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38C0379-13B1-4A1B-8BB9-88AD7E50A5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ED6594C-4D94-4639-ACD9-01B7989C93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268FFAB-3730-4550-A0AC-29839898C4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1690146-D928-4BEB-B4DC-9953AFB28E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FB623BD-0116-4C98-8361-F867EA765A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A0B4E95-AAA8-4E9A-A05E-5B00816667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03C9030-D9DE-442A-9CE3-853F13A595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CE327C07-DFCE-4FA9-A933-97BF52EE06B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9219DEA-CBC5-4B8B-867B-FB1CBF7FB3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DF68F473-6E19-453A-A2C4-63524217B5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039331B-EDFB-4530-9277-4551410887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D9795531-D1A0-4D28-9E38-BD0C502597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FFAD0B8-7B3D-4BDE-B3A7-D728005811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656D95C9-C381-4918-B2A2-FD9FB2A7B0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62F9FE2-DB25-4FBD-B9BF-E48E052448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D41D-2F7D-448E-8BF6-CC5ABFBA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BF03F1-AD6B-472F-A343-B7AB454AC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75549-3F05-4EB4-AC5B-FCA7E76F85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530021-F311-4A5C-874E-C7B2C7C865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8AE186-6190-464A-A2B4-AFF24FE72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4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CF2D9-6924-49AA-A237-A14E1D2B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5402D0-A0BC-48D5-8F23-F64137E7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CB873-3E04-41C5-8F16-C23F7F206D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F8B9C5-F6AE-4560-81AD-DFF94944458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B6CA66-5FF6-4253-9B77-6F110B3ED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5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CA4DD-88ED-4F3B-B521-0639D1E3A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6132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7A825D-BFAB-45FB-A13B-5627606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325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25206-5A7C-4820-8F25-A8B0A273F6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0AB299-6282-411E-AC49-8B303A42A6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B35D50-32AA-4CB6-B72D-9F0874901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4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1E2A-4D4F-4A44-8DF2-E5C94AAB19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83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E66C-9E92-4D2C-9AA6-C3B70A839B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67EC-9980-40A5-A7D8-864F175F57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9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5BC-38C6-46DE-9F9D-20EE9A7A94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35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B0AD-4A39-4166-AFD5-85149DF56C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23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D93F-89F1-45FD-98E1-FFBE9DA14E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871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84F-B60E-4269-B5AC-B89EB1B79B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4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5A0-B0C9-4284-BCB6-CB4ADC5F08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20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8D562-0085-470F-B084-3288CBCC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1E996-4D40-4CDA-A348-314F93D3F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29EBF-79DA-4170-A40B-43A442B09B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D66C5-AC29-487F-B94F-5B6B6B7808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48BA6-D498-4FCB-9B42-98D158F83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19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FC49-C1DA-41BC-A6B7-BA503D8FA69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06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61FF-D09A-4FD6-9810-9DAFCEEFFF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99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A0E7-C3B0-488F-BB7A-26EFF046BE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1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53CFA-1A72-4C44-8035-09CB1488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423E3-06F9-40A0-9E03-BB7DFD1BE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6E5F0-109F-426A-A00A-76AAD0C42F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1D800-9947-4B76-8C55-B51F78F009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CF711-3146-4938-9BB3-5C5821C16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83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2643A-3E5F-4FFE-BEEF-2BC3B8D8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91105-F8BC-4E39-BF22-60AA02212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32A6E2-8184-4388-BD51-C8BCB79CB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E167D-4E3C-487A-ABB5-044F20D563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1A598-DA9B-43D6-8584-0CEA7F4DA3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4EFD32-2B6C-404E-A423-6D3289DD9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1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8F20D-AE90-4795-9866-498C5F88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6807A-7786-4EFD-B9CF-2ED5A46D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AC4B6-D7B2-4D0A-B379-7946391C5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DFB36A-5641-4907-9579-1D2DB7C5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529E4B-33C1-4D30-91E7-3ACDD05AC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A34B83-E2FF-4B05-A80C-DBFE9B3EF7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2EE3C00-D0E0-496A-99B1-69548698C6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592816-0711-45C7-9355-79E197342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1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98472-9A0E-4F2D-A832-E4609F5E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569ADB-361D-4CAD-BF8A-9EC971C866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EC8516-D595-41EC-A187-FA3DD03C4D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D7486-1896-4E67-9FEB-97AEF7A4B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180045-1B39-4AC0-BAC1-9AABD5E361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F1FED2-4677-4C1D-B3B0-8D5CD6AF9A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3DD7C2-3CDF-46D7-903D-7DB5CC7DD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9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7B5A2-8F45-469D-BBE4-780A2FF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2634E-D773-4444-B77B-E0FBF0F1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C6AE1-7984-4627-A5F3-2CD85BB91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E2312-462B-4AD8-9C7D-B2F7B88830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41AAC-31FA-456E-B215-7ADC7D19A2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655BCE-5F95-43DC-AE26-8FB910231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56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70142-7A16-4A9B-A767-03D6281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DDD1DE-121C-4096-88B8-4AD7918A9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C0BB75-F091-4DCA-B942-EC75B1DCE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CDC11-4615-475A-BB1E-89438FEF4C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A5643-21B6-4451-A41E-2D5B3F9557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C11021-1B4E-4BE5-A5E3-286204ACC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3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6E72D15-EC99-4487-81BF-5EE3CAE0E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3D179AC-8659-435E-92C6-668DEB375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4C801A-1A73-4135-A38F-5E4F0766B79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CBCBC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46498F4-E3F4-4FD4-9DEA-E3FDB7A2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8C78C6E-E65A-4423-B655-937FDBA312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BCBCBC"/>
                </a:solidFill>
                <a:cs typeface="Lucida Sans Unicode" panose="020B0602030504020204" pitchFamily="34" charset="0"/>
              </a:defRPr>
            </a:lvl1pPr>
          </a:lstStyle>
          <a:p>
            <a:fld id="{2709A2A1-1275-43A6-A47F-846BF60B9D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A2A1-1275-43A6-A47F-846BF60B9D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08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u/0/c/NzAzNjI1Nzc5NjZa/a/OTgxMTY3NTg3ODRa/detail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4CDF7A2B-3588-450D-8543-C75E40F800C1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365250"/>
            <a:ext cx="8240712" cy="2052638"/>
            <a:chOff x="261" y="860"/>
            <a:chExt cx="5191" cy="1293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F8C561C-C0EA-4BDF-BBC7-108A1B8F6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860"/>
              <a:ext cx="5191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B0835FC5-4402-416F-8C25-E6917E8CC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860"/>
              <a:ext cx="5191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" name="Text Box 4">
            <a:extLst>
              <a:ext uri="{FF2B5EF4-FFF2-40B4-BE49-F238E27FC236}">
                <a16:creationId xmlns:a16="http://schemas.microsoft.com/office/drawing/2014/main" id="{6BE6D0F4-9A47-4C7F-A173-155A1922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321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/>
              <a:t>Тёмные аллеи.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98915D30-5B74-4997-9F20-B2F5750B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21038"/>
            <a:ext cx="20240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FFE09C9-E6E1-4740-A3B5-5667AF30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706273"/>
            <a:ext cx="158432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>
            <a:extLst>
              <a:ext uri="{FF2B5EF4-FFF2-40B4-BE49-F238E27FC236}">
                <a16:creationId xmlns:a16="http://schemas.microsoft.com/office/drawing/2014/main" id="{A796C84F-AEC0-4898-BEAC-74B309BBE49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-85725"/>
            <a:ext cx="8240713" cy="1358900"/>
            <a:chOff x="284" y="-54"/>
            <a:chExt cx="5191" cy="856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9FA0C028-9A1D-4D54-B5FB-008C2D4A7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-54"/>
              <a:ext cx="5191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1" name="Text Box 3">
              <a:extLst>
                <a:ext uri="{FF2B5EF4-FFF2-40B4-BE49-F238E27FC236}">
                  <a16:creationId xmlns:a16="http://schemas.microsoft.com/office/drawing/2014/main" id="{5CECCA97-DE60-47B8-BE95-6E3F4B5BF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-54"/>
              <a:ext cx="5191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Text Box 4">
            <a:extLst>
              <a:ext uri="{FF2B5EF4-FFF2-40B4-BE49-F238E27FC236}">
                <a16:creationId xmlns:a16="http://schemas.microsoft.com/office/drawing/2014/main" id="{2AB6502C-FFDB-4E0A-9566-88867758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1075"/>
            <a:ext cx="82296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25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 </a:t>
            </a:r>
            <a:r>
              <a:rPr lang="ru-RU" altLang="ru-RU" sz="1700" i="1"/>
              <a:t>Всего по пять реплик произносят герои, и их бывшие отношения, вся жизнь героини, как на ладони.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Ничего не знаю о тебе с тех самых пор. Как ты сюда попала? Почему не осталась при господах?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Мне господа вскоре после вас вольную дали.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А где жила потом?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Долго рассказывать, сударь.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Замужем, говоришь, не была?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Нет, не была.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Почему? При такой красоте, которую ты имела?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Не могла я этого сделать.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Отчего же не могла? Что ты хочешь сказать?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Что ж тут объяснять. Небось помните, как я вас любила.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AC30BBAD-BB96-4880-B9AA-EFF7362253A2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17F1FA5B-2D08-419F-9789-6B44EFFD8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5" name="Text Box 3">
              <a:extLst>
                <a:ext uri="{FF2B5EF4-FFF2-40B4-BE49-F238E27FC236}">
                  <a16:creationId xmlns:a16="http://schemas.microsoft.com/office/drawing/2014/main" id="{E34C29E1-9F7F-4DCC-BCF1-D01BEC7E1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6" name="Text Box 4">
            <a:extLst>
              <a:ext uri="{FF2B5EF4-FFF2-40B4-BE49-F238E27FC236}">
                <a16:creationId xmlns:a16="http://schemas.microsoft.com/office/drawing/2014/main" id="{2130E7B7-A220-4843-89B9-E5FBFE06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Все проходит, мой друг, – забормотал он. – Любовь, молодость – все, все. История пошлая, обыкновенная. С годами все проходит. Как это сказано в книге Иова? «Как о воде протекшей будешь вспоминать».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Что кому Бог дает, Николай Алексеевич. Молодость у всякого проходит, а любовь – другое дело…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А! Все проходит. Все забывается.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Все проходит, да не все забывается.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Разные взгляды на настоящую любовь в жизни человека. Герой воспринимает любовь как обыкновенную историю, а героиня – смыслом жизни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F415711A-7B48-4EAB-88AC-B405ABE9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0BF4AE3-2143-431F-B0A4-24F91631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Как раскрывается характер Надежды в небольшом монологе?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 </a:t>
            </a:r>
            <a:r>
              <a:rPr lang="ru-RU" altLang="ru-RU" sz="2800" i="1"/>
              <a:t>Твердая, страстная, верная, преданная.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 Как характеризует героя эта история? 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Бессердечный, романтичный, слабохарактерный.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>
            <a:extLst>
              <a:ext uri="{FF2B5EF4-FFF2-40B4-BE49-F238E27FC236}">
                <a16:creationId xmlns:a16="http://schemas.microsoft.com/office/drawing/2014/main" id="{57B1D2B0-B9E6-4C38-B7C0-E38F6F1FC2B1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5362" name="Picture 2">
              <a:extLst>
                <a:ext uri="{FF2B5EF4-FFF2-40B4-BE49-F238E27FC236}">
                  <a16:creationId xmlns:a16="http://schemas.microsoft.com/office/drawing/2014/main" id="{E2906E02-D5C1-4029-83C9-C88485E91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3" name="Text Box 3">
              <a:extLst>
                <a:ext uri="{FF2B5EF4-FFF2-40B4-BE49-F238E27FC236}">
                  <a16:creationId xmlns:a16="http://schemas.microsoft.com/office/drawing/2014/main" id="{F22F9291-C485-4C31-8D21-8439DA11F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4" name="Text Box 4">
            <a:extLst>
              <a:ext uri="{FF2B5EF4-FFF2-40B4-BE49-F238E27FC236}">
                <a16:creationId xmlns:a16="http://schemas.microsoft.com/office/drawing/2014/main" id="{22D3827D-EC7A-44CC-BB27-B6C6E2DD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сколько ни проходило времени, все одним жила. Знала, что давно вас нет прежнего, что для вас словно ничего и не было, а вот… </a:t>
            </a:r>
            <a:r>
              <a:rPr lang="ru-RU" altLang="ru-RU" sz="2200">
                <a:solidFill>
                  <a:srgbClr val="FF0000"/>
                </a:solidFill>
              </a:rPr>
              <a:t>Поздно теперь укорять</a:t>
            </a:r>
            <a:r>
              <a:rPr lang="ru-RU" altLang="ru-RU" sz="2200"/>
              <a:t>, а ведь, правда, очень бессердечно вы меня бросили, – сколько раз я хотела руки на себя наложить от обиды от одной, уж не говоря обо всем прочем. Ведь было время, Николай Алексеевич, когда я вас Николенькой звала, а вы меня – помните как? И все стихи мне изволили читать про всякие «темные аллеи», – прибавила она с недоброй улыбкой.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– Ах, как хороша ты была! – сказал он, качая головой. – Как горяча, как прекрасна! Какой стан, какие глаза! Помнишь, как на тебя все заглядывались?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– Помню, сударь. Были и вы отменно хороши. И ведь это вам отдала я свою красоту, свою горячку. Как же можно такое забыть.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>
            <a:extLst>
              <a:ext uri="{FF2B5EF4-FFF2-40B4-BE49-F238E27FC236}">
                <a16:creationId xmlns:a16="http://schemas.microsoft.com/office/drawing/2014/main" id="{32A94102-4C3C-4B2A-8049-5DFBC79946A4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-12700"/>
            <a:ext cx="8526463" cy="1687513"/>
            <a:chOff x="238" y="-8"/>
            <a:chExt cx="5371" cy="1063"/>
          </a:xfrm>
        </p:grpSpPr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id="{0A5237D8-DF3E-49FC-ACEB-E23E091B9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-8"/>
              <a:ext cx="5371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7" name="Text Box 3">
              <a:extLst>
                <a:ext uri="{FF2B5EF4-FFF2-40B4-BE49-F238E27FC236}">
                  <a16:creationId xmlns:a16="http://schemas.microsoft.com/office/drawing/2014/main" id="{2E2FBEE8-F39A-4655-9A1A-2F7309773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" y="-8"/>
              <a:ext cx="5371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8" name="Text Box 4">
            <a:extLst>
              <a:ext uri="{FF2B5EF4-FFF2-40B4-BE49-F238E27FC236}">
                <a16:creationId xmlns:a16="http://schemas.microsoft.com/office/drawing/2014/main" id="{AC39615E-F701-40F2-8E92-C0090371A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Одно тебе скажу: никогда я не был счастлив в жизни, не думай, пожалуйста. Извини, что, может быть, задеваю твое самолюбие, но скажу откровенно – жену я без памяти любил. А изменила, бросила меня еще оскорбительней, чем я тебя. Сына обожал – пока рос, каких только надежд на него не возлагал! А вышел негодяй, мот, наглец, без сердца, без чести, без совести… Впрочем, все это тоже самая обыкновенная, пошлая история. Будь здорова, милый друг. Думаю, что и я потерял в тебе самое дорогое, что имел в жизни.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>
            <a:extLst>
              <a:ext uri="{FF2B5EF4-FFF2-40B4-BE49-F238E27FC236}">
                <a16:creationId xmlns:a16="http://schemas.microsoft.com/office/drawing/2014/main" id="{6B1E6AFE-811C-4751-A336-EF81AC23808C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17410" name="Picture 2">
              <a:extLst>
                <a:ext uri="{FF2B5EF4-FFF2-40B4-BE49-F238E27FC236}">
                  <a16:creationId xmlns:a16="http://schemas.microsoft.com/office/drawing/2014/main" id="{5B82B680-5F5B-4617-9A3E-322C98A0C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1" name="Text Box 3">
              <a:extLst>
                <a:ext uri="{FF2B5EF4-FFF2-40B4-BE49-F238E27FC236}">
                  <a16:creationId xmlns:a16="http://schemas.microsoft.com/office/drawing/2014/main" id="{EA0413C4-05AC-4B8C-B5AA-DC43AB585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2" name="Text Box 4">
            <a:extLst>
              <a:ext uri="{FF2B5EF4-FFF2-40B4-BE49-F238E27FC236}">
                <a16:creationId xmlns:a16="http://schemas.microsoft.com/office/drawing/2014/main" id="{ABCF73C8-80F9-48BA-836B-5F0C1632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Когда поехали дальше, он хмуро думал: «Да, как прелестна была! Волшебно прелестна!» Со стыдом вспоминал свои последние слова и то, что поцеловал у ней руку и тотчас стыдился своего стыда. «Разве неправда, что она дала мне лучшие минуты жизни?»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Не способен на поступок.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8CE7868-503F-403C-861F-E49F121B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6A942ABE-4BCF-4420-B0AA-6AA03679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Как мужики оценивают Надежду?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Баба – ума палата. Но крута!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Какую причину называет герой, объясняя невозможность их отношений?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Но, боже мой, что же было бы дальше? Что, если бы я не бросил ее? Какой вздор! Эта самая Надежда не содержательница постоялой горницы, а моя жена, хозяйка моего петербургского дома, мать моих детей?»</a:t>
            </a:r>
          </a:p>
          <a:p>
            <a:pPr>
              <a:lnSpc>
                <a:spcPct val="80000"/>
              </a:lnSpc>
              <a:spcBef>
                <a:spcPts val="650"/>
              </a:spcBef>
              <a:buClrTx/>
              <a:buSzPct val="65000"/>
              <a:buFontTx/>
              <a:buNone/>
            </a:pPr>
            <a:r>
              <a:rPr lang="ru-RU" altLang="ru-RU" sz="2600"/>
              <a:t>      И, закрывая глаза, качал головой.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социальную.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53960D87-F816-461B-BDD7-2D7CCCC0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5541F7C0-1C57-437B-9B8F-9AA53E92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-Какой мотив воплощен в рассказе?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 </a:t>
            </a:r>
            <a:r>
              <a:rPr lang="ru-RU" altLang="ru-RU" sz="2800" i="1"/>
              <a:t>Мотив вечного пути в поиске счастья.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 Какие пласты можно выделить в рассказе?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1. Социальный. 2. Психологический. 3. Философский.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>
            <a:extLst>
              <a:ext uri="{FF2B5EF4-FFF2-40B4-BE49-F238E27FC236}">
                <a16:creationId xmlns:a16="http://schemas.microsoft.com/office/drawing/2014/main" id="{BCB6BA59-1877-4DC0-903F-3260A2B34E4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20482" name="Picture 2">
              <a:extLst>
                <a:ext uri="{FF2B5EF4-FFF2-40B4-BE49-F238E27FC236}">
                  <a16:creationId xmlns:a16="http://schemas.microsoft.com/office/drawing/2014/main" id="{BF064655-51E0-49A2-B9BC-1055FEF82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3" name="Text Box 3">
              <a:extLst>
                <a:ext uri="{FF2B5EF4-FFF2-40B4-BE49-F238E27FC236}">
                  <a16:creationId xmlns:a16="http://schemas.microsoft.com/office/drawing/2014/main" id="{8A53F9C6-28A6-466A-A98B-FEECD278F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Text Box 4">
            <a:extLst>
              <a:ext uri="{FF2B5EF4-FFF2-40B4-BE49-F238E27FC236}">
                <a16:creationId xmlns:a16="http://schemas.microsoft.com/office/drawing/2014/main" id="{E83F6BD7-59F4-43F9-8E8E-4AC137647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ОН и ОНА, внезапность любовного озарения, страстность, кратковременность, трагический исход.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8D2D770B-D659-4CFB-B699-1C099537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05150"/>
            <a:ext cx="2232025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19CE7-4D87-4DF9-8167-DD6637FA9049}"/>
              </a:ext>
            </a:extLst>
          </p:cNvPr>
          <p:cNvSpPr txBox="1"/>
          <p:nvPr/>
        </p:nvSpPr>
        <p:spPr>
          <a:xfrm>
            <a:off x="1115616" y="1124744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Изучить лекцию, прочитать произведение </a:t>
            </a:r>
          </a:p>
          <a:p>
            <a:r>
              <a:rPr lang="ru-RU" sz="4000" dirty="0">
                <a:solidFill>
                  <a:schemeClr val="tx1"/>
                </a:solidFill>
              </a:rPr>
              <a:t>«Тёмные аллеи»</a:t>
            </a:r>
          </a:p>
          <a:p>
            <a:r>
              <a:rPr lang="ru-RU" sz="4000" dirty="0">
                <a:solidFill>
                  <a:schemeClr val="tx1"/>
                </a:solidFill>
              </a:rPr>
              <a:t>Пройти тест </a:t>
            </a:r>
            <a:r>
              <a:rPr lang="en-US" sz="4000" dirty="0">
                <a:solidFill>
                  <a:schemeClr val="tx1"/>
                </a:solidFill>
                <a:hlinkClick r:id="rId2"/>
              </a:rPr>
              <a:t>https://classroom.google.com/u/0/c/NzAzNjI1Nzc5NjZa/a/OTgxMTY3NTg3ODRa/details</a:t>
            </a:r>
            <a:r>
              <a:rPr lang="ru-RU" sz="400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BC14158D-F188-48ED-90A1-582C43A3CC61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133350"/>
            <a:ext cx="8393112" cy="1412875"/>
            <a:chOff x="253" y="84"/>
            <a:chExt cx="5287" cy="89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655EF1C1-9057-46FE-A919-25D6B02D5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84"/>
              <a:ext cx="52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590A62F8-385E-4ABF-A191-CBD79A05A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84"/>
              <a:ext cx="52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Text Box 4">
            <a:extLst>
              <a:ext uri="{FF2B5EF4-FFF2-40B4-BE49-F238E27FC236}">
                <a16:creationId xmlns:a16="http://schemas.microsoft.com/office/drawing/2014/main" id="{7BFCEB05-4552-485E-BBBF-1FBCB48C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Почему цикл назван “Темные аллеи? Какие ассоциации возникают?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1. Прямое значение: липовые аллеи дворянских усадеб, темные и прохладные. 2. Символ старой уходящей России с ее укладом жизни. 3. Место тайных свиданий, запретной любви. 4. Темное, интуитивное, инстинктивное в человеке, подсознание, не контролируемое разумом. 5. Любовь и смерть рядом.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D49C3026-AB75-4CE1-94D2-C3AEADA20303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268288"/>
            <a:ext cx="8489950" cy="1157287"/>
            <a:chOff x="246" y="169"/>
            <a:chExt cx="5348" cy="72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824C05A-9D24-4C27-BC54-AD73D06B9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69"/>
              <a:ext cx="5348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>
              <a:extLst>
                <a:ext uri="{FF2B5EF4-FFF2-40B4-BE49-F238E27FC236}">
                  <a16:creationId xmlns:a16="http://schemas.microsoft.com/office/drawing/2014/main" id="{F4396665-8542-42E9-A4AE-012606488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69"/>
              <a:ext cx="5348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Text Box 4">
            <a:extLst>
              <a:ext uri="{FF2B5EF4-FFF2-40B4-BE49-F238E27FC236}">
                <a16:creationId xmlns:a16="http://schemas.microsoft.com/office/drawing/2014/main" id="{8AD9ECDC-FA3F-441A-8F84-DBB1F469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Какова композиция рассказа?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Экспозиция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1-ая часть-Встреча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2-ая часть- расставание.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C8FF1C7B-295B-4997-A500-565A7F9E59D6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60325"/>
            <a:ext cx="8240713" cy="1535113"/>
            <a:chOff x="284" y="38"/>
            <a:chExt cx="5191" cy="967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5BFDA99-51EA-46BB-8898-4020F0BC5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38"/>
              <a:ext cx="5191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EB74CAA4-88B5-42F4-8AB9-148F978C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38"/>
              <a:ext cx="5191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Text Box 4">
            <a:extLst>
              <a:ext uri="{FF2B5EF4-FFF2-40B4-BE49-F238E27FC236}">
                <a16:creationId xmlns:a16="http://schemas.microsoft.com/office/drawing/2014/main" id="{3A96D72A-AE46-4AA5-BDFF-305707EA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000"/>
              <a:t>В </a:t>
            </a:r>
            <a:r>
              <a:rPr lang="ru-RU" altLang="ru-RU" sz="2000" b="1"/>
              <a:t>холодное осеннее </a:t>
            </a:r>
            <a:r>
              <a:rPr lang="ru-RU" altLang="ru-RU" sz="2000"/>
              <a:t>ненастье, на одной из больших тульских дорог, залитой </a:t>
            </a:r>
            <a:r>
              <a:rPr lang="ru-RU" altLang="ru-RU" sz="2000" b="1"/>
              <a:t>дождями</a:t>
            </a:r>
            <a:r>
              <a:rPr lang="ru-RU" altLang="ru-RU" sz="2000"/>
              <a:t> и изрезанной многими черными колеями, к длинной избе, в одной связи которой была казенная почтовая станция, а в другой частная горница, где можно было отдохнуть или переночевать, пообедать или спросить самовар, подкатил закиданный грязью тарантас с полуподнятым верхом.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000" i="1"/>
              <a:t>Осень. Создается символ осени жизни, в которой все прошло, все безрадостно. Пейзаж, кроме эстетической функции, выполняет роль психологического параллелизма с настроением главного героя.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BCA4A758-714B-4B73-9A03-6CD0270C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78350"/>
            <a:ext cx="20161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A27B8E27-B943-461B-AB21-3F962E21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063"/>
            <a:ext cx="822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87E4E05D-6F95-4D4A-ADD7-56F01EB3B35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620713"/>
          <a:ext cx="8231187" cy="6048375"/>
        </p:xfrm>
        <a:graphic>
          <a:graphicData uri="http://schemas.openxmlformats.org/drawingml/2006/table">
            <a:tbl>
              <a:tblPr/>
              <a:tblGrid>
                <a:gridCol w="3970337">
                  <a:extLst>
                    <a:ext uri="{9D8B030D-6E8A-4147-A177-3AD203B41FA5}">
                      <a16:colId xmlns:a16="http://schemas.microsoft.com/office/drawing/2014/main" val="2619411406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836940299"/>
                    </a:ext>
                  </a:extLst>
                </a:gridCol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герой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героиня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23970"/>
                  </a:ext>
                </a:extLst>
              </a:tr>
              <a:tr h="56324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стройный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старик-военный в большом картузе и в николаевской серой шинели с бобровым стоячим воротником, еще чернобровый, но с белыми усами, которые соединялись с такими же бакенбардами; подбородок у него был пробрит, и вся наружность имела то сходство с Александром II; взгляд был тоже вопрошающий, строгий и вместе с тем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усталый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…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взбежал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на крыльцо избы.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Приезжий сбросил на лавку шинель и оказался еще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стройнее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в одном мундире и в сапогах, потом снял перчатки и картуз и с усталым видом провел бледной худой рукой по голове – седые волосы его с начесами на висках к углам глаз слегка курчавились, к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расивое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удлиненное лицо с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темными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глазами хранило кое-где мелкие следы оспы. 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…темноволосая,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тоже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чернобровая и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тоже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еще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красивая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не по возрасту женщина, похожая на пожилую цыганку, с темным пушком на верхней губе и вдоль щек,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легкая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на ходу, но полная, с большими грудями под красной кофточкой, с треугольным, как у гусыни, животом под черной шерстяной юбкой.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Приезжий мельком глянул на ее округлые плечи и на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легкие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ноги в красных поношенных татарских туфлях …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781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A623506F-6DAB-4DF5-BBB8-176AAC7FD833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83F4BC66-13C6-4125-AC8B-5C7FACCB7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19" name="Text Box 3">
              <a:extLst>
                <a:ext uri="{FF2B5EF4-FFF2-40B4-BE49-F238E27FC236}">
                  <a16:creationId xmlns:a16="http://schemas.microsoft.com/office/drawing/2014/main" id="{276C9E70-1CE7-4999-B481-312B9A586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Text Box 4">
            <a:extLst>
              <a:ext uri="{FF2B5EF4-FFF2-40B4-BE49-F238E27FC236}">
                <a16:creationId xmlns:a16="http://schemas.microsoft.com/office/drawing/2014/main" id="{8E653FEF-7650-4EFC-A672-693F6FB5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В горнице было </a:t>
            </a:r>
            <a:r>
              <a:rPr lang="ru-RU" altLang="ru-RU" sz="2400">
                <a:solidFill>
                  <a:srgbClr val="FF0000"/>
                </a:solidFill>
              </a:rPr>
              <a:t>тепло, сухо и опрятно</a:t>
            </a:r>
            <a:r>
              <a:rPr lang="ru-RU" altLang="ru-RU" sz="2400"/>
              <a:t>: новый золотистый образ в левом углу, под ним покрытый </a:t>
            </a:r>
            <a:r>
              <a:rPr lang="ru-RU" altLang="ru-RU" sz="2400">
                <a:solidFill>
                  <a:srgbClr val="FF0000"/>
                </a:solidFill>
              </a:rPr>
              <a:t>чистой</a:t>
            </a:r>
            <a:r>
              <a:rPr lang="ru-RU" altLang="ru-RU" sz="2400"/>
              <a:t> суровой скатертью стол, за столом </a:t>
            </a:r>
            <a:r>
              <a:rPr lang="ru-RU" altLang="ru-RU" sz="2400">
                <a:solidFill>
                  <a:srgbClr val="FF0000"/>
                </a:solidFill>
              </a:rPr>
              <a:t>чисто</a:t>
            </a:r>
            <a:r>
              <a:rPr lang="ru-RU" altLang="ru-RU" sz="2400"/>
              <a:t> вымытые лавки; кухонная печь, занимавшая дальний правый угол, </a:t>
            </a:r>
            <a:r>
              <a:rPr lang="ru-RU" altLang="ru-RU" sz="2400">
                <a:solidFill>
                  <a:srgbClr val="FF0000"/>
                </a:solidFill>
              </a:rPr>
              <a:t>ново белела </a:t>
            </a:r>
            <a:r>
              <a:rPr lang="ru-RU" altLang="ru-RU" sz="2400"/>
              <a:t>мелом, ближе стояло нечто вроде тахты, покрытой пегими попонами, упиравшейся отвалом в бок печи, из-за печной заслонки </a:t>
            </a:r>
            <a:r>
              <a:rPr lang="ru-RU" altLang="ru-RU" sz="2400">
                <a:solidFill>
                  <a:srgbClr val="FF0000"/>
                </a:solidFill>
              </a:rPr>
              <a:t>сладко </a:t>
            </a:r>
            <a:r>
              <a:rPr lang="ru-RU" altLang="ru-RU" sz="2400"/>
              <a:t>пахло щами – разварившейся капустой, говядиной и лавровым листом.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A898FBAB-FC4F-425A-AAE4-EF003510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52963"/>
            <a:ext cx="14398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069ACFD3-5F02-4EE1-99FD-F4D71E9B927E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CAE95655-C43F-49A1-AB1A-15072FCC3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" name="Text Box 3">
              <a:extLst>
                <a:ext uri="{FF2B5EF4-FFF2-40B4-BE49-F238E27FC236}">
                  <a16:creationId xmlns:a16="http://schemas.microsoft.com/office/drawing/2014/main" id="{251EEAAF-79F5-4829-B24A-9BA9B9BBF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4" name="Text Box 4">
            <a:extLst>
              <a:ext uri="{FF2B5EF4-FFF2-40B4-BE49-F238E27FC236}">
                <a16:creationId xmlns:a16="http://schemas.microsoft.com/office/drawing/2014/main" id="{8BD771FD-74ED-49DD-9FA0-818F6100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Женщина все время пытливо смотрела на него, слегка щурясь.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– И чистоту люблю, – ответила она. – Ведь при господах выросла, как не уметь прилично себя держать, Николай Алексеевич.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Он – любовь всей ее жизни.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BCA7B264-3203-4DD3-9F8E-9F1A57D5FF83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68288"/>
            <a:ext cx="8435975" cy="1157287"/>
            <a:chOff x="280" y="169"/>
            <a:chExt cx="5314" cy="729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628A747A-FED1-4415-924F-4D1321A72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69"/>
              <a:ext cx="5314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7" name="Text Box 3">
              <a:extLst>
                <a:ext uri="{FF2B5EF4-FFF2-40B4-BE49-F238E27FC236}">
                  <a16:creationId xmlns:a16="http://schemas.microsoft.com/office/drawing/2014/main" id="{81544BBF-ACB1-4EC9-9F9B-FEA07CFAC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169"/>
              <a:ext cx="5314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8" name="Text Box 4">
            <a:extLst>
              <a:ext uri="{FF2B5EF4-FFF2-40B4-BE49-F238E27FC236}">
                <a16:creationId xmlns:a16="http://schemas.microsoft.com/office/drawing/2014/main" id="{26F4A318-472E-4B99-867F-14B5F3F6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Читатель сразу может предположить об их прошлых отношениях, интрига скрыта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BA5AB85-E4BA-43C9-9168-DAFADB31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952750"/>
            <a:ext cx="382270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1245</Words>
  <Application>Microsoft Office PowerPoint</Application>
  <PresentationFormat>Экран (4:3)</PresentationFormat>
  <Paragraphs>62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 2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Бунин Иван Алексеевич.</dc:title>
  <dc:creator>j</dc:creator>
  <cp:lastModifiedBy>Lenovo</cp:lastModifiedBy>
  <cp:revision>11</cp:revision>
  <cp:lastPrinted>1601-01-01T00:00:00Z</cp:lastPrinted>
  <dcterms:created xsi:type="dcterms:W3CDTF">2011-03-26T10:06:08Z</dcterms:created>
  <dcterms:modified xsi:type="dcterms:W3CDTF">2020-04-27T14:51:21Z</dcterms:modified>
</cp:coreProperties>
</file>