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56" r:id="rId2"/>
    <p:sldId id="266" r:id="rId3"/>
    <p:sldId id="257" r:id="rId4"/>
    <p:sldId id="258" r:id="rId5"/>
    <p:sldId id="260" r:id="rId6"/>
    <p:sldId id="261" r:id="rId7"/>
    <p:sldId id="262" r:id="rId8"/>
    <p:sldId id="263" r:id="rId9"/>
    <p:sldId id="265" r:id="rId10"/>
    <p:sldId id="259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85" autoAdjust="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18CA8-C7FB-4B3E-8737-B547EB073C4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2D12F8-E8B0-4848-8BBB-78A9F1DA8F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8221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2D12F8-E8B0-4848-8BBB-78A9F1DA8F6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A0782667-4C58-4770-90CA-5BEB3A1B053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7BA3614C-C03D-49AE-A7AF-C7666DEC25A5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3669329"/>
      </p:ext>
    </p:extLst>
  </p:cSld>
  <p:clrMapOvr>
    <a:masterClrMapping/>
  </p:clrMapOvr>
  <p:transition spd="slow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82667-4C58-4770-90CA-5BEB3A1B053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3614C-C03D-49AE-A7AF-C7666DEC25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5366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82667-4C58-4770-90CA-5BEB3A1B053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3614C-C03D-49AE-A7AF-C7666DEC25A5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84315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82667-4C58-4770-90CA-5BEB3A1B053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3614C-C03D-49AE-A7AF-C7666DEC25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4297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82667-4C58-4770-90CA-5BEB3A1B053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3614C-C03D-49AE-A7AF-C7666DEC25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6493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82667-4C58-4770-90CA-5BEB3A1B053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3614C-C03D-49AE-A7AF-C7666DEC25A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86105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82667-4C58-4770-90CA-5BEB3A1B053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3614C-C03D-49AE-A7AF-C7666DEC25A5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73893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82667-4C58-4770-90CA-5BEB3A1B053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3614C-C03D-49AE-A7AF-C7666DEC25A5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6427397"/>
      </p:ext>
    </p:extLst>
  </p:cSld>
  <p:clrMapOvr>
    <a:masterClrMapping/>
  </p:clrMapOvr>
  <p:transition spd="slow">
    <p:circl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82667-4C58-4770-90CA-5BEB3A1B053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3614C-C03D-49AE-A7AF-C7666DEC25A5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3523467"/>
      </p:ext>
    </p:extLst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82667-4C58-4770-90CA-5BEB3A1B053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3614C-C03D-49AE-A7AF-C7666DEC25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5167763"/>
      </p:ext>
    </p:extLst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82667-4C58-4770-90CA-5BEB3A1B053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3614C-C03D-49AE-A7AF-C7666DEC25A5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2348867"/>
      </p:ext>
    </p:extLst>
  </p:cSld>
  <p:clrMapOvr>
    <a:masterClrMapping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82667-4C58-4770-90CA-5BEB3A1B053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3614C-C03D-49AE-A7AF-C7666DEC25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4798301"/>
      </p:ext>
    </p:extLst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82667-4C58-4770-90CA-5BEB3A1B053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3614C-C03D-49AE-A7AF-C7666DEC25A5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002724"/>
      </p:ext>
    </p:extLst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82667-4C58-4770-90CA-5BEB3A1B053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3614C-C03D-49AE-A7AF-C7666DEC25A5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9248134"/>
      </p:ext>
    </p:extLst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82667-4C58-4770-90CA-5BEB3A1B053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3614C-C03D-49AE-A7AF-C7666DEC25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182966"/>
      </p:ext>
    </p:extLst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82667-4C58-4770-90CA-5BEB3A1B053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3614C-C03D-49AE-A7AF-C7666DEC25A5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3565625"/>
      </p:ext>
    </p:extLst>
  </p:cSld>
  <p:clrMapOvr>
    <a:masterClrMapping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82667-4C58-4770-90CA-5BEB3A1B053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3614C-C03D-49AE-A7AF-C7666DEC25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3276165"/>
      </p:ext>
    </p:extLst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0782667-4C58-4770-90CA-5BEB3A1B0530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BA3614C-C03D-49AE-A7AF-C7666DEC25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7601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ransition spd="slow">
    <p:circle/>
  </p:transition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91880" y="4581128"/>
            <a:ext cx="4254410" cy="1143008"/>
          </a:xfrm>
        </p:spPr>
        <p:txBody>
          <a:bodyPr/>
          <a:lstStyle/>
          <a:p>
            <a:r>
              <a:rPr lang="ru-RU" i="1" dirty="0"/>
              <a:t>«Презренного, дикого века свидетелем быть мне дано…»</a:t>
            </a:r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BFEC8B91-729D-4AEA-B376-7A916AACA6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7567" y="2132856"/>
            <a:ext cx="5308866" cy="1515533"/>
          </a:xfrm>
        </p:spPr>
        <p:txBody>
          <a:bodyPr/>
          <a:lstStyle/>
          <a:p>
            <a:r>
              <a:rPr lang="ru-RU" dirty="0"/>
              <a:t>А.И. Бунин. «Господин из Сан-Франциско» </a:t>
            </a:r>
          </a:p>
        </p:txBody>
      </p:sp>
    </p:spTree>
    <p:custDataLst>
      <p:tags r:id="rId1"/>
    </p:custData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/>
          <a:lstStyle/>
          <a:p>
            <a:r>
              <a:rPr lang="ru-RU" dirty="0"/>
              <a:t>Образы-символы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7239000" cy="5429288"/>
          </a:xfrm>
          <a:ln>
            <a:solidFill>
              <a:schemeClr val="accent1"/>
            </a:solidFill>
          </a:ln>
        </p:spPr>
        <p:txBody>
          <a:bodyPr>
            <a:normAutofit fontScale="70000" lnSpcReduction="20000"/>
          </a:bodyPr>
          <a:lstStyle/>
          <a:p>
            <a:r>
              <a:rPr lang="ru-RU" dirty="0"/>
              <a:t>Многопалубный корабль – макет устройства мира (верхняя палуба – «хозяева жизни», нижняя – преисподняя)</a:t>
            </a:r>
          </a:p>
          <a:p>
            <a:r>
              <a:rPr lang="ru-RU" dirty="0"/>
              <a:t>Корабль – чудовищная машина, сотворенная людьми, - символ подавления человеческой души</a:t>
            </a:r>
          </a:p>
          <a:p>
            <a:r>
              <a:rPr lang="ru-RU" dirty="0"/>
              <a:t>Господин из Сан-Франциско, без имени, биографии, отличительных черт, без чувств и нравственных исканий – глобальный образ современной цивилизации, образ громадного зла, образ греха</a:t>
            </a:r>
          </a:p>
          <a:p>
            <a:r>
              <a:rPr lang="ru-RU" dirty="0"/>
              <a:t>Название корабля «Атлантида» - символ трагического исхода современной цивилизации</a:t>
            </a:r>
          </a:p>
          <a:p>
            <a:r>
              <a:rPr lang="ru-RU" dirty="0"/>
              <a:t>Влюбленная пара, нанятая «играть в любовь за хорошие деньги» - символ фальши и продажности</a:t>
            </a:r>
          </a:p>
          <a:p>
            <a:r>
              <a:rPr lang="ru-RU" dirty="0"/>
              <a:t>Океан – знак бесконечности жизни и одновременно – знак стихии</a:t>
            </a:r>
          </a:p>
          <a:p>
            <a:r>
              <a:rPr lang="ru-RU" dirty="0"/>
              <a:t>Ящик из-под содовой – символ равенства всех перед смертью</a:t>
            </a:r>
          </a:p>
          <a:p>
            <a:r>
              <a:rPr lang="ru-RU" dirty="0"/>
              <a:t>Фигура Дьявола на скалах Гибралтара – прямой символ злых сил</a:t>
            </a:r>
          </a:p>
          <a:p>
            <a:r>
              <a:rPr lang="ru-RU" dirty="0"/>
              <a:t>Песни и молитвы </a:t>
            </a:r>
            <a:r>
              <a:rPr lang="ru-RU" dirty="0" err="1"/>
              <a:t>абруццких</a:t>
            </a:r>
            <a:r>
              <a:rPr lang="ru-RU" dirty="0"/>
              <a:t> горцев – символ гармоничного существования человека и природы</a:t>
            </a:r>
          </a:p>
          <a:p>
            <a:r>
              <a:rPr lang="ru-RU" dirty="0"/>
              <a:t>Простые итальянцы, люди труда - символы осмысленного человеческого существования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3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3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44"/>
          </a:xfrm>
        </p:spPr>
        <p:txBody>
          <a:bodyPr>
            <a:normAutofit fontScale="90000"/>
          </a:bodyPr>
          <a:lstStyle/>
          <a:p>
            <a:r>
              <a:rPr lang="ru-RU" dirty="0"/>
              <a:t>Философский смысл произведения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7239000" cy="524131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/>
              <a:t>Жизнь прекрасна, но коротка, нужно ценить все её проявления – и первозданную красоту нетленной природы, и молодую прелесть девушки, и красоту душевного порыва, и все её духовные сокровища.</a:t>
            </a:r>
          </a:p>
          <a:p>
            <a:pPr>
              <a:buNone/>
            </a:pPr>
            <a:r>
              <a:rPr lang="ru-RU" dirty="0"/>
              <a:t>Современная </a:t>
            </a:r>
            <a:r>
              <a:rPr lang="ru-RU" dirty="0" err="1"/>
              <a:t>лжекультура</a:t>
            </a:r>
            <a:r>
              <a:rPr lang="ru-RU" dirty="0"/>
              <a:t> породила самые чудовищные формы подавления человеческого естества, превратила человека в придаток машины, в грандиозный образ «мирового зла», поэтому она обречена. Могущество, богатство, власть капитала призрачны и иллюзорны перед лицом единого для всех живых исхода – перед смертью. </a:t>
            </a:r>
          </a:p>
          <a:p>
            <a:pPr>
              <a:buNone/>
            </a:pPr>
            <a:r>
              <a:rPr lang="ru-RU" dirty="0"/>
              <a:t>Вечна лишь та «чаша жизни», которую человек сумел за свой короткий век наполнить благотворной влагой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D7CCAD9-6F52-4552-A7C3-7D1B2119E457}"/>
              </a:ext>
            </a:extLst>
          </p:cNvPr>
          <p:cNvSpPr/>
          <p:nvPr/>
        </p:nvSpPr>
        <p:spPr>
          <a:xfrm>
            <a:off x="1367644" y="1556792"/>
            <a:ext cx="64087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Рассказ написан в 1915 году. Что это за время в истории? Как связано с рассказом?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Прочтите эпиграф к рассказу. Откуда эпиграф? Какую роль он играет в тексте?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Как называется теплоход, на котором путешествует господин из Сан-Франциско?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вы знаете об Атлантиде и почему, по-вашему, именно так Бунин назвал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теплоход?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Как устроен теплоход, каков там распорядок дня. Найдите и зачитайте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цитату, которая доказывает, что машинное отделение ассоциируется с адом.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Докажите, что господин внутри мёртв и пуст. Что чувствовал, что думал господин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Сан-Франциско в этот столь знаменательный вечер?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7D3E74C-9D24-4DDF-885B-83D3CC295218}"/>
              </a:ext>
            </a:extLst>
          </p:cNvPr>
          <p:cNvSpPr txBox="1"/>
          <p:nvPr/>
        </p:nvSpPr>
        <p:spPr>
          <a:xfrm>
            <a:off x="1259632" y="776893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Изучить лекцию, ответить на вопросы в текстовом документе или в тетради. </a:t>
            </a:r>
            <a:r>
              <a:rPr lang="en-US" dirty="0">
                <a:solidFill>
                  <a:srgbClr val="FF0000"/>
                </a:solidFill>
              </a:rPr>
              <a:t>lyubovviolent95@gmail.com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956333"/>
      </p:ext>
    </p:extLst>
  </p:cSld>
  <p:clrMapOvr>
    <a:masterClrMapping/>
  </p:clrMapOvr>
  <p:transition spd="slow">
    <p:circl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2633" y="328149"/>
            <a:ext cx="6798734" cy="1303867"/>
          </a:xfrm>
        </p:spPr>
        <p:txBody>
          <a:bodyPr>
            <a:normAutofit/>
          </a:bodyPr>
          <a:lstStyle/>
          <a:p>
            <a:r>
              <a:rPr lang="ru-RU" dirty="0"/>
              <a:t>История создания рассказа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4748542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/>
              <a:t>		СОБЫТИЯ И ЛИЦА, КОТОРЫЕ СОСТАВИЛИ ОСНОВУ РАССКАЗА, НАВЕЯНЫ  ЛИЧНЫМИ ВПЕЧАТЛЕНИЯМИ ОТ ВСТРЕЧ И ПУТЕШЕСТВИЙ. </a:t>
            </a:r>
          </a:p>
          <a:p>
            <a:pPr>
              <a:buNone/>
            </a:pPr>
            <a:r>
              <a:rPr lang="ru-RU" dirty="0"/>
              <a:t>		Путешествуя по миру, И.А. Бунин «стремился обозреть лицо мира»</a:t>
            </a:r>
          </a:p>
          <a:p>
            <a:pPr>
              <a:buNone/>
            </a:pPr>
            <a:r>
              <a:rPr lang="ru-RU" dirty="0"/>
              <a:t>		Во время одного из плаваний по морям и океанам на огромном пароходе завязался спор о социальной несправедливости, в ходе которого Бунин доказал, что неравенство можно увидеть даже в разрезе корабля. </a:t>
            </a:r>
          </a:p>
          <a:p>
            <a:pPr>
              <a:buNone/>
            </a:pPr>
            <a:r>
              <a:rPr lang="ru-RU" dirty="0"/>
              <a:t>		Кроме этого, писателю вспомнилась недавняя смерть в гостинице на Капри, где он отдыхал с женой, богатого американца, чье имя так и осталось для всех неизвестным.</a:t>
            </a:r>
          </a:p>
          <a:p>
            <a:pPr>
              <a:buNone/>
            </a:pPr>
            <a:r>
              <a:rPr lang="ru-RU" dirty="0"/>
              <a:t>		Писатель умело объединил эти два события в одном рассказе, добавив многое из своих собственных наблюдений и мыслей. Впервые опубликован рассказ был в 1915 году.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 lvl="2"/>
            <a:endParaRPr lang="ru-RU" dirty="0"/>
          </a:p>
          <a:p>
            <a:endParaRPr lang="ru-RU" dirty="0"/>
          </a:p>
        </p:txBody>
      </p:sp>
    </p:spTree>
    <p:custDataLst>
      <p:tags r:id="rId1"/>
    </p:custData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Тематика рассказа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Тема ужасающих социальных контрастов</a:t>
            </a:r>
          </a:p>
          <a:p>
            <a:r>
              <a:rPr lang="ru-RU" dirty="0"/>
              <a:t>Трагичность губительной власти денег над человеком</a:t>
            </a:r>
          </a:p>
          <a:p>
            <a:r>
              <a:rPr lang="ru-RU" dirty="0"/>
              <a:t>Тема неизбежной гибели цивилизации</a:t>
            </a:r>
          </a:p>
          <a:p>
            <a:r>
              <a:rPr lang="ru-RU" dirty="0"/>
              <a:t>Тема отчужденности человека от основ нравственности и морали</a:t>
            </a:r>
          </a:p>
          <a:p>
            <a:r>
              <a:rPr lang="ru-RU" dirty="0"/>
              <a:t>Тема жизни и смерти</a:t>
            </a:r>
          </a:p>
        </p:txBody>
      </p:sp>
    </p:spTree>
    <p:custDataLst>
      <p:tags r:id="rId1"/>
    </p:custData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>Идея произведения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sz="4000" dirty="0"/>
          </a:p>
          <a:p>
            <a:pPr algn="ctr">
              <a:buNone/>
            </a:pPr>
            <a:r>
              <a:rPr lang="ru-RU" sz="4000" i="1" dirty="0"/>
              <a:t>Идея обреченности бездуховного существования 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Проблема произведения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6000" i="1" dirty="0"/>
          </a:p>
          <a:p>
            <a:pPr algn="ctr">
              <a:buNone/>
            </a:pPr>
            <a:r>
              <a:rPr lang="ru-RU" sz="6000" i="1" dirty="0"/>
              <a:t>В чем смысл жизни?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Особенности жанра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4000" i="1" dirty="0"/>
          </a:p>
          <a:p>
            <a:pPr algn="ctr">
              <a:buNone/>
            </a:pPr>
            <a:r>
              <a:rPr lang="ru-RU" sz="4000" i="1" dirty="0"/>
              <a:t>«Господин из Сан-Франциско» – социально-философский рассказ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Особенности композиции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Взаимодействие двух изобразительных планов: внешнего, реалистичного и внутреннего, философского</a:t>
            </a:r>
          </a:p>
          <a:p>
            <a:r>
              <a:rPr lang="ru-RU" dirty="0"/>
              <a:t>В первом действие движется в конкретном настоящем с редкими экскурсами в прошлое – к естественному финалу</a:t>
            </a:r>
          </a:p>
          <a:p>
            <a:r>
              <a:rPr lang="ru-RU" dirty="0"/>
              <a:t>Во втором – объединяются все образные ряды, сюжеты, темы, образы-символы, выражающие авторскую мысль. Рассказ выливается в форму философской притчи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 главного героя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2249883"/>
            <a:ext cx="7571599" cy="3802276"/>
          </a:xfrm>
        </p:spPr>
        <p:txBody>
          <a:bodyPr>
            <a:noAutofit/>
          </a:bodyPr>
          <a:lstStyle/>
          <a:p>
            <a:r>
              <a:rPr lang="ru-RU" sz="1600" dirty="0"/>
              <a:t>Миллионер из Америки, которая в начале </a:t>
            </a:r>
            <a:r>
              <a:rPr lang="en-US" sz="1600" dirty="0"/>
              <a:t>XX</a:t>
            </a:r>
            <a:r>
              <a:rPr lang="ru-RU" sz="1600" dirty="0"/>
              <a:t> века была самой могущественной страной империализма, задавала тон Европе и всему миру.</a:t>
            </a:r>
          </a:p>
          <a:p>
            <a:r>
              <a:rPr lang="ru-RU" sz="1600" dirty="0"/>
              <a:t>Он живет по законам вседозволенности и купли-продажи</a:t>
            </a:r>
          </a:p>
          <a:p>
            <a:r>
              <a:rPr lang="ru-RU" sz="1600" dirty="0"/>
              <a:t>У него нет ни собственного имени, ни биографии, ни ума, ни сердца. Он лишен и внутреннего содержания. За время пути он «только один раз подумал, а остальное же время только пил, ел, одевался и раздевался»</a:t>
            </a:r>
          </a:p>
          <a:p>
            <a:r>
              <a:rPr lang="ru-RU" sz="1600" dirty="0"/>
              <a:t>Американский капиталист причастен к созданию гигантского парохода «Атлантида»,  и сам уподобляется механизму, живет по привычке, по образу и подобию людей своего круга, живет, как робот, автоматически справляя обычные физиологические потребности</a:t>
            </a:r>
          </a:p>
          <a:p>
            <a:r>
              <a:rPr lang="ru-RU" sz="1600" dirty="0"/>
              <a:t>Герой Бунина не способен к одухотворенной, творческой жизни, он не способен любоваться искусством, памятниками старины, красотой природы.</a:t>
            </a:r>
          </a:p>
          <a:p>
            <a:r>
              <a:rPr lang="ru-RU" sz="1600" dirty="0"/>
              <a:t>Жизнь господина из Сан-Франциско оказывается пустой, ничтожной, лишенной какого-либо смысла, что приводит к вырождению личности, к гибели человека</a:t>
            </a:r>
          </a:p>
          <a:p>
            <a:endParaRPr lang="ru-RU" sz="1600" dirty="0"/>
          </a:p>
          <a:p>
            <a:endParaRPr lang="ru-RU" sz="16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600" decel="5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600" decel="10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600" decel="10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1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600" decel="5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600" decel="10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600" decel="10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1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600" decel="5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600" decel="10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600" decel="10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1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600" decel="5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600" decel="10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600" decel="10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1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600" decel="5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600" decel="10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600" decel="10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1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600" decel="5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600" decel="10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600" decel="10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3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2|4.8|2.4|2.6|2.3|2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3|3.7|3.1|3.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туральные материалы">
  <a:themeElements>
    <a:clrScheme name="Натуральные материалы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Натуральные материалы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Натуральные материалы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339</TotalTime>
  <Words>796</Words>
  <Application>Microsoft Office PowerPoint</Application>
  <PresentationFormat>Экран (4:3)</PresentationFormat>
  <Paragraphs>65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Garamond</vt:lpstr>
      <vt:lpstr>Times New Roman</vt:lpstr>
      <vt:lpstr>Натуральные материалы</vt:lpstr>
      <vt:lpstr>А.И. Бунин. «Господин из Сан-Франциско» </vt:lpstr>
      <vt:lpstr>Презентация PowerPoint</vt:lpstr>
      <vt:lpstr>История создания рассказа</vt:lpstr>
      <vt:lpstr>Тематика рассказа</vt:lpstr>
      <vt:lpstr>Идея произведения</vt:lpstr>
      <vt:lpstr>Проблема произведения</vt:lpstr>
      <vt:lpstr>Особенности жанра</vt:lpstr>
      <vt:lpstr>Особенности композиции</vt:lpstr>
      <vt:lpstr>Образ главного героя</vt:lpstr>
      <vt:lpstr>Образы-символы</vt:lpstr>
      <vt:lpstr>Философский смысл произведения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Иван Алексеевич Бунин.  «Бородино»</dc:title>
  <dc:creator>User</dc:creator>
  <cp:lastModifiedBy>Lenovo</cp:lastModifiedBy>
  <cp:revision>36</cp:revision>
  <dcterms:created xsi:type="dcterms:W3CDTF">2008-05-12T17:37:53Z</dcterms:created>
  <dcterms:modified xsi:type="dcterms:W3CDTF">2020-04-20T06:26:49Z</dcterms:modified>
</cp:coreProperties>
</file>