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12"/>
  </p:notesMasterIdLst>
  <p:sldIdLst>
    <p:sldId id="256" r:id="rId2"/>
    <p:sldId id="259" r:id="rId3"/>
    <p:sldId id="260" r:id="rId4"/>
    <p:sldId id="262" r:id="rId5"/>
    <p:sldId id="267" r:id="rId6"/>
    <p:sldId id="268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90BCC8-70B3-4580-8E1B-16B689CB00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46370-C0D8-42AF-9E25-B46DDD5D8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30A4ED-5B14-49D7-9DB8-2FE1F96B4B7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222DE6E-98FB-4103-A720-F994F6E1B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11520F8-780F-4692-B2E1-137987156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8D3463-40BB-4D0C-BE60-5AD06EDFB3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ECDC2-388B-4C55-98A1-8C2064871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CF29F4-C99B-4E77-B260-B768CB7AF0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E6BB726B-6A03-4B82-B94C-A9250DE5F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1706F315-1EDF-455A-A86A-678514CB92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00330BA8-C866-4217-A0FE-8602E2822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3AA222-9B05-440A-AC5A-95F0E084C107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5CA34-E2DB-40C7-912B-D2DE55D6BCE7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8FAD-263F-45C3-B5EA-EAD0472C10FB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3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B8CE0-B5E1-4D65-BB12-5C7A88C5E560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CAF4-D901-4CF6-8DCB-E5CFCCAF971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70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8AA98-732A-4B88-B445-AFED1BEE1A79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5815-75F0-4EB7-9619-4E9B3F3C8EB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134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9B839-65CB-4E80-A67E-B2A3A4920060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B52F-3C30-4200-897B-5C545D4CC5C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35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87183-7320-4880-B945-2229F2DF7D63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2465-A51B-49C2-90E2-A4F4AB58015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0A892-B1C6-4E66-B666-23F6492C0066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634A-2440-4AFC-9BDA-E74EC760529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209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58FA9-C5B9-43F5-9DEA-76011AD62AAC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3843-CD3C-4FC9-8FA1-700204954D7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72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F86C5-1CCE-481A-9399-953C917333CD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119A-93AF-4172-A6A8-8FB3477898A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352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2AD2E-ED23-4481-9696-EF6DF6DD8201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B139-51E7-4C55-A6F1-88F7833CDDE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03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F023DED-D89B-4FF1-B4A1-97495284D34D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CBF2D3-C744-4F9F-BD77-99D0D2B182E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34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0A5A4-F5E4-4B63-866C-E6C6DDFE0E2E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A0AD-4FB2-444B-9BAB-F2699519B93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20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4BC164-E858-4C76-AC05-A48D77BB24C3}" type="datetimeFigureOut">
              <a:rPr lang="en-US" smtClean="0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EFE69B-5D29-4694-AA25-6F5FB47034B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D501-57D2-44AC-B54A-CA27E9EEA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058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Эмильевич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Мандельштам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0CF87D-CD6A-4295-BBE7-BE47E816E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68580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поэт, эссеист, переводчик и литературный критик, один из крупнейших русских поэтов XX века.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E3EFC-FE0F-4CAC-80A7-7AD0626C7F6F}"/>
              </a:ext>
            </a:extLst>
          </p:cNvPr>
          <p:cNvSpPr txBox="1"/>
          <p:nvPr/>
        </p:nvSpPr>
        <p:spPr>
          <a:xfrm>
            <a:off x="4140200" y="26670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января 1891, Варшава — 27 декабря 1938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D576B-7BC3-4EE7-B354-2E66946C8A71}"/>
              </a:ext>
            </a:extLst>
          </p:cNvPr>
          <p:cNvSpPr txBox="1"/>
          <p:nvPr/>
        </p:nvSpPr>
        <p:spPr>
          <a:xfrm>
            <a:off x="6019800" y="5410200"/>
            <a:ext cx="2616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B0F0"/>
                </a:solidFill>
                <a:latin typeface="+mn-lt"/>
              </a:rPr>
              <a:t>Я около Кольцова</a:t>
            </a:r>
            <a:br>
              <a:rPr lang="ru-RU" i="1" dirty="0">
                <a:solidFill>
                  <a:srgbClr val="00B0F0"/>
                </a:solidFill>
                <a:latin typeface="+mn-lt"/>
              </a:rPr>
            </a:br>
            <a:r>
              <a:rPr lang="ru-RU" i="1" dirty="0">
                <a:solidFill>
                  <a:srgbClr val="00B0F0"/>
                </a:solidFill>
                <a:latin typeface="+mn-lt"/>
              </a:rPr>
              <a:t>Как сокол закольцован</a:t>
            </a:r>
            <a:r>
              <a:rPr lang="ru-RU" dirty="0">
                <a:solidFill>
                  <a:srgbClr val="00B0F0"/>
                </a:solidFill>
                <a:latin typeface="+mn-lt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4D177-15F8-4EEA-A98E-4D1C0DC0A593}"/>
              </a:ext>
            </a:extLst>
          </p:cNvPr>
          <p:cNvSpPr txBox="1"/>
          <p:nvPr/>
        </p:nvSpPr>
        <p:spPr>
          <a:xfrm>
            <a:off x="5029200" y="3298825"/>
            <a:ext cx="3130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125 лет со дня рождения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CF16CC8A-CCC9-42FB-AC63-B4E4C0B1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6783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altLang="ru-RU" dirty="0"/>
              <a:t> </a:t>
            </a:r>
            <a:r>
              <a:rPr lang="ru-RU" altLang="ru-RU" sz="5900" dirty="0"/>
              <a:t>2011 год был </a:t>
            </a:r>
          </a:p>
          <a:p>
            <a:pPr algn="ctr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altLang="ru-RU" sz="5900" dirty="0"/>
              <a:t> объявлен годом</a:t>
            </a:r>
          </a:p>
          <a:p>
            <a:pPr algn="ctr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altLang="ru-RU" sz="5900" dirty="0" err="1"/>
              <a:t>О.Э.Мандельштама</a:t>
            </a:r>
            <a:endParaRPr lang="ru-RU" altLang="ru-RU" sz="5900" dirty="0"/>
          </a:p>
          <a:p>
            <a:pPr algn="ctr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altLang="ru-RU" sz="5900" dirty="0"/>
              <a:t>    в Воронежской </a:t>
            </a:r>
          </a:p>
          <a:p>
            <a:pPr algn="ctr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altLang="ru-RU" sz="5900" dirty="0"/>
              <a:t>   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01530AD-AA55-477C-AEAF-F58683B2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114800"/>
            <a:ext cx="7620000" cy="2057400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Начинал поэтическую карьеру как символист, последователь прежде всего Поля Верлена и Фёдора Сологуба, а также предтечи символистов — Фёдора Ивановича Тютчева. В конце 1912 года вошёл в группу. В акмеизме он увидел, в первую очередь, апологию органического единения хаоса (природа) и жёстко организованного космоса (архитектура) в противовес размытости и иррациональности символизма. Дружбу с акмеистами (Анной Ахматовой и Николаем Гумилевым) считал одной из главных удач своей жизни. Поэтические поиски этого периода отразила дебютная книга стихов «Камень».</a:t>
            </a:r>
          </a:p>
        </p:txBody>
      </p:sp>
      <p:pic>
        <p:nvPicPr>
          <p:cNvPr id="16386" name="Рисунок 3" descr="article_image-image-article.jpg">
            <a:extLst>
              <a:ext uri="{FF2B5EF4-FFF2-40B4-BE49-F238E27FC236}">
                <a16:creationId xmlns:a16="http://schemas.microsoft.com/office/drawing/2014/main" id="{D49BF163-C0FD-40C8-B39E-F76B1A984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534782" cy="325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4" descr="imgB.jpeg">
            <a:extLst>
              <a:ext uri="{FF2B5EF4-FFF2-40B4-BE49-F238E27FC236}">
                <a16:creationId xmlns:a16="http://schemas.microsoft.com/office/drawing/2014/main" id="{6D4090B4-468D-4974-AEAD-BFAEE4381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5798"/>
            <a:ext cx="2357437" cy="319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89CBD-7394-47E0-86E0-E0AE708F749E}"/>
              </a:ext>
            </a:extLst>
          </p:cNvPr>
          <p:cNvSpPr txBox="1"/>
          <p:nvPr/>
        </p:nvSpPr>
        <p:spPr>
          <a:xfrm>
            <a:off x="6400800" y="569913"/>
            <a:ext cx="2514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Акмеи́зм</a:t>
            </a:r>
            <a:r>
              <a:rPr lang="ru-RU" dirty="0">
                <a:latin typeface="+mn-lt"/>
              </a:rPr>
              <a:t>— литературное течение, противостоящее символизму и возникшее в начале XX века в России. Акмеисты провозглашали материальность, предметность тематики и образов, точность слова.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4">
            <a:extLst>
              <a:ext uri="{FF2B5EF4-FFF2-40B4-BE49-F238E27FC236}">
                <a16:creationId xmlns:a16="http://schemas.microsoft.com/office/drawing/2014/main" id="{3985E673-A0E9-4351-8828-FF04A33B5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0825"/>
            <a:ext cx="4038600" cy="2743200"/>
          </a:xfrm>
        </p:spPr>
        <p:txBody>
          <a:bodyPr rtlCol="0">
            <a:normAutofit fontScale="55000" lnSpcReduction="20000"/>
          </a:bodyPr>
          <a:lstStyle/>
          <a:p>
            <a:pPr marL="0" indent="0"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altLang="ru-RU" dirty="0"/>
              <a:t>В ноябре 1933 года, на пике своей ненависти к советскому официозу, пишет злую антисталинскую эпиграмму «Мы живём, под собою не чуя страны…», за которую его арестовывают и отправляют в ссылку в Чердынь, затем разрешают выбрать другое место поселения. Мандельштам выбирает Воронеж. 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/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164E423A-62C4-4716-888F-6B4F32D8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838200"/>
            <a:ext cx="3602038" cy="5486400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живем, под собою не чуя страны,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речи за десять шагов не слышны,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где хватит на </a:t>
            </a:r>
            <a:r>
              <a:rPr lang="ru-RU" sz="3400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полразговорца</a:t>
            </a: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припомнят кремлёвского горца.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толстые пальцы, как черви, жирны,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слова, как пудовые гири, верны,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Тараканьи смеются усища,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сияют его голенища.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вокруг него сброд тонкошеих вождей,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играет услугами полулюдей.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свистит, кто </a:t>
            </a:r>
            <a:r>
              <a:rPr lang="ru-RU" sz="3400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мяучит</a:t>
            </a: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хнычет,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один лишь </a:t>
            </a:r>
            <a:r>
              <a:rPr lang="ru-RU" sz="3400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бабачит</a:t>
            </a: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тычет,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подкову, кует за указом указ: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в пах, кому в лоб, кому в бровь, кому в глаз.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ни казнь у него - то малина</a:t>
            </a:r>
            <a:b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широкая грудь осетина.</a:t>
            </a:r>
            <a:br>
              <a:rPr lang="ru-RU" dirty="0"/>
            </a:br>
            <a:endParaRPr lang="ru-RU" dirty="0"/>
          </a:p>
        </p:txBody>
      </p:sp>
      <p:pic>
        <p:nvPicPr>
          <p:cNvPr id="17411" name="Рисунок 6" descr="osip_mandelstam2.jpg">
            <a:extLst>
              <a:ext uri="{FF2B5EF4-FFF2-40B4-BE49-F238E27FC236}">
                <a16:creationId xmlns:a16="http://schemas.microsoft.com/office/drawing/2014/main" id="{E1FCCA99-AB2F-4C87-B7DB-4C9A7526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876173"/>
            <a:ext cx="2876550" cy="348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>
            <a:extLst>
              <a:ext uri="{FF2B5EF4-FFF2-40B4-BE49-F238E27FC236}">
                <a16:creationId xmlns:a16="http://schemas.microsoft.com/office/drawing/2014/main" id="{AD38CC48-FB01-4007-8F1C-3D403977C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4038600" cy="5715000"/>
          </a:xfrm>
        </p:spPr>
        <p:txBody>
          <a:bodyPr rtlCol="0"/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altLang="ru-RU" sz="1600" dirty="0" err="1"/>
              <a:t>Бо́льшая</a:t>
            </a:r>
            <a:r>
              <a:rPr lang="ru-RU" altLang="ru-RU" sz="1600" dirty="0"/>
              <a:t> часть стихотворений, созданных в воронежский период, отразила стремление бесповоротно деформированного арестом и болезнями поэта выговориться сполна, сказать своё последнее слово.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altLang="ru-RU" sz="2000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altLang="ru-RU" sz="1600" dirty="0"/>
              <a:t>Купленные в Воронеже простые школьные тетради заполнялись быстро ложившимися строками стихов. 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sz="1600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altLang="ru-RU" sz="1600" dirty="0"/>
              <a:t>Анна Ахматова навестила поэта в феврале 1936 года: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sz="16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sz="2000" dirty="0"/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4C4E0F20-6B92-4616-A2FF-85B6CFB1D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04800"/>
            <a:ext cx="4267200" cy="609600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Пусти меня, отдай меня, Воронеж, - 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Уронишь ты меня иль проворонишь, 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выронишь меня или вернешь - 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 - блажь, Воронеж - ворон, нож!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sz="1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sz="1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sz="1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больше неба мне – там я бродить готов,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ясная тоска меня не отпускает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молодых ещё, воронежских холмов –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всечеловеческим, яснеющим в Тоскане.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sz="1600" i="1" dirty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sz="16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комнате опального поэта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Дежурят страх и Муза в свой черед,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ночь идет,</a:t>
            </a:r>
            <a:b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 не ведает рассвета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sz="160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87601744-BEC1-40CA-AA93-FDDCE466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7620000" cy="5638800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«Воронежские тетради» - это лирический дневник поэта. О жизни его души, его сознания мы узнаем из них лучше, чем из многих свидетельств со стороны. Настроения автора, переменный контраст его мыслей и чувств, драма его переживаний не сводятся к безысходному отчаянию приговоренного, к обреченной памяти о «ссылке и гибели».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  <a:p>
            <a:pPr marL="0" indent="0"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В Воронеже Осип Мандельштам с июня 1934 по июль 1937 года отбывал ссылку. Она была уготовлена ему за самоубийственное стихотворение о Сталине («Ода о Сталине»), за которое он поплатился жизнью. Сталин сохранил жизнь своему подданному, дав указание: «изолировать, но не ликвидировать».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  <a:p>
            <a:pPr marL="0" indent="0"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Мандельштам Воронеж выбрал сам. Ему предоставили такую возможность - дали список городов, подпадающих под категорию "минус двадцать". Мандельштам знал, что у одного из друзей, Леонова, в Воронеже отец работал тюремным врачом, вот и усмехнулся горько: "Тюремный врач - это пригодится". Причем поначалу он оказался даже в привилегированном положении - получил возможность заниматься литературной работой. Более того, ему нашли службу - </a:t>
            </a:r>
            <a:r>
              <a:rPr lang="ru-RU" dirty="0" err="1"/>
              <a:t>завлит</a:t>
            </a:r>
            <a:r>
              <a:rPr lang="ru-RU" dirty="0"/>
              <a:t> в местном театре. Мандельштама взяла под опеку местная писательская организация - выделяли матпомощь, даже дали путевку в санаторий. Он ездил в командировки от газеты, публиковался в журнале "Подъем" - вышли пять его рецензий. Не получилось, правда, опубликовать стихи (а предлагал - и в воронежских архивах еще не исключены сенсационные находки). Поведение местных властей свидетельствует: здесь знали, что у этого ссыльного где-то наверху высокий покровитель. Курировал Мандельштама лично Дукельский, начальник УНКВД по Центрально-Черноземной области.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  <a:p>
            <a:pPr marL="0" indent="0"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Воронеж поэтом был выбран все-таки не случайно. К тому времени это был уже университетский город, располагался недалеко от Москвы, здесь были симфонический оркестр и большая библиотека.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17A2AE-1672-4197-AC39-B8BD84DC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57200"/>
            <a:ext cx="8153400" cy="5541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Воронежский период - время высочайшей творческой интенсивности. Четверть всего, что Мандельштам написал, приходится на воронежские годы. Болдинская осень. Тут, правда, надо учесть особенность дарования - Мандельштам не мог писать одновременно стихи и прозу. Сесть за прозу в Воронеже не получалось. И рождались стихи.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Я должен жить, хотя я дважды умер, 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А город от воды ополоумел: 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Как он хорош, как весел, как скуласт, 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Как на лемех приятен жирный пласт, 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Как степь лежит в апрельском </a:t>
            </a:r>
            <a:r>
              <a:rPr lang="ru-RU" dirty="0" err="1"/>
              <a:t>провороте</a:t>
            </a:r>
            <a:r>
              <a:rPr lang="ru-RU" dirty="0"/>
              <a:t>,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А небо, небо – твой </a:t>
            </a:r>
            <a:r>
              <a:rPr lang="ru-RU" dirty="0" err="1"/>
              <a:t>Буонаротти</a:t>
            </a:r>
            <a:r>
              <a:rPr lang="ru-RU" dirty="0"/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25D6313-FE8D-4AA0-B98F-210148DDC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"/>
            <a:ext cx="4267200" cy="297180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В мае 1937 года поэт получил разрешение выехать из Воронежа. Спустя год его арестовали вторично и отправили по этапу в лагерь на Дальний Восток. Мандельштам скончался 27 декабря 1938 года от тифа в пересыльном лагере Владивосток. Место нахождение могилы известного поэта до сих пор неизвестно.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39" name="Рисунок 4" descr="untitled.bmp">
            <a:extLst>
              <a:ext uri="{FF2B5EF4-FFF2-40B4-BE49-F238E27FC236}">
                <a16:creationId xmlns:a16="http://schemas.microsoft.com/office/drawing/2014/main" id="{83EA5CB3-3E36-47ED-998B-F9AE26E8A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2988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untitled.bmp">
            <a:extLst>
              <a:ext uri="{FF2B5EF4-FFF2-40B4-BE49-F238E27FC236}">
                <a16:creationId xmlns:a16="http://schemas.microsoft.com/office/drawing/2014/main" id="{2C4895DD-3F8D-476E-BB46-09163AE12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40386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>
            <a:extLst>
              <a:ext uri="{FF2B5EF4-FFF2-40B4-BE49-F238E27FC236}">
                <a16:creationId xmlns:a16="http://schemas.microsoft.com/office/drawing/2014/main" id="{14BC8CFD-AD33-4C9A-91CB-7689AE8E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740150" cy="3368675"/>
          </a:xfrm>
        </p:spPr>
        <p:txBody>
          <a:bodyPr rtlCol="0"/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altLang="ru-RU" sz="1900" dirty="0"/>
              <a:t>2 сентября 2010 исполнилось два года со дня открытия в Воронеже памятника выдающемуся поэту Осипу Мандельштаму. Памятник был установлен в парке «Орленок», напротив дома №13 по улице Фридриха Энгельса, где Мандельштам писал знаменитые «Воронежские тетради». 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/>
          </a:p>
        </p:txBody>
      </p:sp>
      <p:pic>
        <p:nvPicPr>
          <p:cNvPr id="21506" name="Рисунок 4" descr="22_2.jpg">
            <a:extLst>
              <a:ext uri="{FF2B5EF4-FFF2-40B4-BE49-F238E27FC236}">
                <a16:creationId xmlns:a16="http://schemas.microsoft.com/office/drawing/2014/main" id="{E522C792-D29F-4B83-8D28-88C6D27F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359251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A87237B0-0DA3-497D-9FC4-D05C82975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4343400"/>
            <a:ext cx="6705600" cy="1295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/>
              <a:t>17 сентября 2008 года в </a:t>
            </a:r>
            <a:r>
              <a:rPr lang="ru-RU" altLang="ru-RU" sz="2000">
                <a:latin typeface="Arial" panose="020B0604020202020204" pitchFamily="34" charset="0"/>
              </a:rPr>
              <a:t>В</a:t>
            </a:r>
            <a:r>
              <a:rPr lang="ru-RU" altLang="ru-RU" sz="2000"/>
              <a:t>оронежском </a:t>
            </a:r>
            <a:r>
              <a:rPr lang="ru-RU" altLang="ru-RU" sz="2000">
                <a:latin typeface="Arial" panose="020B0604020202020204" pitchFamily="34" charset="0"/>
              </a:rPr>
              <a:t>К</a:t>
            </a:r>
            <a:r>
              <a:rPr lang="ru-RU" altLang="ru-RU" sz="2000"/>
              <a:t>амерном театре состоялась премь</a:t>
            </a:r>
            <a:r>
              <a:rPr lang="ru-RU" altLang="ru-RU" sz="2000">
                <a:latin typeface="Arial" panose="020B0604020202020204" pitchFamily="34" charset="0"/>
              </a:rPr>
              <a:t>е</a:t>
            </a:r>
            <a:r>
              <a:rPr lang="ru-RU" altLang="ru-RU" sz="2000"/>
              <a:t>ра 75</a:t>
            </a:r>
            <a:r>
              <a:rPr lang="ru-RU" altLang="ru-RU" sz="2000">
                <a:latin typeface="Arial" panose="020B0604020202020204" pitchFamily="34" charset="0"/>
              </a:rPr>
              <a:t>-</a:t>
            </a:r>
            <a:r>
              <a:rPr lang="ru-RU" altLang="ru-RU" sz="2000"/>
              <a:t>минутного спектакля по стихам и письмам поэта.</a:t>
            </a:r>
          </a:p>
        </p:txBody>
      </p:sp>
      <p:pic>
        <p:nvPicPr>
          <p:cNvPr id="16387" name="Рисунок 4" descr="mandelshtam1.jpg">
            <a:extLst>
              <a:ext uri="{FF2B5EF4-FFF2-40B4-BE49-F238E27FC236}">
                <a16:creationId xmlns:a16="http://schemas.microsoft.com/office/drawing/2014/main" id="{D4223A35-4811-4781-ABEB-084CCEC85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08075"/>
            <a:ext cx="45958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 descr="mandelshtam3.jpg">
            <a:extLst>
              <a:ext uri="{FF2B5EF4-FFF2-40B4-BE49-F238E27FC236}">
                <a16:creationId xmlns:a16="http://schemas.microsoft.com/office/drawing/2014/main" id="{E26C5577-1AE9-490B-B948-4A07D4F9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143000"/>
            <a:ext cx="37607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1016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Calibri</vt:lpstr>
      <vt:lpstr>Wingdings 2</vt:lpstr>
      <vt:lpstr>Ретро</vt:lpstr>
      <vt:lpstr>Осип Эмильевич Мандельштам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Осип Эмильевич Мандельштам</dc:title>
  <dc:creator>Lenovo</dc:creator>
  <cp:lastModifiedBy>Lenovo</cp:lastModifiedBy>
  <cp:revision>35</cp:revision>
  <dcterms:modified xsi:type="dcterms:W3CDTF">2020-05-25T07:19:47Z</dcterms:modified>
</cp:coreProperties>
</file>