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4" r:id="rId16"/>
    <p:sldId id="273" r:id="rId17"/>
    <p:sldId id="272" r:id="rId18"/>
    <p:sldId id="271" r:id="rId19"/>
    <p:sldId id="270" r:id="rId20"/>
    <p:sldId id="277" r:id="rId21"/>
    <p:sldId id="275" r:id="rId22"/>
    <p:sldId id="276" r:id="rId23"/>
    <p:sldId id="280" r:id="rId24"/>
    <p:sldId id="279" r:id="rId25"/>
    <p:sldId id="278" r:id="rId26"/>
    <p:sldId id="281" r:id="rId27"/>
    <p:sldId id="282" r:id="rId28"/>
    <p:sldId id="284" r:id="rId29"/>
    <p:sldId id="285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032426F-77E2-48AE-9431-2290B913EC66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D5F8B9-ABE0-48E5-87FB-3BD62D31285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087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53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75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36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04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3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36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030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8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83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9CC5B-78C6-4947-8292-9418BD16DE81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F8AD-1E24-460B-811F-E80211F5891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93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85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23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488DD-8EE1-419C-B885-2974C2887BD7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3B0B-9CF9-44EC-9927-0AB64B960C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56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2A4C8-2F4F-4CE5-B982-FDBEB3CE3C74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0FEF-022A-40DC-8F73-8388B4330CC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31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71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6325-F50A-46E9-881B-D0184272CE75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6D5-47F6-41F0-A147-AD4D7AD356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52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BC89F2C-E613-485A-AD7E-BEF6BEEEA98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040F15-94FC-4990-87C0-7F6565E8DD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00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518DA-6BC2-49CA-93DE-C904B924D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554" y="1571612"/>
            <a:ext cx="5105400" cy="28681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sz="5400" i="1" dirty="0">
                <a:cs typeface="FrankRuehl" pitchFamily="2" charset="-79"/>
              </a:rPr>
              <a:t>Марина Ивановна Цветаева</a:t>
            </a:r>
            <a:br>
              <a:rPr lang="ru-RU" sz="5400" i="1" dirty="0">
                <a:cs typeface="FrankRuehl" pitchFamily="2" charset="-79"/>
              </a:rPr>
            </a:br>
            <a:r>
              <a:rPr lang="ru-RU" sz="5400" dirty="0"/>
              <a:t>1892 -1941</a:t>
            </a:r>
            <a:br>
              <a:rPr lang="ru-RU" sz="5400" dirty="0"/>
            </a:br>
            <a:endParaRPr lang="ru-RU" sz="5400" i="1" dirty="0">
              <a:cs typeface="FrankRuehl" pitchFamily="2" charset="-79"/>
            </a:endParaRPr>
          </a:p>
        </p:txBody>
      </p:sp>
      <p:pic>
        <p:nvPicPr>
          <p:cNvPr id="6148" name="Рисунок 3" descr="4330.jpg">
            <a:extLst>
              <a:ext uri="{FF2B5EF4-FFF2-40B4-BE49-F238E27FC236}">
                <a16:creationId xmlns:a16="http://schemas.microsoft.com/office/drawing/2014/main" id="{73E9AC52-4DA1-403F-BC25-7480432DC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3786188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>
            <a:extLst>
              <a:ext uri="{FF2B5EF4-FFF2-40B4-BE49-F238E27FC236}">
                <a16:creationId xmlns:a16="http://schemas.microsoft.com/office/drawing/2014/main" id="{B8E123CB-A51E-4FEE-8E0E-61F73F684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27234" y="4661667"/>
            <a:ext cx="7615201" cy="9835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ru-RU" dirty="0"/>
              <a:t>https://classroom.google.com/u/0/c/NzAzNjI1Nzc5NjZa/a/ODc1OTQwOTY4NDZa/details</a:t>
            </a:r>
            <a:endParaRPr lang="ru-RU" alt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>
            <a:extLst>
              <a:ext uri="{FF2B5EF4-FFF2-40B4-BE49-F238E27FC236}">
                <a16:creationId xmlns:a16="http://schemas.microsoft.com/office/drawing/2014/main" id="{6CA0A3C9-B43C-40FC-9B1E-6DAAC6864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750"/>
            <a:ext cx="79295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                          Родители Марины Цветаевой</a:t>
            </a: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“После такой матери </a:t>
            </a:r>
          </a:p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мне оставалось одно- </a:t>
            </a:r>
          </a:p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стать поэтом”, - </a:t>
            </a:r>
          </a:p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говорила Марина. </a:t>
            </a:r>
          </a:p>
        </p:txBody>
      </p:sp>
      <p:pic>
        <p:nvPicPr>
          <p:cNvPr id="3" name="Рисунок 2" descr="cvetaeva-300x225.jpg">
            <a:extLst>
              <a:ext uri="{FF2B5EF4-FFF2-40B4-BE49-F238E27FC236}">
                <a16:creationId xmlns:a16="http://schemas.microsoft.com/office/drawing/2014/main" id="{4562FCF8-6D58-49E2-BDCD-756BCFAD3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71487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https://fs00.infourok.ru/images/doc/1/1138/hello_html_bf13f0c.png">
            <a:extLst>
              <a:ext uri="{FF2B5EF4-FFF2-40B4-BE49-F238E27FC236}">
                <a16:creationId xmlns:a16="http://schemas.microsoft.com/office/drawing/2014/main" id="{9386F89D-709F-48C8-A35D-8DB262C1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908050"/>
            <a:ext cx="39560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>
            <a:extLst>
              <a:ext uri="{FF2B5EF4-FFF2-40B4-BE49-F238E27FC236}">
                <a16:creationId xmlns:a16="http://schemas.microsoft.com/office/drawing/2014/main" id="{5C6134B0-3D47-48C9-A89F-48807D26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71500"/>
            <a:ext cx="3384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Детство проходило в Москве, а летние месяцы – в Тарусе на Оке.</a:t>
            </a:r>
          </a:p>
        </p:txBody>
      </p:sp>
      <p:pic>
        <p:nvPicPr>
          <p:cNvPr id="3" name="Рисунок 2" descr="anastasiya_i_marina_tsvetaevy.jpg">
            <a:extLst>
              <a:ext uri="{FF2B5EF4-FFF2-40B4-BE49-F238E27FC236}">
                <a16:creationId xmlns:a16="http://schemas.microsoft.com/office/drawing/2014/main" id="{FD1BCE82-843E-4179-B8B1-B72E388C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16313"/>
            <a:ext cx="48593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3">
            <a:extLst>
              <a:ext uri="{FF2B5EF4-FFF2-40B4-BE49-F238E27FC236}">
                <a16:creationId xmlns:a16="http://schemas.microsoft.com/office/drawing/2014/main" id="{C46EF614-CC5B-49F0-AC90-67142008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643563"/>
            <a:ext cx="2232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2"/>
                </a:solidFill>
                <a:latin typeface="Trebuchet MS" panose="020B0603020202020204" pitchFamily="34" charset="0"/>
              </a:rPr>
              <a:t>Анастасия слева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rebuchet MS" panose="020B0603020202020204" pitchFamily="34" charset="0"/>
              </a:rPr>
              <a:t>Марина справа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8437" name="Picture 6" descr="http://myppt.net/u/storage/ppt_9311/3a4a-1394658121-25.jpg">
            <a:extLst>
              <a:ext uri="{FF2B5EF4-FFF2-40B4-BE49-F238E27FC236}">
                <a16:creationId xmlns:a16="http://schemas.microsoft.com/office/drawing/2014/main" id="{4286D067-6BF0-4FAE-9EA0-45E20625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46085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1">
            <a:extLst>
              <a:ext uri="{FF2B5EF4-FFF2-40B4-BE49-F238E27FC236}">
                <a16:creationId xmlns:a16="http://schemas.microsoft.com/office/drawing/2014/main" id="{93CC39F2-930C-4D08-A05C-E7C4C167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919538"/>
            <a:ext cx="3816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/>
              <a:t>Марина с сестрой Анастасией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>
            <a:extLst>
              <a:ext uri="{FF2B5EF4-FFF2-40B4-BE49-F238E27FC236}">
                <a16:creationId xmlns:a16="http://schemas.microsoft.com/office/drawing/2014/main" id="{A7E8F43A-32EE-43B3-8D97-4E73C441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068638"/>
            <a:ext cx="4176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Глубокая страсть – книги и стихи. </a:t>
            </a:r>
          </a:p>
        </p:txBody>
      </p:sp>
      <p:pic>
        <p:nvPicPr>
          <p:cNvPr id="4" name="Рисунок 3" descr="marina_cvetaeva1_350.jpg">
            <a:extLst>
              <a:ext uri="{FF2B5EF4-FFF2-40B4-BE49-F238E27FC236}">
                <a16:creationId xmlns:a16="http://schemas.microsoft.com/office/drawing/2014/main" id="{67D2F08D-0C7A-4D20-8D11-8985337D1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76450"/>
            <a:ext cx="407193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E3E8E27C-7443-4382-891F-566AC3A38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0"/>
            <a:ext cx="4535488" cy="3402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>
            <a:extLst>
              <a:ext uri="{FF2B5EF4-FFF2-40B4-BE49-F238E27FC236}">
                <a16:creationId xmlns:a16="http://schemas.microsoft.com/office/drawing/2014/main" id="{3750AEAB-23C4-4061-8C55-D794C0652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57188"/>
            <a:ext cx="7286625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Юная Цветаева пишет стихи как на русском языке, так и на немецком и французском.</a:t>
            </a: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«Ни у кого ничего не заимствовать, не подражать, не подвергаться влияниям, быть самой собой» - такою Цветаева вышла из детства и такою осталась навсегда.</a:t>
            </a:r>
          </a:p>
        </p:txBody>
      </p:sp>
      <p:pic>
        <p:nvPicPr>
          <p:cNvPr id="3" name="Рисунок 2" descr="iStock_000004808764Small1.jpg">
            <a:extLst>
              <a:ext uri="{FF2B5EF4-FFF2-40B4-BE49-F238E27FC236}">
                <a16:creationId xmlns:a16="http://schemas.microsoft.com/office/drawing/2014/main" id="{9D6BBA9E-6ABF-47FE-88DE-7393BE6C0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85875"/>
            <a:ext cx="528637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>
            <a:extLst>
              <a:ext uri="{FF2B5EF4-FFF2-40B4-BE49-F238E27FC236}">
                <a16:creationId xmlns:a16="http://schemas.microsoft.com/office/drawing/2014/main" id="{CFE0363E-4C90-4F76-93A8-9757FB1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4857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В 1910 году тайком от родителей она выпустила свой первый поэтический сборник “Вечерний альбом”.</a:t>
            </a:r>
          </a:p>
        </p:txBody>
      </p:sp>
      <p:pic>
        <p:nvPicPr>
          <p:cNvPr id="3" name="Рисунок 2" descr="296254.jpg">
            <a:extLst>
              <a:ext uri="{FF2B5EF4-FFF2-40B4-BE49-F238E27FC236}">
                <a16:creationId xmlns:a16="http://schemas.microsoft.com/office/drawing/2014/main" id="{448FCD43-9C33-4D56-9166-8A81A511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60350"/>
            <a:ext cx="36750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http://gym1505.ru/sites/default/files/blogs/cvetaeva.jpg">
            <a:extLst>
              <a:ext uri="{FF2B5EF4-FFF2-40B4-BE49-F238E27FC236}">
                <a16:creationId xmlns:a16="http://schemas.microsoft.com/office/drawing/2014/main" id="{5E680721-1559-4606-9971-533867A8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7413"/>
            <a:ext cx="5145088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>
            <a:extLst>
              <a:ext uri="{FF2B5EF4-FFF2-40B4-BE49-F238E27FC236}">
                <a16:creationId xmlns:a16="http://schemas.microsoft.com/office/drawing/2014/main" id="{FF4B46B9-6F46-4F9D-B487-C90826E00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000125"/>
            <a:ext cx="414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Максимилиан Волошин </a:t>
            </a:r>
          </a:p>
        </p:txBody>
      </p:sp>
      <p:pic>
        <p:nvPicPr>
          <p:cNvPr id="3" name="Рисунок 2" descr="Voloshin.jpg">
            <a:extLst>
              <a:ext uri="{FF2B5EF4-FFF2-40B4-BE49-F238E27FC236}">
                <a16:creationId xmlns:a16="http://schemas.microsoft.com/office/drawing/2014/main" id="{B0142765-62AA-4A08-925F-EEF042076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2225"/>
            <a:ext cx="3910013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http://gym1505.ru/sites/default/files/blogs/brusov_0.jpg">
            <a:extLst>
              <a:ext uri="{FF2B5EF4-FFF2-40B4-BE49-F238E27FC236}">
                <a16:creationId xmlns:a16="http://schemas.microsoft.com/office/drawing/2014/main" id="{59AB93EA-A120-412D-9C1D-CB14623A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93925"/>
            <a:ext cx="36385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B3179-B4FE-4E64-889A-E381477C10E8}"/>
              </a:ext>
            </a:extLst>
          </p:cNvPr>
          <p:cNvSpPr/>
          <p:nvPr/>
        </p:nvSpPr>
        <p:spPr>
          <a:xfrm>
            <a:off x="1685925" y="5157788"/>
            <a:ext cx="28146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  <a:cs typeface="Arial" charset="0"/>
              </a:rPr>
              <a:t>Валерий Брюсов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>
            <a:extLst>
              <a:ext uri="{FF2B5EF4-FFF2-40B4-BE49-F238E27FC236}">
                <a16:creationId xmlns:a16="http://schemas.microsoft.com/office/drawing/2014/main" id="{433289B7-E0A4-44EE-89B5-8054A432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57188"/>
            <a:ext cx="37163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Сергей Эфрон и </a:t>
            </a:r>
          </a:p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Марина Цветаева</a:t>
            </a:r>
          </a:p>
        </p:txBody>
      </p:sp>
      <p:pic>
        <p:nvPicPr>
          <p:cNvPr id="3" name="Рисунок 2" descr="40899330_M.jpg">
            <a:extLst>
              <a:ext uri="{FF2B5EF4-FFF2-40B4-BE49-F238E27FC236}">
                <a16:creationId xmlns:a16="http://schemas.microsoft.com/office/drawing/2014/main" id="{13D75C8D-B7A4-4603-8419-0AC914A4F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0"/>
            <a:ext cx="450056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http://t-smertina.narod.ru/litphoto/marina/cvetaeva/tsvetaeva_69.jpg">
            <a:extLst>
              <a:ext uri="{FF2B5EF4-FFF2-40B4-BE49-F238E27FC236}">
                <a16:creationId xmlns:a16="http://schemas.microsoft.com/office/drawing/2014/main" id="{487D2D42-7EA3-4125-9FA7-EFA2645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44638"/>
            <a:ext cx="3590925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>
            <a:extLst>
              <a:ext uri="{FF2B5EF4-FFF2-40B4-BE49-F238E27FC236}">
                <a16:creationId xmlns:a16="http://schemas.microsoft.com/office/drawing/2014/main" id="{D8C8CA90-20AE-4281-AFB9-1D964E1A8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1635125"/>
            <a:ext cx="37147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Январь 1912 года -венчание </a:t>
            </a:r>
          </a:p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Марины и Сергея</a:t>
            </a:r>
          </a:p>
        </p:txBody>
      </p:sp>
      <p:pic>
        <p:nvPicPr>
          <p:cNvPr id="3" name="Рисунок 2" descr="tsvetaeva_36.jpg">
            <a:extLst>
              <a:ext uri="{FF2B5EF4-FFF2-40B4-BE49-F238E27FC236}">
                <a16:creationId xmlns:a16="http://schemas.microsoft.com/office/drawing/2014/main" id="{43A1E79A-1E94-4E87-9FEF-4C22A5C1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081462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http://to-world-travel.ru/img/2015/042521/3822392">
            <a:extLst>
              <a:ext uri="{FF2B5EF4-FFF2-40B4-BE49-F238E27FC236}">
                <a16:creationId xmlns:a16="http://schemas.microsoft.com/office/drawing/2014/main" id="{E4D6619B-8587-4D61-A958-DCFC0D726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438"/>
            <a:ext cx="29559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>
            <a:extLst>
              <a:ext uri="{FF2B5EF4-FFF2-40B4-BE49-F238E27FC236}">
                <a16:creationId xmlns:a16="http://schemas.microsoft.com/office/drawing/2014/main" id="{7AFA3BBE-71E7-464F-92AF-BEF102DB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00063"/>
            <a:ext cx="714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При содействии Сергея вышли два сборника стихов 1912-1913 годы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Волшебный фонарь</a:t>
            </a:r>
            <a:r>
              <a:rPr lang="ru-RU" altLang="ru-RU" sz="2400">
                <a:latin typeface="Trebuchet MS" panose="020B0603020202020204" pitchFamily="34" charset="0"/>
              </a:rPr>
              <a:t>”,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Из двух книг</a:t>
            </a:r>
            <a:r>
              <a:rPr lang="ru-RU" altLang="ru-RU" sz="2400">
                <a:latin typeface="Trebuchet MS" panose="020B0603020202020204" pitchFamily="34" charset="0"/>
              </a:rPr>
              <a:t>”. </a:t>
            </a:r>
          </a:p>
        </p:txBody>
      </p:sp>
      <p:pic>
        <p:nvPicPr>
          <p:cNvPr id="3" name="Рисунок 2" descr="c8a8281882dcc02a7f419bdb7608036b.jpg">
            <a:extLst>
              <a:ext uri="{FF2B5EF4-FFF2-40B4-BE49-F238E27FC236}">
                <a16:creationId xmlns:a16="http://schemas.microsoft.com/office/drawing/2014/main" id="{5B728791-C280-4B68-BA6B-3A7C9AE3D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25"/>
            <a:ext cx="3286125" cy="439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VET144.jpg">
            <a:extLst>
              <a:ext uri="{FF2B5EF4-FFF2-40B4-BE49-F238E27FC236}">
                <a16:creationId xmlns:a16="http://schemas.microsoft.com/office/drawing/2014/main" id="{EEF77965-DF61-4F53-B75C-309C715AB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143125"/>
            <a:ext cx="3154363" cy="440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>
            <a:extLst>
              <a:ext uri="{FF2B5EF4-FFF2-40B4-BE49-F238E27FC236}">
                <a16:creationId xmlns:a16="http://schemas.microsoft.com/office/drawing/2014/main" id="{79AC931F-D12D-4EFA-863D-B830173B6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45005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В сентябре 1912 года у Марины и Сергея родилась дочь, ее назвали Ариадной (Алей), в честь героини греческой легенды о Минотавре. </a:t>
            </a: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</p:txBody>
      </p:sp>
      <p:pic>
        <p:nvPicPr>
          <p:cNvPr id="3" name="Рисунок 2" descr="74526742_ariadna.jpg">
            <a:extLst>
              <a:ext uri="{FF2B5EF4-FFF2-40B4-BE49-F238E27FC236}">
                <a16:creationId xmlns:a16="http://schemas.microsoft.com/office/drawing/2014/main" id="{E2E69694-09BF-4240-B4DF-02B2B5B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857250"/>
            <a:ext cx="337661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5A9CA48A-559B-4AF2-9A30-4CDE5CAC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643563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2"/>
                </a:solidFill>
                <a:latin typeface="Trebuchet MS" panose="020B0603020202020204" pitchFamily="34" charset="0"/>
              </a:rPr>
              <a:t>Ариадна Сергеевна Эфрон</a:t>
            </a:r>
          </a:p>
        </p:txBody>
      </p:sp>
      <p:pic>
        <p:nvPicPr>
          <p:cNvPr id="26629" name="Picture 6" descr="Фото Марины Цветаевой с дочерью Ариадной 1916 год">
            <a:extLst>
              <a:ext uri="{FF2B5EF4-FFF2-40B4-BE49-F238E27FC236}">
                <a16:creationId xmlns:a16="http://schemas.microsoft.com/office/drawing/2014/main" id="{2E079446-1E46-4D61-8C91-0AFD6639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544763"/>
            <a:ext cx="347821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>
            <a:extLst>
              <a:ext uri="{FF2B5EF4-FFF2-40B4-BE49-F238E27FC236}">
                <a16:creationId xmlns:a16="http://schemas.microsoft.com/office/drawing/2014/main" id="{3ABC8819-2546-429A-B515-B65ACDDD6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77152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М.И. Цветаева родилась в 1892 году 26 сентября в Москве. В пору ее рождения, на излете осени и в преддверии зимы, костром горят ягоды рябины. Именно рябина станет символом цветаевской судьбы, горькой, надломленной, трагичной.</a:t>
            </a:r>
          </a:p>
        </p:txBody>
      </p:sp>
      <p:sp>
        <p:nvSpPr>
          <p:cNvPr id="9219" name="Прямоугольник 5">
            <a:extLst>
              <a:ext uri="{FF2B5EF4-FFF2-40B4-BE49-F238E27FC236}">
                <a16:creationId xmlns:a16="http://schemas.microsoft.com/office/drawing/2014/main" id="{88DEB40D-46F7-4217-9275-D708A75C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3188"/>
            <a:ext cx="4572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Красной кистью 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Рябина зажглась. 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Падали листья.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Я родилась.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Спорили сотни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Колоколов.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День был субботний: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Иоанн Богослов.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Мне и доныне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Хочется грызть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Жаркой рябины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Горькую кисть.</a:t>
            </a:r>
          </a:p>
        </p:txBody>
      </p:sp>
      <p:pic>
        <p:nvPicPr>
          <p:cNvPr id="9220" name="Picture 6" descr="http://ic.pics.livejournal.com/margaritael/70866174/317180/317180_900.jpg">
            <a:extLst>
              <a:ext uri="{FF2B5EF4-FFF2-40B4-BE49-F238E27FC236}">
                <a16:creationId xmlns:a16="http://schemas.microsoft.com/office/drawing/2014/main" id="{F4F87017-779F-46EE-9669-679D7CC8C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349500"/>
            <a:ext cx="502761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>
            <a:extLst>
              <a:ext uri="{FF2B5EF4-FFF2-40B4-BE49-F238E27FC236}">
                <a16:creationId xmlns:a16="http://schemas.microsoft.com/office/drawing/2014/main" id="{9B589DFD-D863-407D-BA0F-C17C78E04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rebuchet MS" panose="020B0603020202020204" pitchFamily="34" charset="0"/>
              </a:rPr>
              <a:t>Романсы: «Под лаской плюшевого пледа…», «Мне нравится…», «У зеркала…» и др. </a:t>
            </a:r>
          </a:p>
        </p:txBody>
      </p:sp>
      <p:pic>
        <p:nvPicPr>
          <p:cNvPr id="3" name="Рисунок 2" descr="0_66138_1bae3b74_XL.jpeg">
            <a:extLst>
              <a:ext uri="{FF2B5EF4-FFF2-40B4-BE49-F238E27FC236}">
                <a16:creationId xmlns:a16="http://schemas.microsoft.com/office/drawing/2014/main" id="{7BC66B18-6B63-4BF9-9506-20A7E01C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125538"/>
            <a:ext cx="3571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https://im0-tub-ru.yandex.net/i?id=e1ccb16cd5c020bac1e1a989e0a7101c-l&amp;n=13">
            <a:extLst>
              <a:ext uri="{FF2B5EF4-FFF2-40B4-BE49-F238E27FC236}">
                <a16:creationId xmlns:a16="http://schemas.microsoft.com/office/drawing/2014/main" id="{7E58DB28-BC4E-4F2F-B457-0C44177B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23950"/>
            <a:ext cx="3662362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http://libr-sch-2.moy.su/_pu/5/62582005.jpg">
            <a:extLst>
              <a:ext uri="{FF2B5EF4-FFF2-40B4-BE49-F238E27FC236}">
                <a16:creationId xmlns:a16="http://schemas.microsoft.com/office/drawing/2014/main" id="{C6BA8095-E467-4E84-B4E6-FF4DF36D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05263"/>
            <a:ext cx="3651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>
            <a:extLst>
              <a:ext uri="{FF2B5EF4-FFF2-40B4-BE49-F238E27FC236}">
                <a16:creationId xmlns:a16="http://schemas.microsoft.com/office/drawing/2014/main" id="{80F6B881-3FA4-45E5-AC1F-5DB4F6821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44291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1917 год. Февральская, а затем Октябрьская революции, Гражданская война перекроили семейный быт россиян. </a:t>
            </a:r>
          </a:p>
        </p:txBody>
      </p:sp>
      <p:pic>
        <p:nvPicPr>
          <p:cNvPr id="3" name="Рисунок 2" descr="Berenson3.jpg">
            <a:extLst>
              <a:ext uri="{FF2B5EF4-FFF2-40B4-BE49-F238E27FC236}">
                <a16:creationId xmlns:a16="http://schemas.microsoft.com/office/drawing/2014/main" id="{6C09AC0B-7F0A-4BB0-B312-28C0B431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28875"/>
            <a:ext cx="3286125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425.jpg">
            <a:extLst>
              <a:ext uri="{FF2B5EF4-FFF2-40B4-BE49-F238E27FC236}">
                <a16:creationId xmlns:a16="http://schemas.microsoft.com/office/drawing/2014/main" id="{28731A01-BE67-4888-A92C-19F699919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"/>
            <a:ext cx="2214562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4">
            <a:extLst>
              <a:ext uri="{FF2B5EF4-FFF2-40B4-BE49-F238E27FC236}">
                <a16:creationId xmlns:a16="http://schemas.microsoft.com/office/drawing/2014/main" id="{DC75AA6D-3F91-4ED9-A225-A549085CB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4286250"/>
            <a:ext cx="36433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Сергей Эфрон в рядах белой армии уезжает на Дон, чтобы воевать против революционного правительства.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>
            <a:extLst>
              <a:ext uri="{FF2B5EF4-FFF2-40B4-BE49-F238E27FC236}">
                <a16:creationId xmlns:a16="http://schemas.microsoft.com/office/drawing/2014/main" id="{DAEE4B18-7D3E-4959-9AAB-379F71F9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49291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Письмо Сергея Марине: </a:t>
            </a:r>
            <a:r>
              <a:rPr lang="ru-RU" altLang="ru-RU" sz="2400" i="1">
                <a:solidFill>
                  <a:schemeClr val="tx2"/>
                </a:solidFill>
                <a:latin typeface="Trebuchet MS" panose="020B0603020202020204" pitchFamily="34" charset="0"/>
              </a:rPr>
              <a:t>“Мой милый друг, Мариночка! Узнал, что вы живы. Обезумел от радости. Наша встреча была величайшим чудом, еще большим чудом будет наша встреча грядущая”.</a:t>
            </a:r>
          </a:p>
          <a:p>
            <a:pPr eaLnBrk="1" hangingPunct="1"/>
            <a:endParaRPr lang="ru-RU" altLang="ru-RU" sz="2400" i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 descr="CVET139.jpg">
            <a:extLst>
              <a:ext uri="{FF2B5EF4-FFF2-40B4-BE49-F238E27FC236}">
                <a16:creationId xmlns:a16="http://schemas.microsoft.com/office/drawing/2014/main" id="{CF936F8D-E914-442A-BC78-05B889895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04813"/>
            <a:ext cx="3392488" cy="453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6" descr="http://omiliya.org/sites/default/files/img_articles/semya_posle_rozhdeniya_syna_georgiya_vshenopy_1925.jpg">
            <a:extLst>
              <a:ext uri="{FF2B5EF4-FFF2-40B4-BE49-F238E27FC236}">
                <a16:creationId xmlns:a16="http://schemas.microsoft.com/office/drawing/2014/main" id="{3F5940B2-F5A4-4924-9222-8D7EBF5D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38488"/>
            <a:ext cx="48101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>
            <a:extLst>
              <a:ext uri="{FF2B5EF4-FFF2-40B4-BE49-F238E27FC236}">
                <a16:creationId xmlns:a16="http://schemas.microsoft.com/office/drawing/2014/main" id="{6B1773E7-077E-4518-B0D2-336CAB4E5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500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Прага -любимый город Цветаевой </a:t>
            </a:r>
          </a:p>
        </p:txBody>
      </p:sp>
      <p:pic>
        <p:nvPicPr>
          <p:cNvPr id="3" name="Рисунок 2" descr="0_9537f_bca6097_XL.jpg">
            <a:extLst>
              <a:ext uri="{FF2B5EF4-FFF2-40B4-BE49-F238E27FC236}">
                <a16:creationId xmlns:a16="http://schemas.microsoft.com/office/drawing/2014/main" id="{07DA87B6-6E01-4E58-8E75-18FC4699F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782638"/>
            <a:ext cx="433546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https://im3-tub-ru.yandex.net/i?id=81114b8bddd8e163bd7896c2641c5cf6-l&amp;n=13">
            <a:extLst>
              <a:ext uri="{FF2B5EF4-FFF2-40B4-BE49-F238E27FC236}">
                <a16:creationId xmlns:a16="http://schemas.microsoft.com/office/drawing/2014/main" id="{C9A639F4-1403-4B6D-B4D2-74A04034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8375"/>
            <a:ext cx="260191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http://s.bookmix.ru/books/2/9/6/Razluka_8296.jpg">
            <a:extLst>
              <a:ext uri="{FF2B5EF4-FFF2-40B4-BE49-F238E27FC236}">
                <a16:creationId xmlns:a16="http://schemas.microsoft.com/office/drawing/2014/main" id="{FA709952-584F-4D92-B5D1-ACA0236D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3573463"/>
            <a:ext cx="216376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http://www.litfund.ru/images/lots/9/cache/09-267-C2122198_m_600x600.jpg">
            <a:extLst>
              <a:ext uri="{FF2B5EF4-FFF2-40B4-BE49-F238E27FC236}">
                <a16:creationId xmlns:a16="http://schemas.microsoft.com/office/drawing/2014/main" id="{548C144A-072C-444F-81EE-E3524929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2400"/>
            <a:ext cx="2170112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F4FDC-3D67-48C5-8FC1-C6F481E57B9A}"/>
              </a:ext>
            </a:extLst>
          </p:cNvPr>
          <p:cNvSpPr/>
          <p:nvPr/>
        </p:nvSpPr>
        <p:spPr>
          <a:xfrm>
            <a:off x="250825" y="4149725"/>
            <a:ext cx="36004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400" dirty="0">
                <a:latin typeface="+mn-lt"/>
                <a:cs typeface="Arial" charset="0"/>
              </a:rPr>
              <a:t>Сборники Марины Цветаевой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>
            <a:extLst>
              <a:ext uri="{FF2B5EF4-FFF2-40B4-BE49-F238E27FC236}">
                <a16:creationId xmlns:a16="http://schemas.microsoft.com/office/drawing/2014/main" id="{EC78E662-82A7-4824-B3C4-69061020A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28625"/>
            <a:ext cx="7024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rebuchet MS" panose="020B0603020202020204" pitchFamily="34" charset="0"/>
              </a:rPr>
              <a:t>1 февраля 1925 года родился сын Георгий, а в октябре 1925 года она покидает Чехию. </a:t>
            </a:r>
          </a:p>
        </p:txBody>
      </p:sp>
      <p:pic>
        <p:nvPicPr>
          <p:cNvPr id="4" name="Рисунок 3" descr="Mur_1930_6.jpg">
            <a:extLst>
              <a:ext uri="{FF2B5EF4-FFF2-40B4-BE49-F238E27FC236}">
                <a16:creationId xmlns:a16="http://schemas.microsoft.com/office/drawing/2014/main" id="{A74DADC6-255A-436B-A794-2C2840131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643188"/>
            <a:ext cx="55721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>
            <a:extLst>
              <a:ext uri="{FF2B5EF4-FFF2-40B4-BE49-F238E27FC236}">
                <a16:creationId xmlns:a16="http://schemas.microsoft.com/office/drawing/2014/main" id="{C59F77BD-B563-4D9D-82D6-601D008E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76438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Семья переезжает в Париж, обещали заработок, там были друзья, воспоминания о свадебном путешествии, о том, тогдашнем Сереже. Но надежды, связанные с переездом, не оправдались. Четырнадцать лет семья кочует по убогим кварталам рабочих предместий. На лучшее не было денег. </a:t>
            </a:r>
          </a:p>
        </p:txBody>
      </p:sp>
      <p:pic>
        <p:nvPicPr>
          <p:cNvPr id="3" name="Рисунок 2" descr="i.jpeg">
            <a:extLst>
              <a:ext uri="{FF2B5EF4-FFF2-40B4-BE49-F238E27FC236}">
                <a16:creationId xmlns:a16="http://schemas.microsoft.com/office/drawing/2014/main" id="{FD43AC66-F867-4BF7-A8BA-A43A7E110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928938"/>
            <a:ext cx="492918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>
            <a:extLst>
              <a:ext uri="{FF2B5EF4-FFF2-40B4-BE49-F238E27FC236}">
                <a16:creationId xmlns:a16="http://schemas.microsoft.com/office/drawing/2014/main" id="{BC6AE069-4D73-4D9C-80F4-D746456C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4857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1930-е годы она чувствует особую тягу к истинно русскому. Остро ощущает одиночество и сиротство на чужбине, ненужность и невостребованность.</a:t>
            </a: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 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(“Лучше умереть на Родине, чем жить на чужбине”). 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EF7CB47B-6EFD-459F-B468-04E17956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3897312" cy="5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>
            <a:extLst>
              <a:ext uri="{FF2B5EF4-FFF2-40B4-BE49-F238E27FC236}">
                <a16:creationId xmlns:a16="http://schemas.microsoft.com/office/drawing/2014/main" id="{BBF6591E-AECC-4974-959D-7CCDB096F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5750"/>
            <a:ext cx="7572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Находясь 17 лет в эмиграции, Марина Цветаева постоянно думала о Родине. В 1934 году она написала удивительное стихотворение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Тоска по Родине…</a:t>
            </a:r>
            <a:r>
              <a:rPr lang="ru-RU" altLang="ru-RU" sz="2400">
                <a:latin typeface="Trebuchet MS" panose="020B0603020202020204" pitchFamily="34" charset="0"/>
              </a:rPr>
              <a:t>”.</a:t>
            </a:r>
          </a:p>
        </p:txBody>
      </p:sp>
      <p:sp>
        <p:nvSpPr>
          <p:cNvPr id="34819" name="Прямоугольник 2">
            <a:extLst>
              <a:ext uri="{FF2B5EF4-FFF2-40B4-BE49-F238E27FC236}">
                <a16:creationId xmlns:a16="http://schemas.microsoft.com/office/drawing/2014/main" id="{3DE9E7D8-C16F-4E51-BAE3-50ED8633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071688"/>
            <a:ext cx="32146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Тоска по Родине! Давно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Разоблачённая морока!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Мне совершенно всё равно - 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Где совершенно одинокой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Быть, по каким камням домой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Брести с кошёлкою базарной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В дом, и не знающий, что – мой,</a:t>
            </a:r>
          </a:p>
          <a:p>
            <a:pPr algn="ctr" eaLnBrk="1" hangingPunct="1"/>
            <a:r>
              <a:rPr lang="ru-RU" altLang="ru-RU" sz="2000" i="1">
                <a:solidFill>
                  <a:schemeClr val="tx2"/>
                </a:solidFill>
                <a:latin typeface="Trebuchet MS" panose="020B0603020202020204" pitchFamily="34" charset="0"/>
              </a:rPr>
              <a:t>Как госпиталь или казарма…</a:t>
            </a:r>
          </a:p>
        </p:txBody>
      </p:sp>
      <p:pic>
        <p:nvPicPr>
          <p:cNvPr id="4" name="Рисунок 3" descr="0005-006-Toska-po-Rodine.jpg">
            <a:extLst>
              <a:ext uri="{FF2B5EF4-FFF2-40B4-BE49-F238E27FC236}">
                <a16:creationId xmlns:a16="http://schemas.microsoft.com/office/drawing/2014/main" id="{92E0A3E4-8DA5-4AC8-B7C9-2D5D0982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714500"/>
            <a:ext cx="3333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>
            <a:extLst>
              <a:ext uri="{FF2B5EF4-FFF2-40B4-BE49-F238E27FC236}">
                <a16:creationId xmlns:a16="http://schemas.microsoft.com/office/drawing/2014/main" id="{011C825E-18CE-4D1F-86EE-83D531011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7358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rebuchet MS" panose="020B0603020202020204" pitchFamily="34" charset="0"/>
              </a:rPr>
              <a:t>Летом 1939 года Марина вместе с Георгием вернулась на Родину. </a:t>
            </a:r>
          </a:p>
        </p:txBody>
      </p:sp>
      <p:pic>
        <p:nvPicPr>
          <p:cNvPr id="3" name="Рисунок 2" descr="47.jpg">
            <a:extLst>
              <a:ext uri="{FF2B5EF4-FFF2-40B4-BE49-F238E27FC236}">
                <a16:creationId xmlns:a16="http://schemas.microsoft.com/office/drawing/2014/main" id="{47394777-A5FA-4789-8900-721E4448A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608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http://im.kommersant.ru/Issues.photo/CORP/2014/10/08/KOG_088878_00002_2_t222_131147.jpg">
            <a:extLst>
              <a:ext uri="{FF2B5EF4-FFF2-40B4-BE49-F238E27FC236}">
                <a16:creationId xmlns:a16="http://schemas.microsoft.com/office/drawing/2014/main" id="{713EF2F2-7C3B-4325-A3F0-27F4C5BE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32575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>
            <a:extLst>
              <a:ext uri="{FF2B5EF4-FFF2-40B4-BE49-F238E27FC236}">
                <a16:creationId xmlns:a16="http://schemas.microsoft.com/office/drawing/2014/main" id="{EE6E2667-9A1F-4712-80D7-63E14DD3E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313"/>
            <a:ext cx="492918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Началась война. Марину с сыном выслали в Елабугу (20 августа 1941 года). Город Елабуга - последнее земное пристанище неукротимой души поэта.</a:t>
            </a: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Из воспоминаний М.И. Цветаевой</a:t>
            </a:r>
          </a:p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“</a:t>
            </a:r>
            <a:r>
              <a:rPr lang="ru-RU" altLang="ru-RU" sz="2400" i="1">
                <a:solidFill>
                  <a:schemeClr val="tx2"/>
                </a:solidFill>
                <a:latin typeface="Trebuchet MS" panose="020B0603020202020204" pitchFamily="34" charset="0"/>
              </a:rPr>
              <a:t>… Я постепенно утрачиваю чувство реальности: меня – всё меньше и меньше… Никто не видит, не знает, что я год ищу глазами – крюк… Я год примеряю смерть. Всё уродливо и страшно… Я не хочу умереть. Я хочу не быть…</a:t>
            </a:r>
            <a:r>
              <a:rPr lang="ru-RU" altLang="ru-RU" sz="2400">
                <a:latin typeface="Trebuchet MS" panose="020B0603020202020204" pitchFamily="34" charset="0"/>
              </a:rPr>
              <a:t>” </a:t>
            </a:r>
          </a:p>
        </p:txBody>
      </p:sp>
      <p:pic>
        <p:nvPicPr>
          <p:cNvPr id="3" name="Рисунок 2" descr="1024649857Big.JPG">
            <a:extLst>
              <a:ext uri="{FF2B5EF4-FFF2-40B4-BE49-F238E27FC236}">
                <a16:creationId xmlns:a16="http://schemas.microsoft.com/office/drawing/2014/main" id="{7CD47853-94BA-46B5-B4EC-FFBDD63F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000125"/>
            <a:ext cx="29876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>
            <a:extLst>
              <a:ext uri="{FF2B5EF4-FFF2-40B4-BE49-F238E27FC236}">
                <a16:creationId xmlns:a16="http://schemas.microsoft.com/office/drawing/2014/main" id="{EF7300ED-ADC4-471C-94D7-EFA9C7B24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072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chemeClr val="tx2"/>
                </a:solidFill>
                <a:latin typeface="Trebuchet MS" panose="020B0603020202020204" pitchFamily="34" charset="0"/>
              </a:rPr>
              <a:t>Проанализируем стихотворение на лексическом, морфологическом, фонетическом и синтаксическом уровне. </a:t>
            </a:r>
          </a:p>
        </p:txBody>
      </p:sp>
      <p:sp>
        <p:nvSpPr>
          <p:cNvPr id="10243" name="Прямоугольник 3">
            <a:extLst>
              <a:ext uri="{FF2B5EF4-FFF2-40B4-BE49-F238E27FC236}">
                <a16:creationId xmlns:a16="http://schemas.microsoft.com/office/drawing/2014/main" id="{AD978222-FB92-496C-9E5B-9759D0C30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357313"/>
            <a:ext cx="72151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rebuchet MS" panose="020B0603020202020204" pitchFamily="34" charset="0"/>
              </a:rPr>
              <a:t>Лексика стихотворения, взятая вне текста, является нейтральной, кроме слова “грызть”. В структуре текста она выступает  по законам поэтической речи –  образной. Многие слова получают переносное значение и образуют тропы – метафоры “рябина зажглась”, “спорили сотни колоколов”, эпитеты “жаркой рябины”, “горькую кисть”, - все это создает “общую образность” текста.</a:t>
            </a:r>
          </a:p>
        </p:txBody>
      </p:sp>
      <p:pic>
        <p:nvPicPr>
          <p:cNvPr id="5" name="Рисунок 4" descr="e5eb1b5b45c00bfa1021cb9186ed97c5.jpg">
            <a:extLst>
              <a:ext uri="{FF2B5EF4-FFF2-40B4-BE49-F238E27FC236}">
                <a16:creationId xmlns:a16="http://schemas.microsoft.com/office/drawing/2014/main" id="{FC15E35E-8161-4E11-AD7C-9E7A2298E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714750"/>
            <a:ext cx="450056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>
            <a:extLst>
              <a:ext uri="{FF2B5EF4-FFF2-40B4-BE49-F238E27FC236}">
                <a16:creationId xmlns:a16="http://schemas.microsoft.com/office/drawing/2014/main" id="{BCF3C1D5-BD67-4B01-9248-D6DDF2FA0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44291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31 августа 1941 года в полном одиночестве, в состоянии депрессии она ушла из жизни. </a:t>
            </a: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Из воспоминаний М.И. Цветаевой</a:t>
            </a:r>
          </a:p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Мурлыга! Прости меня, но дальше было бы хуже. Пойми, что я больше не могла жить. Передай папе и Але – если увидишь – что любила их до последней минуты и объясни, что попала в тупик</a:t>
            </a:r>
            <a:r>
              <a:rPr lang="ru-RU" altLang="ru-RU" sz="2400">
                <a:latin typeface="Trebuchet MS" panose="020B0603020202020204" pitchFamily="34" charset="0"/>
              </a:rPr>
              <a:t>”. </a:t>
            </a:r>
          </a:p>
        </p:txBody>
      </p:sp>
      <p:pic>
        <p:nvPicPr>
          <p:cNvPr id="4" name="Рисунок 3" descr="tsvetaeva_marina_zapiska.jpg">
            <a:extLst>
              <a:ext uri="{FF2B5EF4-FFF2-40B4-BE49-F238E27FC236}">
                <a16:creationId xmlns:a16="http://schemas.microsoft.com/office/drawing/2014/main" id="{105AC9AC-179E-4911-8468-0BDA17FF2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4171950"/>
            <a:ext cx="20256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https://im1-tub-ru.yandex.net/i?id=2e87db71fe0f70913f766d889d7134d2-l&amp;n=13">
            <a:extLst>
              <a:ext uri="{FF2B5EF4-FFF2-40B4-BE49-F238E27FC236}">
                <a16:creationId xmlns:a16="http://schemas.microsoft.com/office/drawing/2014/main" id="{31AD90C9-E28C-4F9F-8E0F-46385E254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090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149306_tsvetaeva1.jpg">
            <a:extLst>
              <a:ext uri="{FF2B5EF4-FFF2-40B4-BE49-F238E27FC236}">
                <a16:creationId xmlns:a16="http://schemas.microsoft.com/office/drawing/2014/main" id="{3D1C9D06-4129-46C0-B278-E0F350018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429000"/>
            <a:ext cx="50546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Марина Цветаева памятник">
            <a:extLst>
              <a:ext uri="{FF2B5EF4-FFF2-40B4-BE49-F238E27FC236}">
                <a16:creationId xmlns:a16="http://schemas.microsoft.com/office/drawing/2014/main" id="{C0C4F18D-5C89-4B90-B913-8D83BA6E2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8609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>
            <a:extLst>
              <a:ext uri="{FF2B5EF4-FFF2-40B4-BE49-F238E27FC236}">
                <a16:creationId xmlns:a16="http://schemas.microsoft.com/office/drawing/2014/main" id="{7BE26791-BC6C-49F1-A8B3-A10FFD106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40005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Сергея Яковлевича расстреляли 16 октября 1941 года. Дочь Ариадна была арестована и 17 лет провела в лагерях и тюрьмах. Она была талантливой переводчицей. После ссылки посвятила оставшиеся годы жизни собиранию архивов матери, писала воспоминания, но не успела закончить книгу воспоминаний. Умерла в 1975 году. 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6717AC4A-0248-47B4-BF10-C3DE2DF2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92150"/>
            <a:ext cx="4376738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>
            <a:extLst>
              <a:ext uri="{FF2B5EF4-FFF2-40B4-BE49-F238E27FC236}">
                <a16:creationId xmlns:a16="http://schemas.microsoft.com/office/drawing/2014/main" id="{BD9A1F88-4AB6-4309-945C-7B671204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39290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Сын Георгий в Ташкенте закончил школу, поступил в институт философии, литературы и искусства в Москве. В начале 1944 года призван в армию, а 7 июля погиб в первом бою (19-ти летним). (Он был похож на Марину Цветаеву, его звали Марин Цветаев).</a:t>
            </a:r>
          </a:p>
        </p:txBody>
      </p:sp>
      <p:pic>
        <p:nvPicPr>
          <p:cNvPr id="3" name="Рисунок 2" descr="mur.jpg">
            <a:extLst>
              <a:ext uri="{FF2B5EF4-FFF2-40B4-BE49-F238E27FC236}">
                <a16:creationId xmlns:a16="http://schemas.microsoft.com/office/drawing/2014/main" id="{53AF50A0-A013-416A-AE1D-480F8B120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285875"/>
            <a:ext cx="3810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>
            <a:extLst>
              <a:ext uri="{FF2B5EF4-FFF2-40B4-BE49-F238E27FC236}">
                <a16:creationId xmlns:a16="http://schemas.microsoft.com/office/drawing/2014/main" id="{5935BA66-068E-4907-9A2A-4730D540C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407193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«Марина Цветаева – поэт “предельной правды чувств”. Она со всей своей “не просто сложившейся судьбой, со всей яркостью и неповторимостью самобытного дарования по праву вошла в русскую поэзию…». </a:t>
            </a:r>
          </a:p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(Всеволод Рождественский)</a:t>
            </a:r>
          </a:p>
        </p:txBody>
      </p:sp>
      <p:pic>
        <p:nvPicPr>
          <p:cNvPr id="3" name="Рисунок 2" descr="57598464_Rozhdestvenskiy.jpg">
            <a:extLst>
              <a:ext uri="{FF2B5EF4-FFF2-40B4-BE49-F238E27FC236}">
                <a16:creationId xmlns:a16="http://schemas.microsoft.com/office/drawing/2014/main" id="{6A405549-031E-450A-B2A8-5FBA577A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8"/>
            <a:ext cx="4170362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>
            <a:extLst>
              <a:ext uri="{FF2B5EF4-FFF2-40B4-BE49-F238E27FC236}">
                <a16:creationId xmlns:a16="http://schemas.microsoft.com/office/drawing/2014/main" id="{0B9E3A5A-A686-4404-B7BE-20CF53503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00063"/>
            <a:ext cx="3714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Поэзия М. И. Цветаевой остаётся современной. </a:t>
            </a:r>
          </a:p>
        </p:txBody>
      </p:sp>
      <p:pic>
        <p:nvPicPr>
          <p:cNvPr id="3" name="Рисунок 2" descr="38583473.jpg">
            <a:extLst>
              <a:ext uri="{FF2B5EF4-FFF2-40B4-BE49-F238E27FC236}">
                <a16:creationId xmlns:a16="http://schemas.microsoft.com/office/drawing/2014/main" id="{A03CD175-D96B-417C-9B69-A1448AF24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25654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http://img02.darudar.org/s1024/02/00/6a/cc/6acc321606d3a36e555f712a88bf688ac3e781ba.jpg">
            <a:extLst>
              <a:ext uri="{FF2B5EF4-FFF2-40B4-BE49-F238E27FC236}">
                <a16:creationId xmlns:a16="http://schemas.microsoft.com/office/drawing/2014/main" id="{0EDE32AD-5CEE-4C7E-903F-A4103688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33375"/>
            <a:ext cx="396716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http://rpp.nashaucheba.ru/pars_docs/refs/161/160171/img9.jpg">
            <a:extLst>
              <a:ext uri="{FF2B5EF4-FFF2-40B4-BE49-F238E27FC236}">
                <a16:creationId xmlns:a16="http://schemas.microsoft.com/office/drawing/2014/main" id="{02E42A09-0A10-4E5C-9511-528F9BF6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405313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B67875-4D45-466A-BCBF-636141DDDFFD}"/>
              </a:ext>
            </a:extLst>
          </p:cNvPr>
          <p:cNvSpPr/>
          <p:nvPr/>
        </p:nvSpPr>
        <p:spPr>
          <a:xfrm>
            <a:off x="250825" y="260350"/>
            <a:ext cx="56896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400" kern="50" dirty="0">
                <a:latin typeface="+mn-lt"/>
                <a:ea typeface="Arial Unicode MS"/>
                <a:cs typeface="Arial" charset="0"/>
              </a:rPr>
              <a:t>Где судьба бы вам жить не велела.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400" kern="50" dirty="0">
                <a:latin typeface="+mn-lt"/>
                <a:ea typeface="Arial Unicode MS"/>
                <a:cs typeface="Arial" charset="0"/>
              </a:rPr>
              <a:t>В шумном свете иль в сельской тиши,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400" kern="50" dirty="0">
                <a:latin typeface="+mn-lt"/>
                <a:ea typeface="Arial Unicode MS"/>
                <a:cs typeface="Arial" charset="0"/>
              </a:rPr>
              <a:t>Расточайте без счета и смело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400" kern="50" dirty="0">
                <a:latin typeface="+mn-lt"/>
                <a:ea typeface="Arial Unicode MS"/>
                <a:cs typeface="Arial" charset="0"/>
              </a:rPr>
              <a:t>Все сокровища вашей души.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400" kern="50" dirty="0">
                <a:latin typeface="+mn-lt"/>
                <a:ea typeface="Arial Unicode MS"/>
                <a:cs typeface="Arial" charset="0"/>
              </a:rPr>
              <a:t> 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400" kern="50" dirty="0">
                <a:latin typeface="+mn-lt"/>
                <a:ea typeface="Arial Unicode MS"/>
                <a:cs typeface="Arial" charset="0"/>
              </a:rPr>
              <a:t>Спасибо Вам и Сердцем и рукой,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400" kern="50" dirty="0">
                <a:latin typeface="+mn-lt"/>
                <a:ea typeface="Arial Unicode MS"/>
                <a:cs typeface="Arial" charset="0"/>
              </a:rPr>
              <a:t>За то, что Вы меня так любите!!!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0EB77372-19C8-42F0-AD32-5BD84F7B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500438"/>
            <a:ext cx="4560888" cy="3419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D55F2F-552D-4318-B4C6-3D7A2B0FC22B}"/>
              </a:ext>
            </a:extLst>
          </p:cNvPr>
          <p:cNvSpPr/>
          <p:nvPr/>
        </p:nvSpPr>
        <p:spPr>
          <a:xfrm>
            <a:off x="971600" y="404664"/>
            <a:ext cx="6556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Ответить на вопросы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C2549C-9912-4D01-ACC3-81BF70BF83DE}"/>
              </a:ext>
            </a:extLst>
          </p:cNvPr>
          <p:cNvSpPr/>
          <p:nvPr/>
        </p:nvSpPr>
        <p:spPr>
          <a:xfrm>
            <a:off x="829521" y="1326809"/>
            <a:ext cx="684076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Кем был отец Марины Цветаевой, Иван Владимирович Цветаев?</a:t>
            </a:r>
          </a:p>
          <a:p>
            <a:pPr marL="342900" indent="-342900">
              <a:buAutoNum type="arabicPeriod"/>
            </a:pPr>
            <a:r>
              <a:rPr lang="ru-RU" dirty="0"/>
              <a:t>В каком возрасте и на скольких языках Марина Цветаева начала писать стихи?</a:t>
            </a:r>
          </a:p>
          <a:p>
            <a:pPr marL="342900" indent="-342900">
              <a:buAutoNum type="arabicPeriod"/>
            </a:pPr>
            <a:r>
              <a:rPr lang="ru-RU" dirty="0"/>
              <a:t>Как назывался сборник стихов, изданный М. Цветаевой в 1910 году?</a:t>
            </a:r>
          </a:p>
          <a:p>
            <a:pPr marL="342900" indent="-342900">
              <a:buAutoNum type="arabicPeriod"/>
            </a:pPr>
            <a:r>
              <a:rPr lang="ru-RU" dirty="0"/>
              <a:t> Кем, согласно стихам М. Цветаевой, она являлась по своим бабушкам – сельской попадье и польской панне?</a:t>
            </a:r>
          </a:p>
          <a:p>
            <a:pPr marL="342900" indent="-342900">
              <a:buAutoNum type="arabicPeriod"/>
            </a:pPr>
            <a:r>
              <a:rPr lang="ru-RU" dirty="0"/>
              <a:t>В каком городе не жила М. Цветаева в период эмиграции?</a:t>
            </a:r>
          </a:p>
          <a:p>
            <a:pPr marL="342900" indent="-342900">
              <a:buAutoNum type="arabicPeriod"/>
            </a:pPr>
            <a:r>
              <a:rPr lang="ru-RU" dirty="0"/>
              <a:t>В каком году М. Цветаева вернулась на Родину?</a:t>
            </a:r>
          </a:p>
          <a:p>
            <a:pPr marL="342900" indent="-342900">
              <a:buAutoNum type="arabicPeriod"/>
            </a:pPr>
            <a:r>
              <a:rPr lang="ru-RU" dirty="0"/>
              <a:t> В каком городе М. Цветаева оказалась после начала Великой Отечественной войны?</a:t>
            </a:r>
          </a:p>
          <a:p>
            <a:pPr marL="342900" indent="-342900">
              <a:buAutoNum type="arabicPeriod"/>
            </a:pPr>
            <a:r>
              <a:rPr lang="ru-RU" dirty="0"/>
              <a:t> Какой город М. Цветаева в своем стихотворении называет «…огромный странноприимный дом»?</a:t>
            </a:r>
          </a:p>
          <a:p>
            <a:pPr marL="342900" indent="-342900">
              <a:buAutoNum type="arabicPeriod"/>
            </a:pPr>
            <a:r>
              <a:rPr lang="ru-RU" dirty="0"/>
              <a:t>Какому поэту М. Цветаева посвятила строки: «Имя твое – птица в руке, Имя твое – льдинка на языке…»?</a:t>
            </a:r>
          </a:p>
        </p:txBody>
      </p:sp>
    </p:spTree>
    <p:extLst>
      <p:ext uri="{BB962C8B-B14F-4D97-AF65-F5344CB8AC3E}">
        <p14:creationId xmlns:p14="http://schemas.microsoft.com/office/powerpoint/2010/main" val="144017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>
            <a:extLst>
              <a:ext uri="{FF2B5EF4-FFF2-40B4-BE49-F238E27FC236}">
                <a16:creationId xmlns:a16="http://schemas.microsoft.com/office/drawing/2014/main" id="{2E40B044-1106-4CD1-B435-16BC25505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8143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Основную изобразительную функцию выполняют существительные “рябина”, “кистью”, “листья”, “сотни колоколов”, “день”, “Иоанн Богослов”. Глаголы, “зажглись”, “падали”, “спорили”, придают тональность произведению, особую выразительность придает экспрессивно-окрашенное сказуемое, выраженное глаголами “хочется грызть”.</a:t>
            </a:r>
          </a:p>
        </p:txBody>
      </p:sp>
      <p:pic>
        <p:nvPicPr>
          <p:cNvPr id="4" name="Рисунок 3" descr="artlib_gallery-38753-b.jpg">
            <a:extLst>
              <a:ext uri="{FF2B5EF4-FFF2-40B4-BE49-F238E27FC236}">
                <a16:creationId xmlns:a16="http://schemas.microsoft.com/office/drawing/2014/main" id="{7224B056-E3CD-4CC0-98E8-AA1BFCF99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00375"/>
            <a:ext cx="302895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preview.jpg">
            <a:extLst>
              <a:ext uri="{FF2B5EF4-FFF2-40B4-BE49-F238E27FC236}">
                <a16:creationId xmlns:a16="http://schemas.microsoft.com/office/drawing/2014/main" id="{A3E606E3-AE3F-490E-B2BA-99D807B3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86125"/>
            <a:ext cx="40005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>
            <a:extLst>
              <a:ext uri="{FF2B5EF4-FFF2-40B4-BE49-F238E27FC236}">
                <a16:creationId xmlns:a16="http://schemas.microsoft.com/office/drawing/2014/main" id="{14FAA273-A982-4F93-BEEA-A63032967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42938"/>
            <a:ext cx="79295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Существительные, стоящие в конце строк и рифмующиеся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кистью - листья</a:t>
            </a:r>
            <a:r>
              <a:rPr lang="ru-RU" altLang="ru-RU" sz="2400">
                <a:latin typeface="Trebuchet MS" panose="020B0603020202020204" pitchFamily="34" charset="0"/>
              </a:rPr>
              <a:t>”,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колоколов – Богослов</a:t>
            </a:r>
            <a:r>
              <a:rPr lang="ru-RU" altLang="ru-RU" sz="2400">
                <a:latin typeface="Trebuchet MS" panose="020B0603020202020204" pitchFamily="34" charset="0"/>
              </a:rPr>
              <a:t>”, глагол и существительное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грызть – кисть</a:t>
            </a:r>
            <a:r>
              <a:rPr lang="ru-RU" altLang="ru-RU" sz="2400">
                <a:latin typeface="Trebuchet MS" panose="020B0603020202020204" pitchFamily="34" charset="0"/>
              </a:rPr>
              <a:t>” - несут экспрессивную нагрузку. Они же образуют семантическую рамку, где просматривается моментальность и длительность действия. Глаголы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зажглась-родилась</a:t>
            </a:r>
            <a:r>
              <a:rPr lang="ru-RU" altLang="ru-RU" sz="2400">
                <a:latin typeface="Trebuchet MS" panose="020B0603020202020204" pitchFamily="34" charset="0"/>
              </a:rPr>
              <a:t>” показывают только моментальность действия. Но они не образуют в тексте подобного единства. Они либо метафоричны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зажглась</a:t>
            </a:r>
            <a:r>
              <a:rPr lang="ru-RU" altLang="ru-RU" sz="2400">
                <a:latin typeface="Trebuchet MS" panose="020B0603020202020204" pitchFamily="34" charset="0"/>
              </a:rPr>
              <a:t>”, либо входят в метафоричный контекст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спорили сотни колоколов</a:t>
            </a:r>
            <a:r>
              <a:rPr lang="ru-RU" altLang="ru-RU" sz="2400">
                <a:latin typeface="Trebuchet MS" panose="020B0603020202020204" pitchFamily="34" charset="0"/>
              </a:rPr>
              <a:t>”. Глаголы, начинающие строки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падали</a:t>
            </a:r>
            <a:r>
              <a:rPr lang="ru-RU" altLang="ru-RU" sz="2400">
                <a:latin typeface="Trebuchet MS" panose="020B0603020202020204" pitchFamily="34" charset="0"/>
              </a:rPr>
              <a:t>”,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спорили</a:t>
            </a:r>
            <a:r>
              <a:rPr lang="ru-RU" altLang="ru-RU" sz="2400">
                <a:latin typeface="Trebuchet MS" panose="020B0603020202020204" pitchFamily="34" charset="0"/>
              </a:rPr>
              <a:t>”, “</a:t>
            </a:r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хочется грызть</a:t>
            </a:r>
            <a:r>
              <a:rPr lang="ru-RU" altLang="ru-RU" sz="2400">
                <a:latin typeface="Trebuchet MS" panose="020B0603020202020204" pitchFamily="34" charset="0"/>
              </a:rPr>
              <a:t>” получают большую семантическую и экспрессивную значимость. Они формируют тревожно-напряженную динамику смысловой структуры.</a:t>
            </a: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>
            <a:extLst>
              <a:ext uri="{FF2B5EF4-FFF2-40B4-BE49-F238E27FC236}">
                <a16:creationId xmlns:a16="http://schemas.microsoft.com/office/drawing/2014/main" id="{1AFB1D2C-54A6-4E04-AD61-F39244E2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7929562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Ведущую роль в организации общей тональности играет стиховая интонация. Она образуется на ритмико-синтаксической основе и небольшой длине строк.</a:t>
            </a: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Повествовательная интонация с обратным и прямым порядком слов образует напряженность и передает взволнованность лирической героини. Главное здесь – перечислительная интонация, с которой взаимодействуют интонационные и логические акценты.</a:t>
            </a:r>
          </a:p>
        </p:txBody>
      </p:sp>
      <p:pic>
        <p:nvPicPr>
          <p:cNvPr id="3" name="Рисунок 2" descr="voice.gif">
            <a:extLst>
              <a:ext uri="{FF2B5EF4-FFF2-40B4-BE49-F238E27FC236}">
                <a16:creationId xmlns:a16="http://schemas.microsoft.com/office/drawing/2014/main" id="{79CE4520-437F-467C-B183-D46F90CC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00188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>
            <a:extLst>
              <a:ext uri="{FF2B5EF4-FFF2-40B4-BE49-F238E27FC236}">
                <a16:creationId xmlns:a16="http://schemas.microsoft.com/office/drawing/2014/main" id="{3F152B77-A617-4248-B91F-E3A1F3CA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2875"/>
            <a:ext cx="8072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Особое внимание следует уделить цветовой картине мира М. Цветаевой. Она часто говорила, что пишет “по слуху”, однако зрительный образ занимает в ее поэзии весьма значительное место.</a:t>
            </a:r>
          </a:p>
          <a:p>
            <a:pPr eaLnBrk="1" hangingPunct="1"/>
            <a:endParaRPr lang="ru-RU" altLang="ru-RU" sz="2400">
              <a:latin typeface="Trebuchet MS" panose="020B0603020202020204" pitchFamily="34" charset="0"/>
            </a:endParaRPr>
          </a:p>
        </p:txBody>
      </p:sp>
      <p:sp>
        <p:nvSpPr>
          <p:cNvPr id="14339" name="Прямоугольник 2">
            <a:extLst>
              <a:ext uri="{FF2B5EF4-FFF2-40B4-BE49-F238E27FC236}">
                <a16:creationId xmlns:a16="http://schemas.microsoft.com/office/drawing/2014/main" id="{A2AA8082-9969-4D31-92EF-C0AA1906C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643063"/>
            <a:ext cx="8001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Слова со значением цвета в поэзии М. Цветаевой многочисленны и разнообразны. Наиболее употребительны у М. Цветаевой цвета черный – 151, белый – 132, красный – 117, синий – 92, зеленый – 51.</a:t>
            </a:r>
          </a:p>
        </p:txBody>
      </p:sp>
      <p:pic>
        <p:nvPicPr>
          <p:cNvPr id="4" name="Рисунок 3" descr="i.jpeg">
            <a:extLst>
              <a:ext uri="{FF2B5EF4-FFF2-40B4-BE49-F238E27FC236}">
                <a16:creationId xmlns:a16="http://schemas.microsoft.com/office/drawing/2014/main" id="{79BA7AB3-1AFC-40E1-94DE-1F630C8F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57563"/>
            <a:ext cx="5000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>
            <a:extLst>
              <a:ext uri="{FF2B5EF4-FFF2-40B4-BE49-F238E27FC236}">
                <a16:creationId xmlns:a16="http://schemas.microsoft.com/office/drawing/2014/main" id="{B085A6E7-64DC-4806-BFF8-567559BE2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42875"/>
            <a:ext cx="735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tx2"/>
                </a:solidFill>
                <a:latin typeface="Trebuchet MS" panose="020B0603020202020204" pitchFamily="34" charset="0"/>
              </a:rPr>
              <a:t>А теперь продолжим говорить о биографии поэта. </a:t>
            </a:r>
          </a:p>
        </p:txBody>
      </p:sp>
      <p:sp>
        <p:nvSpPr>
          <p:cNvPr id="15363" name="Прямоугольник 2">
            <a:extLst>
              <a:ext uri="{FF2B5EF4-FFF2-40B4-BE49-F238E27FC236}">
                <a16:creationId xmlns:a16="http://schemas.microsoft.com/office/drawing/2014/main" id="{5CF9C639-3D8C-4EAB-9E8A-FCC59DDA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43000"/>
            <a:ext cx="3571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Отец Марины Цветаевой, Иван Владимирович Цветаев, профессор Московского университета, искусствовед и филолог, впоследствии стал директором Румянцевского музея и основателем Музея изящных искусств.</a:t>
            </a:r>
          </a:p>
        </p:txBody>
      </p:sp>
      <p:pic>
        <p:nvPicPr>
          <p:cNvPr id="4" name="Рисунок 3" descr="tsvetaev_ivan_54.jpg">
            <a:extLst>
              <a:ext uri="{FF2B5EF4-FFF2-40B4-BE49-F238E27FC236}">
                <a16:creationId xmlns:a16="http://schemas.microsoft.com/office/drawing/2014/main" id="{71E99088-7EF8-427C-8292-78603CF9C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857250"/>
            <a:ext cx="401478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F379C2E4-EAAA-4A04-A827-376225F7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117475"/>
            <a:ext cx="3500437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rebuchet MS" panose="020B0603020202020204" pitchFamily="34" charset="0"/>
              </a:rPr>
              <a:t>Мать, Мария Александровна Мейн, происходила из обрусевшей польско-немецкой семьи, была талантливой пианисткой, художницей, переводчицей, восхищавшей Антона Рубинштейна. Она была человеком мятежным и страстным, свою пылкую романтическую натуру выплескивала в звуках. </a:t>
            </a:r>
          </a:p>
        </p:txBody>
      </p:sp>
      <p:pic>
        <p:nvPicPr>
          <p:cNvPr id="3" name="Рисунок 2" descr="51069362321868.jpg">
            <a:extLst>
              <a:ext uri="{FF2B5EF4-FFF2-40B4-BE49-F238E27FC236}">
                <a16:creationId xmlns:a16="http://schemas.microsoft.com/office/drawing/2014/main" id="{E1EBC204-A497-4E23-A6A3-C2157543D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3786187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680</TotalTime>
  <Words>1455</Words>
  <Application>Microsoft Office PowerPoint</Application>
  <PresentationFormat>Экран (4:3)</PresentationFormat>
  <Paragraphs>164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Trebuchet MS</vt:lpstr>
      <vt:lpstr>Wingdings 2</vt:lpstr>
      <vt:lpstr>Wingdings</vt:lpstr>
      <vt:lpstr>Calibri</vt:lpstr>
      <vt:lpstr>Arial Unicode MS</vt:lpstr>
      <vt:lpstr>Главное мероприятие</vt:lpstr>
      <vt:lpstr>Марина Ивановна Цветаева 1892 -1941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Lenovo</cp:lastModifiedBy>
  <cp:revision>55</cp:revision>
  <dcterms:modified xsi:type="dcterms:W3CDTF">2020-05-24T15:25:24Z</dcterms:modified>
</cp:coreProperties>
</file>