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74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48" autoAdjust="0"/>
  </p:normalViewPr>
  <p:slideViewPr>
    <p:cSldViewPr>
      <p:cViewPr varScale="1">
        <p:scale>
          <a:sx n="80" d="100"/>
          <a:sy n="80" d="100"/>
        </p:scale>
        <p:origin x="1522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7816C5-8675-4BC1-8219-860A8F2DE10D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FCAF-937E-48A2-86AA-E3AAE7E4BDA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69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DF5AF-1035-47A8-97FF-E6DA41BF96A7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B0A-A531-4146-8109-17857DB872B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392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DF5AF-1035-47A8-97FF-E6DA41BF96A7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B0A-A531-4146-8109-17857DB872B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263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DF5AF-1035-47A8-97FF-E6DA41BF96A7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B0A-A531-4146-8109-17857DB872B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34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DF5AF-1035-47A8-97FF-E6DA41BF96A7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B0A-A531-4146-8109-17857DB872B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934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DF5AF-1035-47A8-97FF-E6DA41BF96A7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B0A-A531-4146-8109-17857DB872B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4445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DF5AF-1035-47A8-97FF-E6DA41BF96A7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B0A-A531-4146-8109-17857DB872B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0433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B7EA7-D440-4368-B33F-F3333B9D1A15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4B35-E739-43F1-8EEF-1DAF5B771F1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8888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0EA26-6D30-4408-B413-5EE4193F622B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6E18-B632-4B39-985A-9E4FE036776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91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B04C5-AB09-4D30-B60E-1E45ECF898A8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C3CB-FE09-46A9-8B4E-79A2995E83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62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E3E66-D2A0-4A06-A9F6-907917186416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11F-E145-4FD1-8A69-D8D165955FB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711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0B860-0AF1-4656-BAC9-B5FD21DB0EAC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A2C9-932E-4F6B-95F1-A8DD7F5D2D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33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7DD24-6119-4532-9BCF-A10DE436F789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58C-6FD1-4D1F-B98E-EA2C33B6E0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3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AC428-3DF2-43C6-BE18-8581D07F2D81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D7CC-BFF5-49B6-BF8E-5A3551C224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034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CCB339-67E1-44E1-B4D4-46D9B464724C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B7EB-6AB5-4D18-8FCC-FE4F07B25EB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87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82FBC-52E0-45EE-A39E-1EBE14139D5F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7FA8-14C4-45F2-B700-BB9F32F27A5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81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8D959-A26D-46EB-9EBE-4DDA8D738CCE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0639-C884-40B0-A12D-4D397E6025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104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13DF5AF-1035-47A8-97FF-E6DA41BF96A7}" type="datetimeFigureOut">
              <a:rPr lang="ru-RU" smtClean="0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72B0A-A531-4146-8109-17857DB872B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154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wnloads\15ee858d1c1fc83cef6bf2945e86a66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wnloads\&#1093;&#1086;&#1088;-&#1080;&#1084;&#1077;&#1085;&#1080;-&#1087;&#1103;&#1090;&#1085;&#1080;&#1094;&#1082;&#1086;&#1075;&#1086;-&#1082;&#1083;&#1072;&#1074;&#1076;&#1080;&#1103;-&#1082;&#1086;&#1090;&#1086;&#1082;-&#1074;&#1076;&#1086;&#1083;&#1100;-&#1076;&#1077;&#1088;&#1077;&#1074;&#1085;&#1080;-&#1074;-&#1079;&#1072;&#1093;&#1072;&#1088;&#1086;&#1074;-&#1084;-&#1080;&#1089;&#1072;&#1082;&#1086;&#1074;&#1089;&#1082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renat-ibragimov_-_shiroka-strana-moya.mp3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40;.%20&#1057;&#1072;&#1074;&#1095;&#1077;&#1085;&#1082;&#1086;%20&#1080;%20&#1053;.%20&#1052;&#1086;&#1075;&#1080;&#1083;&#1082;&#1072;%20-%20&#1050;&#1086;&#1084;&#1089;&#1086;&#1084;&#1086;&#1083;&#1100;&#1094;&#1099;-&#1076;&#1086;&#1073;&#1088;&#1086;&#1074;&#1086;&#1083;&#1100;&#1094;&#1099;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sovetskij-marsh-i-vnov_(Cool.DJ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52;&#1099;%20-%20&#1050;&#1088;&#1072;&#1089;&#1085;&#1099;&#1077;%20&#1082;&#1072;&#1074;&#1072;&#1083;&#1077;&#1088;&#1080;&#1089;&#1090;&#1099;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>
            <a:extLst>
              <a:ext uri="{FF2B5EF4-FFF2-40B4-BE49-F238E27FC236}">
                <a16:creationId xmlns:a16="http://schemas.microsoft.com/office/drawing/2014/main" id="{5E3911DC-0AFB-4C0D-B06D-2EDAABAB3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Литература 30-х годов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019367-99A5-4E70-BB2D-C31F389C4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A7FE6A20-34AD-4B4D-B7FF-9E145696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>
              <a:solidFill>
                <a:srgbClr val="7B9899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5EEEFB9-6989-446D-AB0D-3CF393305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15888"/>
            <a:ext cx="8504238" cy="3744912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    </a:t>
            </a:r>
            <a:r>
              <a:rPr lang="ru-RU" b="1" dirty="0"/>
              <a:t>«Как закалялась сталь» - автобиографический роман Н. Островского о времени начала ХХ века, времени неспокойном, времени становления коммунизма в стране. Описанное в романе время включает первую мировую войну, Февральскую и Октябрьскую революции, гражданскую войну, борьбу с разрухой, бандитизмом и мелкобуржуазными элементами, отпор партийной оппозиции, а также период индустриализации страны.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         Рассматривая роман «Как закалялась сталь» сегодня стоит отметить прежде всего роман как историю человека с очень тяжёлой судьбой, человека, живущего в трудные для России и её народа времена.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 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86B8C76C-B2E0-4EDE-8ECD-0C47FB687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48974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>
            <a:extLst>
              <a:ext uri="{FF2B5EF4-FFF2-40B4-BE49-F238E27FC236}">
                <a16:creationId xmlns:a16="http://schemas.microsoft.com/office/drawing/2014/main" id="{DA0FA7F8-82F6-4CC6-9A3C-8E39DD4E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68638"/>
            <a:ext cx="31686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CB16D1D2-4C88-4854-94DF-5CC29100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>
                <a:solidFill>
                  <a:srgbClr val="C00000"/>
                </a:solidFill>
              </a:rPr>
              <a:t>Поэзия </a:t>
            </a:r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id="{20EB97C7-FC72-4866-9B90-1D4B4AEB3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/>
              <a:t>       </a:t>
            </a:r>
            <a:r>
              <a:rPr lang="ru-RU" altLang="ru-RU" b="1" i="1">
                <a:solidFill>
                  <a:srgbClr val="FF0000"/>
                </a:solidFill>
              </a:rPr>
              <a:t>Производственная поэзия </a:t>
            </a:r>
            <a:r>
              <a:rPr lang="ru-RU" altLang="ru-RU" b="1" i="1"/>
              <a:t>(н-р, стихотворение «Мобилизация» поэта Безымянного)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/>
              <a:t>       </a:t>
            </a:r>
            <a:r>
              <a:rPr lang="ru-RU" altLang="ru-RU" b="1" i="1">
                <a:solidFill>
                  <a:srgbClr val="C00000"/>
                </a:solidFill>
              </a:rPr>
              <a:t>Агитационно–пропагандисткая поэзия </a:t>
            </a:r>
            <a:r>
              <a:rPr lang="ru-RU" altLang="ru-RU" b="1" i="1"/>
              <a:t>(стихи  В.В. Маяковского)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/>
              <a:t>        </a:t>
            </a:r>
            <a:r>
              <a:rPr lang="ru-RU" altLang="ru-RU" b="1" i="1">
                <a:solidFill>
                  <a:srgbClr val="C00000"/>
                </a:solidFill>
              </a:rPr>
              <a:t>Песенная поэзия </a:t>
            </a:r>
            <a:r>
              <a:rPr lang="ru-RU" altLang="ru-RU" b="1" i="1"/>
              <a:t>( творчество Михаила Исаковского, Льва Ошанина, Долматовского, Лебедева – Кумача)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2BDF1455-34AD-4D43-95BC-18BEF0A8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3406775" cy="758825"/>
          </a:xfrm>
        </p:spPr>
        <p:txBody>
          <a:bodyPr/>
          <a:lstStyle/>
          <a:p>
            <a:pPr eaLnBrk="1" hangingPunct="1"/>
            <a:r>
              <a:rPr lang="ru-RU" altLang="ru-RU" b="1" i="1">
                <a:solidFill>
                  <a:srgbClr val="C00000"/>
                </a:solidFill>
              </a:rPr>
              <a:t>Катюша 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44620FC-7F25-448E-8A49-D59BFFEC5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825" y="692696"/>
            <a:ext cx="3298113" cy="41957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Расцветали яблони и груши,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Поплыли туманы над рекой.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Выходила на берег Катюша,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На высокий берег на крутой.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00" b="1" i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Выходила, песню заводила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Про степного сизого орла,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Про того, которого любила,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Про того, чьи письма берегла.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00" b="1" i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Ой ты, песня, песенка девичья,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Ты лети за ясным солнцем вслед: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И бойцу на дальнем пограничье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От Катюши передай привет.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00" b="1" i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Пусть он вспомнит девушку простую,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Пусть услышит, как она поет,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Пусть он землю бережет родную,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А любовь Катюша сбережет.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00" b="1" i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Расцветали яблони и груши,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Поплыли туманы над рекой.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Выходила на берег Катюша,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На высокий берег на крутой.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dirty="0"/>
              <a:t>1938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07CFF5E7-7E21-461D-97D4-78E858F6A4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2376487" cy="1700212"/>
          </a:xfrm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4B244C46-5F84-46BE-8B6C-53384EAF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59055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5ee858d1c1fc83cef6bf2945e86a660.mp3">
            <a:hlinkClick r:id="" action="ppaction://media"/>
            <a:extLst>
              <a:ext uri="{FF2B5EF4-FFF2-40B4-BE49-F238E27FC236}">
                <a16:creationId xmlns:a16="http://schemas.microsoft.com/office/drawing/2014/main" id="{D6B0662B-6C02-47E2-AB33-8F01A870F3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81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19BBB2A5-4ACC-4697-B7D5-5E3ABDDB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4414838" cy="758825"/>
          </a:xfrm>
        </p:spPr>
        <p:txBody>
          <a:bodyPr/>
          <a:lstStyle/>
          <a:p>
            <a:pPr eaLnBrk="1" hangingPunct="1"/>
            <a:r>
              <a:rPr lang="ru-RU" altLang="ru-RU" b="1" i="1">
                <a:solidFill>
                  <a:srgbClr val="C00000"/>
                </a:solidFill>
              </a:rPr>
              <a:t>Вдоль деревни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B6272680-F7EF-46F0-AA03-08E62DB759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Вдоль деревни, от избы и до избы,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Зашагали торопливые столбы;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Загудели, заиграли провода,-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Мы такого не видали никогда;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Нам такое не встречалось и во сне,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Чтобы солнце загоралось на сосне,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Чтобы радость подружилась с мужиком,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Чтоб у каждого - звезда под потолком.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Небо льется, ветер бьется все больней,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А в деревне частоколы из огней,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А в деревне и веселье и краса,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И завидуют деревне небеса.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Вдоль деревни, от избы и до избы,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Зашагали торопливые столбы;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Загудели, заиграли провода,-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Мы такого не видали никогда.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1925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FDAF2DEA-775C-42EB-8D6D-3FA0B66ACD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88913"/>
            <a:ext cx="4392612" cy="3024187"/>
          </a:xfrm>
        </p:spPr>
      </p:pic>
      <p:pic>
        <p:nvPicPr>
          <p:cNvPr id="25605" name="Picture 3">
            <a:extLst>
              <a:ext uri="{FF2B5EF4-FFF2-40B4-BE49-F238E27FC236}">
                <a16:creationId xmlns:a16="http://schemas.microsoft.com/office/drawing/2014/main" id="{E7EED7F1-083A-41A0-8545-A8D51D87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43195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хор-имени-пятницкого-клавдия-коток-вдоль-деревни-в-захаров-м-исаковски.mp3">
            <a:hlinkClick r:id="" action="ppaction://media"/>
            <a:extLst>
              <a:ext uri="{FF2B5EF4-FFF2-40B4-BE49-F238E27FC236}">
                <a16:creationId xmlns:a16="http://schemas.microsoft.com/office/drawing/2014/main" id="{B4697D02-2F06-46C4-A579-05CE93A72D4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13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3E4315FB-724D-466A-834E-ED235744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>
              <a:solidFill>
                <a:srgbClr val="7B9899"/>
              </a:solidFill>
            </a:endParaRP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218F8B0F-A107-4FA7-8028-F3D2C52690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renat-ibragimov_-_shiroka-strana-moya.mp3">
            <a:hlinkClick r:id="" action="ppaction://media"/>
            <a:extLst>
              <a:ext uri="{FF2B5EF4-FFF2-40B4-BE49-F238E27FC236}">
                <a16:creationId xmlns:a16="http://schemas.microsoft.com/office/drawing/2014/main" id="{2C124F2E-2AC4-412C-9AC8-48FE70618EC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1889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CA48386D-D5B4-4132-95CA-43C5E9C1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>
              <a:solidFill>
                <a:srgbClr val="7B9899"/>
              </a:solidFill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8B044661-C02F-4D28-872D-27DD167D81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6600" cy="3357563"/>
          </a:xfrm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77A2C183-89DB-4EBB-A686-1F83DDC0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413C4FFC-8B2D-46DF-9FE2-6EFAD6DA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13100"/>
            <a:ext cx="32035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>
            <a:extLst>
              <a:ext uri="{FF2B5EF4-FFF2-40B4-BE49-F238E27FC236}">
                <a16:creationId xmlns:a16="http://schemas.microsoft.com/office/drawing/2014/main" id="{297669F3-E8E3-4B3E-97E0-8863BC1C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29876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>
            <a:extLst>
              <a:ext uri="{FF2B5EF4-FFF2-40B4-BE49-F238E27FC236}">
                <a16:creationId xmlns:a16="http://schemas.microsoft.com/office/drawing/2014/main" id="{B9C2A2C3-496B-4E63-B7D5-8AFB1966E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57563"/>
            <a:ext cx="302418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А. Савченко и Н. Могилка - Комсомольцы-добровольцы.mp3">
            <a:hlinkClick r:id="" action="ppaction://media"/>
            <a:extLst>
              <a:ext uri="{FF2B5EF4-FFF2-40B4-BE49-F238E27FC236}">
                <a16:creationId xmlns:a16="http://schemas.microsoft.com/office/drawing/2014/main" id="{A35EC44A-FB78-405A-AA1F-73383E07A02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0C531D32-F515-4BE8-9725-81FA981B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7B9899"/>
                </a:solidFill>
              </a:rPr>
              <a:t>Расцвет переводческой литературы</a:t>
            </a:r>
          </a:p>
        </p:txBody>
      </p:sp>
      <p:sp>
        <p:nvSpPr>
          <p:cNvPr id="28675" name="Содержимое 2">
            <a:extLst>
              <a:ext uri="{FF2B5EF4-FFF2-40B4-BE49-F238E27FC236}">
                <a16:creationId xmlns:a16="http://schemas.microsoft.com/office/drawing/2014/main" id="{0D50F51E-8B7C-40B3-A76A-82CF87A3F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/>
              <a:t>А.А. Ахматова, Б. Л. Пастернак, Лозинский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77F38468-DAF9-4758-931C-9DA5EDA0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375"/>
            <a:ext cx="17907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>
            <a:extLst>
              <a:ext uri="{FF2B5EF4-FFF2-40B4-BE49-F238E27FC236}">
                <a16:creationId xmlns:a16="http://schemas.microsoft.com/office/drawing/2014/main" id="{6A261A94-194D-4726-8232-36BC0977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07" y="2636837"/>
            <a:ext cx="2159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>
            <a:extLst>
              <a:ext uri="{FF2B5EF4-FFF2-40B4-BE49-F238E27FC236}">
                <a16:creationId xmlns:a16="http://schemas.microsoft.com/office/drawing/2014/main" id="{8C520498-6A28-4A1D-BE25-DCD3D434C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69976"/>
            <a:ext cx="18621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CF562DE1-953A-4A43-BCE8-F1A67B51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7B9899"/>
                </a:solidFill>
              </a:rPr>
              <a:t>Детская литература</a:t>
            </a:r>
          </a:p>
        </p:txBody>
      </p:sp>
      <p:sp>
        <p:nvSpPr>
          <p:cNvPr id="29699" name="Содержимое 2">
            <a:extLst>
              <a:ext uri="{FF2B5EF4-FFF2-40B4-BE49-F238E27FC236}">
                <a16:creationId xmlns:a16="http://schemas.microsoft.com/office/drawing/2014/main" id="{F630AD9B-8F6E-4D26-BF2A-3F8D0BA87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/>
              <a:t>К.Паустовский, В. Бианки, А. Гайдар, С. Михалков,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/>
              <a:t>С. Маршак</a:t>
            </a: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3D406E9A-BE2A-41D1-A9B1-2E4E70677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19446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>
            <a:extLst>
              <a:ext uri="{FF2B5EF4-FFF2-40B4-BE49-F238E27FC236}">
                <a16:creationId xmlns:a16="http://schemas.microsoft.com/office/drawing/2014/main" id="{B2618885-12E8-4DCC-A483-9921E75E1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92375"/>
            <a:ext cx="1438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>
            <a:extLst>
              <a:ext uri="{FF2B5EF4-FFF2-40B4-BE49-F238E27FC236}">
                <a16:creationId xmlns:a16="http://schemas.microsoft.com/office/drawing/2014/main" id="{D2DFA9DE-D523-41D3-8738-390C796CA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16338"/>
            <a:ext cx="14398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>
            <a:extLst>
              <a:ext uri="{FF2B5EF4-FFF2-40B4-BE49-F238E27FC236}">
                <a16:creationId xmlns:a16="http://schemas.microsoft.com/office/drawing/2014/main" id="{D3264B68-35CC-4417-8087-C422F1EA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76475"/>
            <a:ext cx="11906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>
            <a:extLst>
              <a:ext uri="{FF2B5EF4-FFF2-40B4-BE49-F238E27FC236}">
                <a16:creationId xmlns:a16="http://schemas.microsoft.com/office/drawing/2014/main" id="{E081974E-4B2B-49D1-B2D4-46778F66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213100"/>
            <a:ext cx="1390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BF29B4B7-9048-4FBC-BB7C-7417371E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7B9899"/>
                </a:solidFill>
              </a:rPr>
              <a:t>Историческая литература</a:t>
            </a:r>
          </a:p>
        </p:txBody>
      </p:sp>
      <p:sp>
        <p:nvSpPr>
          <p:cNvPr id="30723" name="Содержимое 2">
            <a:extLst>
              <a:ext uri="{FF2B5EF4-FFF2-40B4-BE49-F238E27FC236}">
                <a16:creationId xmlns:a16="http://schemas.microsoft.com/office/drawing/2014/main" id="{26C78396-0A96-42FF-BD50-4A353CC2C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/>
              <a:t>А.Н. Толстой «Пётр Первый»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/>
              <a:t>Юрий Тынянов «Пушкин», «Кюхля», «Смерть Визир-Мухтара»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/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6E371E03-38C5-418D-9773-72D135BC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4366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>
            <a:extLst>
              <a:ext uri="{FF2B5EF4-FFF2-40B4-BE49-F238E27FC236}">
                <a16:creationId xmlns:a16="http://schemas.microsoft.com/office/drawing/2014/main" id="{CD1C6B2A-CD4B-4470-A47A-36F6DA28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1247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4F07DCBB-2FD9-4893-ACDB-CE917655E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52738"/>
            <a:ext cx="1511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>
            <a:extLst>
              <a:ext uri="{FF2B5EF4-FFF2-40B4-BE49-F238E27FC236}">
                <a16:creationId xmlns:a16="http://schemas.microsoft.com/office/drawing/2014/main" id="{C491944D-25E0-4FAC-AB61-FB41CE3B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652963"/>
            <a:ext cx="165576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>
            <a:extLst>
              <a:ext uri="{FF2B5EF4-FFF2-40B4-BE49-F238E27FC236}">
                <a16:creationId xmlns:a16="http://schemas.microsoft.com/office/drawing/2014/main" id="{7CF1ED95-5D43-4F4E-BE04-521D908D2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81525"/>
            <a:ext cx="15113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>
            <a:extLst>
              <a:ext uri="{FF2B5EF4-FFF2-40B4-BE49-F238E27FC236}">
                <a16:creationId xmlns:a16="http://schemas.microsoft.com/office/drawing/2014/main" id="{7D03CBE4-9BB5-4309-9C14-54681D2A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97200"/>
            <a:ext cx="1368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9">
            <a:extLst>
              <a:ext uri="{FF2B5EF4-FFF2-40B4-BE49-F238E27FC236}">
                <a16:creationId xmlns:a16="http://schemas.microsoft.com/office/drawing/2014/main" id="{91681F75-1107-4628-9028-33255366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860800"/>
            <a:ext cx="10191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6C73EA3D-2885-44E3-8178-F3B75077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7B9899"/>
                </a:solidFill>
              </a:rPr>
              <a:t>Русское зарубежье</a:t>
            </a:r>
          </a:p>
        </p:txBody>
      </p:sp>
      <p:sp>
        <p:nvSpPr>
          <p:cNvPr id="31747" name="Содержимое 2">
            <a:extLst>
              <a:ext uri="{FF2B5EF4-FFF2-40B4-BE49-F238E27FC236}">
                <a16:creationId xmlns:a16="http://schemas.microsoft.com/office/drawing/2014/main" id="{CD94806D-99A6-47E5-9C77-252FF510A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/>
              <a:t>Бунин, Шмелёв, Ремизов</a:t>
            </a: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CD76CE4D-3218-4D0A-BA91-49137F03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8" y="2704529"/>
            <a:ext cx="20161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>
            <a:extLst>
              <a:ext uri="{FF2B5EF4-FFF2-40B4-BE49-F238E27FC236}">
                <a16:creationId xmlns:a16="http://schemas.microsoft.com/office/drawing/2014/main" id="{A185189D-9677-4A43-A426-88CCD17C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14" y="2540198"/>
            <a:ext cx="22320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>
            <a:extLst>
              <a:ext uri="{FF2B5EF4-FFF2-40B4-BE49-F238E27FC236}">
                <a16:creationId xmlns:a16="http://schemas.microsoft.com/office/drawing/2014/main" id="{91D1C92A-B05E-415D-81C5-2A642D8A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23764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>
            <a:extLst>
              <a:ext uri="{FF2B5EF4-FFF2-40B4-BE49-F238E27FC236}">
                <a16:creationId xmlns:a16="http://schemas.microsoft.com/office/drawing/2014/main" id="{D964A589-7793-489D-8DC9-F12678C0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08500"/>
            <a:ext cx="2519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>
            <a:extLst>
              <a:ext uri="{FF2B5EF4-FFF2-40B4-BE49-F238E27FC236}">
                <a16:creationId xmlns:a16="http://schemas.microsoft.com/office/drawing/2014/main" id="{63890D2F-E715-49B9-BF42-893D866A8A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/>
              <a:t>Литература 30-х годов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CF6D70-25A4-4958-9EB3-0CE8BAC4B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F7321C68-16F6-4CAD-922A-41EECC0E0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71675"/>
            <a:ext cx="72009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vetskij-marsh-i-vnov_(Cool.DJ).mp3">
            <a:hlinkClick r:id="" action="ppaction://media"/>
            <a:extLst>
              <a:ext uri="{FF2B5EF4-FFF2-40B4-BE49-F238E27FC236}">
                <a16:creationId xmlns:a16="http://schemas.microsoft.com/office/drawing/2014/main" id="{1CFAA48C-AEF8-4387-9C66-D3FEF3B2980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7EC829-D99B-4C5E-9D32-D54CEB5A61D5}"/>
              </a:ext>
            </a:extLst>
          </p:cNvPr>
          <p:cNvSpPr txBox="1"/>
          <p:nvPr/>
        </p:nvSpPr>
        <p:spPr>
          <a:xfrm>
            <a:off x="611560" y="26064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Изучить и законспектировать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E8EB0181-7548-4749-B95E-C4533746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7B9899"/>
                </a:solidFill>
              </a:rPr>
              <a:t>Литература зо-х годов </a:t>
            </a: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2020C038-49A3-430D-A475-21368450D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/>
              <a:t>               23 апреля 1932 года выходит постановление ЦК ВКП(б) «О перестройке литературно - художественных  организаций»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/>
              <a:t>             Цель: объединить всех писателей в единый Союз советских писателей.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AF2E1B5D-67C5-4462-8D80-55E157865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26765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>
            <a:extLst>
              <a:ext uri="{FF2B5EF4-FFF2-40B4-BE49-F238E27FC236}">
                <a16:creationId xmlns:a16="http://schemas.microsoft.com/office/drawing/2014/main" id="{C3914D2A-53B6-491A-A257-211C2063D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76700"/>
            <a:ext cx="45354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44EA6C0-51EE-4C9C-8337-BF8D869A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>
              <a:solidFill>
                <a:srgbClr val="7B9899"/>
              </a:solidFill>
            </a:endParaRPr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44CC640C-C025-47FD-A6EF-43AB26E3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88913"/>
            <a:ext cx="8504238" cy="59102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/>
              <a:t>         17 августа 1934 года состоялся Первый съезд советских писателей.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/>
              <a:t>         На съезде присутствовали М. Горький (был избран председателем), А. Фадеев,  А.Н. Толстой, С.Я. Маршак и многие </a:t>
            </a:r>
            <a:r>
              <a:rPr lang="ru-RU" altLang="ru-RU" u="sng" dirty="0"/>
              <a:t>другие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/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BAD79B61-9891-4777-B314-FA839F83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41767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75706A23-837F-4809-8D5E-C2CCA953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36838"/>
            <a:ext cx="38877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78229-45A7-4C00-B634-CCECE3F9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</a:rPr>
              <a:t>Социалистический реализм 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4D00856-110F-4A00-B593-35827C59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8457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      </a:t>
            </a:r>
            <a:r>
              <a:rPr lang="ru-RU" b="1" dirty="0"/>
              <a:t>На съезде утвердился единый метод советской литературы – </a:t>
            </a:r>
            <a:r>
              <a:rPr lang="ru-RU" b="1" i="1" u="sng" dirty="0">
                <a:ln>
                  <a:solidFill>
                    <a:srgbClr val="C00000"/>
                  </a:solidFill>
                </a:ln>
              </a:rPr>
              <a:t>социалистический реализм.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          Для произведений в жанре социалистического реализма характерна подача событий эпохи, «динамично изменяющихся в своём революционном развитии». Идейное содержание метода было заложено диалектико-материалистической философией и коммунистическими идеями марксизма (марксистская эстетика) во второй половине XIX—XX вв. Метод охватывал все сферы художественной деятельности (литературу, драматургию, кинематограф, живопись, скульптуру, музыку и архитектуру). В нём утверждались следующие принципы: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          описывать реальность «точно, в соответствии с конкретным историческим революционным развитием».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          согласовывать свое художественное выражение с темами идеологических реформ и воспитанием трудящихся в социалистическом духе.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971D3-F28C-41BB-ADDC-93CE2B4738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>
                <a:ln>
                  <a:solidFill>
                    <a:srgbClr val="C00000"/>
                  </a:solidFill>
                </a:ln>
              </a:rPr>
              <a:t>Классики соц. реализма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00620B4-DA59-474A-B47B-3037ECA6A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54" y="1878425"/>
            <a:ext cx="8503920" cy="490229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М. Горький «Мать»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Александр Фадеев «Разгром»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Дмитрий Фурманов «Чапаев»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A8D752B6-2CAB-4F3B-B250-BCD197D83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5923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id="{4CDF3592-AB1F-4D81-BF8E-46F945E2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266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>
            <a:extLst>
              <a:ext uri="{FF2B5EF4-FFF2-40B4-BE49-F238E27FC236}">
                <a16:creationId xmlns:a16="http://schemas.microsoft.com/office/drawing/2014/main" id="{01D14396-C375-4984-8DDD-649E2494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81300"/>
            <a:ext cx="23764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364B7-36D2-47FC-86D3-744885EC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81" y="25951"/>
            <a:ext cx="3528392" cy="758952"/>
          </a:xfrm>
        </p:spPr>
        <p:txBody>
          <a:bodyPr>
            <a:noAutofit/>
          </a:bodyPr>
          <a:lstStyle/>
          <a:p>
            <a:pPr defTabSz="715963" eaLnBrk="1" fontAlgn="auto" hangingPunct="1">
              <a:spcAft>
                <a:spcPts val="0"/>
              </a:spcAft>
              <a:tabLst>
                <a:tab pos="987425" algn="l"/>
              </a:tabLs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chemeClr val="accent3">
                    <a:shade val="75000"/>
                  </a:schemeClr>
                </a:solidFill>
              </a:rPr>
              <a:t>Жанры социалистического реализма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BBFDE33-8516-4FE7-B170-78F55D930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196752"/>
            <a:ext cx="4038600" cy="4856576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3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Производственный роман </a:t>
            </a:r>
            <a:r>
              <a:rPr lang="ru-RU" sz="1300" b="1" dirty="0"/>
              <a:t>-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300" b="1" dirty="0"/>
              <a:t>литературное произведение, где всё действие описывается на фоне какого-то производственного процесса, все герои так или иначе в этот процесс включены, решение производственных проблем создает какие-то нравственные коллизии, героями решаемые. При этом читатель вводится в курс производственного процесса, он включается не только в человеческие, но и в деловые, рабочие отношения героев. В СССР писалось много подобных произведений (не обязательно романов), там обязательно присутствовала "борьба нового со старым", при этом "новое" в конце обязательно побеждало. Из самых известных произведений на эту тему, прозвучавших в свое время на всю страну - "Битва в пути" Николаевой (был и фильм Басова), пьеса "Протокол одного заседания" </a:t>
            </a:r>
            <a:r>
              <a:rPr lang="ru-RU" sz="1300" b="1" dirty="0" err="1"/>
              <a:t>Гельмана</a:t>
            </a:r>
            <a:r>
              <a:rPr lang="ru-RU" sz="1300" b="1" dirty="0"/>
              <a:t> (фильм "Премия"), </a:t>
            </a:r>
            <a:r>
              <a:rPr lang="ru-RU" sz="1300" b="1" dirty="0" err="1"/>
              <a:t>Мариэтта</a:t>
            </a:r>
            <a:r>
              <a:rPr lang="ru-RU" sz="1300" b="1" dirty="0"/>
              <a:t> Шагинян «Гидроцентраль», Яков Ильин «Большой конвейер»</a:t>
            </a:r>
          </a:p>
        </p:txBody>
      </p:sp>
      <p:sp>
        <p:nvSpPr>
          <p:cNvPr id="19463" name="Содержимое 8">
            <a:extLst>
              <a:ext uri="{FF2B5EF4-FFF2-40B4-BE49-F238E27FC236}">
                <a16:creationId xmlns:a16="http://schemas.microsoft.com/office/drawing/2014/main" id="{F8263F56-9EC1-4104-957D-96C8A24DBB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06E74566-A9D1-4BA0-96DE-89EAC8AC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88"/>
            <a:ext cx="2303463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966E1197-3275-4B46-BAF2-36F6289B7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2685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2E737822-06C4-487A-977D-FC407DB8C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49725"/>
            <a:ext cx="45005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EB067-BC01-4BD9-9323-C2A2667057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accent3">
                    <a:shade val="75000"/>
                  </a:schemeClr>
                </a:solidFill>
              </a:rPr>
              <a:t>Жанры соц. реализма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549851B-BADD-45E4-A019-B72DDF016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981075"/>
            <a:ext cx="3910013" cy="53276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     </a:t>
            </a:r>
            <a:r>
              <a:rPr lang="ru-RU" b="1" u="sng" dirty="0">
                <a:solidFill>
                  <a:srgbClr val="C00000"/>
                </a:solidFill>
              </a:rPr>
              <a:t>Колхозный роман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 «Бруски», «Лапти» Фёдора </a:t>
            </a:r>
            <a:r>
              <a:rPr lang="ru-RU" b="1" dirty="0" err="1"/>
              <a:t>Замойского</a:t>
            </a:r>
            <a:r>
              <a:rPr lang="ru-RU" b="1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       В подобных произведениях освещалось колхозное движение, вовлечение крестьян в колхозы, строительство, говорилось об упрочении новой жизни в деревне.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73F19EDF-079A-470B-9CE2-563F37B66B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2636838"/>
            <a:ext cx="2152650" cy="1428750"/>
          </a:xfrm>
        </p:spPr>
      </p:pic>
      <p:pic>
        <p:nvPicPr>
          <p:cNvPr id="20485" name="Picture 3">
            <a:extLst>
              <a:ext uri="{FF2B5EF4-FFF2-40B4-BE49-F238E27FC236}">
                <a16:creationId xmlns:a16="http://schemas.microsoft.com/office/drawing/2014/main" id="{9F6D404B-0D20-4BFA-86F7-EDE95068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>
            <a:extLst>
              <a:ext uri="{FF2B5EF4-FFF2-40B4-BE49-F238E27FC236}">
                <a16:creationId xmlns:a16="http://schemas.microsoft.com/office/drawing/2014/main" id="{94DEB167-59DF-4571-A905-1D01AE5F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81075"/>
            <a:ext cx="23764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5EADD777-FF75-4848-B6EF-6776C165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47164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741C9-46F1-4E80-8A0A-8CFBD4FF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Николай Островский. Роман «Как закалялась сталь»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F8C3F6C8-D4A4-4ADE-8655-916095EA12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268413"/>
            <a:ext cx="2016125" cy="2592387"/>
          </a:xfrm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4A96319F-7A29-4FCC-8E35-A6598359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3764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903170EB-D8DF-478F-9E4C-9150D6E1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23749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>
            <a:extLst>
              <a:ext uri="{FF2B5EF4-FFF2-40B4-BE49-F238E27FC236}">
                <a16:creationId xmlns:a16="http://schemas.microsoft.com/office/drawing/2014/main" id="{D685C99C-AC5D-4DF3-9B8D-1421289F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05263"/>
            <a:ext cx="27352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>
            <a:extLst>
              <a:ext uri="{FF2B5EF4-FFF2-40B4-BE49-F238E27FC236}">
                <a16:creationId xmlns:a16="http://schemas.microsoft.com/office/drawing/2014/main" id="{190F4B3C-92A5-4E63-A38A-245123CD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573463"/>
            <a:ext cx="28813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>
            <a:extLst>
              <a:ext uri="{FF2B5EF4-FFF2-40B4-BE49-F238E27FC236}">
                <a16:creationId xmlns:a16="http://schemas.microsoft.com/office/drawing/2014/main" id="{C3823806-0E7B-4184-881B-C5A7333C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05263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Мы - Красные кавалеристы.mp3">
            <a:hlinkClick r:id="" action="ppaction://media"/>
            <a:extLst>
              <a:ext uri="{FF2B5EF4-FFF2-40B4-BE49-F238E27FC236}">
                <a16:creationId xmlns:a16="http://schemas.microsoft.com/office/drawing/2014/main" id="{8DBF9C12-2751-4881-AE25-AA00B04611F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1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212</TotalTime>
  <Words>849</Words>
  <Application>Microsoft Office PowerPoint</Application>
  <PresentationFormat>Экран (4:3)</PresentationFormat>
  <Paragraphs>97</Paragraphs>
  <Slides>19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Georgia</vt:lpstr>
      <vt:lpstr>Wingdings 2</vt:lpstr>
      <vt:lpstr>Wingdings</vt:lpstr>
      <vt:lpstr>Calibri</vt:lpstr>
      <vt:lpstr>Ион</vt:lpstr>
      <vt:lpstr>Литература 30-х годов</vt:lpstr>
      <vt:lpstr>Литература 30-х годов</vt:lpstr>
      <vt:lpstr>Литература зо-х годов </vt:lpstr>
      <vt:lpstr>Презентация PowerPoint</vt:lpstr>
      <vt:lpstr>Социалистический реализм </vt:lpstr>
      <vt:lpstr> Классики соц. реализма</vt:lpstr>
      <vt:lpstr>Жанры социалистического реализма</vt:lpstr>
      <vt:lpstr>Жанры соц. реализма</vt:lpstr>
      <vt:lpstr>Николай Островский. Роман «Как закалялась сталь»</vt:lpstr>
      <vt:lpstr>Презентация PowerPoint</vt:lpstr>
      <vt:lpstr>Поэзия </vt:lpstr>
      <vt:lpstr>Катюша </vt:lpstr>
      <vt:lpstr>Вдоль деревни</vt:lpstr>
      <vt:lpstr>Презентация PowerPoint</vt:lpstr>
      <vt:lpstr>Презентация PowerPoint</vt:lpstr>
      <vt:lpstr>Расцвет переводческой литературы</vt:lpstr>
      <vt:lpstr>Детская литература</vt:lpstr>
      <vt:lpstr>Историческая литература</vt:lpstr>
      <vt:lpstr>Русское зарубежье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30-х годов</dc:title>
  <dc:creator>Exi-Di</dc:creator>
  <cp:lastModifiedBy>Lenovo</cp:lastModifiedBy>
  <cp:revision>24</cp:revision>
  <dcterms:created xsi:type="dcterms:W3CDTF">2013-01-11T12:26:15Z</dcterms:created>
  <dcterms:modified xsi:type="dcterms:W3CDTF">2020-05-20T04:12:50Z</dcterms:modified>
</cp:coreProperties>
</file>