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5" r:id="rId5"/>
    <p:sldId id="266" r:id="rId6"/>
    <p:sldId id="260" r:id="rId7"/>
    <p:sldId id="267" r:id="rId8"/>
    <p:sldId id="261" r:id="rId9"/>
    <p:sldId id="268" r:id="rId10"/>
    <p:sldId id="262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59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EA9043-13CB-464F-B807-2B9958403758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0EABA5-328B-4542-8669-D51BCBDDD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643050"/>
            <a:ext cx="7315208" cy="160861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accent3"/>
                </a:solidFill>
              </a:rPr>
              <a:t>  </a:t>
            </a:r>
            <a:r>
              <a:rPr lang="ru-RU" sz="4400" i="1" u="sng" dirty="0" smtClean="0">
                <a:solidFill>
                  <a:schemeClr val="accent3"/>
                </a:solidFill>
              </a:rPr>
              <a:t>Сферы жизни общества</a:t>
            </a:r>
            <a:endParaRPr lang="ru-RU" sz="4400" i="1" u="sng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4143380"/>
            <a:ext cx="2814678" cy="13716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Работу выполнила: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Ученица 5В класса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Демидова Дарья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</a:rPr>
              <a:t>Сфера общества – Политика (власть)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Эта </a:t>
            </a:r>
            <a:r>
              <a:rPr lang="ru-RU" i="1" dirty="0" smtClean="0"/>
              <a:t>та сфера, в которой люди организуют управление в обществе , приказывают и подчиняются, принимают общие для всех решения, - эту часть жизни можно назвать «власть в обществе</a:t>
            </a:r>
            <a:r>
              <a:rPr lang="ru-RU" i="1" dirty="0" smtClean="0"/>
              <a:t>». Её </a:t>
            </a:r>
            <a:r>
              <a:rPr lang="ru-RU" i="1" dirty="0" smtClean="0"/>
              <a:t>изучает политология и правоведение.</a:t>
            </a:r>
          </a:p>
          <a:p>
            <a:endParaRPr lang="ru-RU" i="1" dirty="0"/>
          </a:p>
        </p:txBody>
      </p:sp>
      <p:pic>
        <p:nvPicPr>
          <p:cNvPr id="20482" name="Picture 2" descr="C:\Users\Лена\Desktop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3714776" cy="2488900"/>
          </a:xfrm>
          <a:prstGeom prst="rect">
            <a:avLst/>
          </a:prstGeom>
          <a:noFill/>
        </p:spPr>
      </p:pic>
      <p:pic>
        <p:nvPicPr>
          <p:cNvPr id="20483" name="Picture 3" descr="C:\Users\Лена\Desktop\post-3-13167655493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1406" y="0"/>
            <a:ext cx="892971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dirty="0">
                <a:solidFill>
                  <a:srgbClr val="003399"/>
                </a:solidFill>
              </a:rPr>
              <a:t>Политическая сфера общества</a:t>
            </a:r>
            <a:r>
              <a:rPr lang="ru-RU" sz="3200" dirty="0" smtClean="0">
                <a:solidFill>
                  <a:srgbClr val="003399"/>
                </a:solidFill>
              </a:rPr>
              <a:t>: теории </a:t>
            </a:r>
            <a:r>
              <a:rPr lang="ru-RU" sz="3200" dirty="0">
                <a:solidFill>
                  <a:srgbClr val="003399"/>
                </a:solidFill>
              </a:rPr>
              <a:t>происхождения государства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071546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/>
              <a:t>естественно-правовая (договорная) -</a:t>
            </a:r>
            <a:r>
              <a:rPr lang="ru-RU" sz="3200" dirty="0"/>
              <a:t> </a:t>
            </a:r>
            <a:r>
              <a:rPr lang="ru-RU" sz="2000" dirty="0"/>
              <a:t>государство возникло в результате общественного договора (Руссо);</a:t>
            </a:r>
            <a:endParaRPr lang="ru-RU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/>
              <a:t>материалистическая (классовая) -</a:t>
            </a:r>
            <a:r>
              <a:rPr lang="ru-RU" sz="3200" dirty="0"/>
              <a:t> </a:t>
            </a:r>
            <a:r>
              <a:rPr lang="ru-RU" sz="2000" dirty="0"/>
              <a:t>государство есть продукт и проявление непримиримости классовых противоречий (Маркс, Энгельс, Ленин);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/>
              <a:t>органическая -</a:t>
            </a:r>
            <a:r>
              <a:rPr lang="ru-RU" sz="3200" dirty="0"/>
              <a:t> </a:t>
            </a:r>
            <a:r>
              <a:rPr lang="ru-RU" sz="2000" dirty="0"/>
              <a:t>общество и государство представляют собой общественный организм, состоящий из людей, подобно тому, как живой человеческий организм состоит из клеток (Аристотель, Спенсер);</a:t>
            </a:r>
            <a:endParaRPr lang="ru-RU" sz="3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/>
              <a:t>психологическая -</a:t>
            </a:r>
            <a:r>
              <a:rPr lang="ru-RU" sz="3200" dirty="0"/>
              <a:t> </a:t>
            </a:r>
            <a:r>
              <a:rPr lang="ru-RU" sz="2000" dirty="0"/>
              <a:t>государство возникло в результате психологических потребностей людей жить в рамках организованного общества, коллективного взаимодействия (</a:t>
            </a:r>
            <a:r>
              <a:rPr lang="ru-RU" sz="2000" dirty="0" err="1"/>
              <a:t>Петражицкий</a:t>
            </a:r>
            <a:r>
              <a:rPr lang="ru-RU" sz="2000" dirty="0"/>
              <a:t>);</a:t>
            </a:r>
            <a:endParaRPr lang="ru-RU" sz="3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/>
              <a:t>теория насилия -</a:t>
            </a:r>
            <a:r>
              <a:rPr lang="ru-RU" sz="3200" dirty="0"/>
              <a:t> </a:t>
            </a:r>
            <a:r>
              <a:rPr lang="ru-RU" sz="2000" dirty="0"/>
              <a:t>государство возникает в результате насилия; внутреннего</a:t>
            </a:r>
            <a:r>
              <a:rPr lang="ru-RU" sz="3200" dirty="0"/>
              <a:t> </a:t>
            </a:r>
            <a:r>
              <a:rPr lang="ru-RU" sz="2000" dirty="0"/>
              <a:t>(экономического и политического) и внешнего (завоевания одним народом другого) (Дюринг, </a:t>
            </a:r>
            <a:r>
              <a:rPr lang="ru-RU" sz="2000" dirty="0" err="1"/>
              <a:t>Гумплович</a:t>
            </a:r>
            <a:r>
              <a:rPr lang="ru-RU" sz="2000" dirty="0"/>
              <a:t>, Каутский).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14400" y="0"/>
            <a:ext cx="792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Политическая сфера общества:</a:t>
            </a:r>
            <a:br>
              <a:rPr lang="ru-RU" sz="4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назначении государства</a:t>
            </a:r>
            <a:endParaRPr lang="ru-RU" sz="4000">
              <a:solidFill>
                <a:srgbClr val="003399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1600200"/>
            <a:ext cx="8077200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sz="2400" u="sng" dirty="0"/>
              <a:t>Платон, Аристотель, Гегель:</a:t>
            </a:r>
            <a:r>
              <a:rPr lang="ru-RU" sz="2400" dirty="0"/>
              <a:t> утверждение нравственности;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sz="2400" u="sng" dirty="0" err="1"/>
              <a:t>Гроций</a:t>
            </a:r>
            <a:r>
              <a:rPr lang="ru-RU" sz="2400" u="sng" dirty="0"/>
              <a:t>:</a:t>
            </a:r>
            <a:r>
              <a:rPr lang="ru-RU" sz="2400" dirty="0"/>
              <a:t> достижение социального блага;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sz="2400" u="sng" dirty="0"/>
              <a:t>Гоббс:</a:t>
            </a:r>
            <a:r>
              <a:rPr lang="ru-RU" sz="2400" dirty="0"/>
              <a:t> достижение общей безопасности;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sz="2400" u="sng" dirty="0"/>
              <a:t>Руссо, </a:t>
            </a:r>
            <a:r>
              <a:rPr lang="ru-RU" sz="2400" u="sng" dirty="0" err="1"/>
              <a:t>Лассаль</a:t>
            </a:r>
            <a:r>
              <a:rPr lang="ru-RU" sz="2400" u="sng" dirty="0"/>
              <a:t>:</a:t>
            </a:r>
            <a:r>
              <a:rPr lang="ru-RU" sz="2400" dirty="0"/>
              <a:t> утверждение общей свободы;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sz="2400" u="sng" dirty="0"/>
              <a:t>Маркс, Энгельс, Ленин:</a:t>
            </a:r>
            <a:r>
              <a:rPr lang="ru-RU" sz="2400" dirty="0"/>
              <a:t> служит орудием классового господства и строительства бесклассового общества;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ru-RU" sz="2400" u="sng" dirty="0" err="1"/>
              <a:t>Ростой</a:t>
            </a:r>
            <a:r>
              <a:rPr lang="ru-RU" sz="2400" u="sng" dirty="0"/>
              <a:t>, </a:t>
            </a:r>
            <a:r>
              <a:rPr lang="ru-RU" sz="2400" u="sng" dirty="0" err="1"/>
              <a:t>Хекшнер</a:t>
            </a:r>
            <a:r>
              <a:rPr lang="ru-RU" sz="2400" u="sng" dirty="0"/>
              <a:t>, Берн:</a:t>
            </a:r>
            <a:r>
              <a:rPr lang="ru-RU" sz="2400" dirty="0"/>
              <a:t> создание в рамках закона разнообразных социальных благ для всех членов общества с учетом возможностей каждого.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28596" y="0"/>
            <a:ext cx="84582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003399"/>
                </a:solidFill>
              </a:rPr>
              <a:t>Политическая сфера общества:</a:t>
            </a:r>
            <a:br>
              <a:rPr lang="ru-RU" sz="3600" dirty="0">
                <a:solidFill>
                  <a:srgbClr val="003399"/>
                </a:solidFill>
              </a:rPr>
            </a:br>
            <a:r>
              <a:rPr lang="ru-RU" sz="3600" dirty="0">
                <a:solidFill>
                  <a:srgbClr val="003399"/>
                </a:solidFill>
              </a:rPr>
              <a:t>формы государства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5720" y="2895600"/>
            <a:ext cx="2762280" cy="3733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/>
              <a:t>Структура высших </a:t>
            </a:r>
          </a:p>
          <a:p>
            <a:pPr algn="ctr" eaLnBrk="0" hangingPunct="0"/>
            <a:r>
              <a:rPr lang="ru-RU" dirty="0"/>
              <a:t>органов государственной </a:t>
            </a:r>
          </a:p>
          <a:p>
            <a:pPr algn="ctr" eaLnBrk="0" hangingPunct="0"/>
            <a:r>
              <a:rPr lang="ru-RU" dirty="0"/>
              <a:t>власти, порядок их </a:t>
            </a:r>
          </a:p>
          <a:p>
            <a:pPr algn="ctr" eaLnBrk="0" hangingPunct="0"/>
            <a:r>
              <a:rPr lang="ru-RU" dirty="0"/>
              <a:t>образования и </a:t>
            </a:r>
          </a:p>
          <a:p>
            <a:pPr algn="ctr" eaLnBrk="0" hangingPunct="0"/>
            <a:r>
              <a:rPr lang="ru-RU" dirty="0"/>
              <a:t>распределения</a:t>
            </a:r>
          </a:p>
          <a:p>
            <a:pPr algn="ctr" eaLnBrk="0" hangingPunct="0"/>
            <a:r>
              <a:rPr lang="ru-RU" dirty="0"/>
              <a:t> компетенции между </a:t>
            </a:r>
            <a:endParaRPr lang="ru-RU" dirty="0" smtClean="0"/>
          </a:p>
          <a:p>
            <a:pPr algn="ctr" eaLnBrk="0" hangingPunct="0"/>
            <a:r>
              <a:rPr lang="ru-RU" dirty="0" smtClean="0"/>
              <a:t>ними</a:t>
            </a:r>
            <a:endParaRPr lang="ru-RU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86116" y="2895600"/>
            <a:ext cx="2657484" cy="3733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/>
              <a:t>Административно-</a:t>
            </a:r>
          </a:p>
          <a:p>
            <a:pPr algn="ctr" eaLnBrk="0" hangingPunct="0"/>
            <a:r>
              <a:rPr lang="ru-RU" sz="1600" dirty="0"/>
              <a:t>территориальное и </a:t>
            </a:r>
          </a:p>
          <a:p>
            <a:pPr algn="ctr" eaLnBrk="0" hangingPunct="0"/>
            <a:r>
              <a:rPr lang="ru-RU" sz="1600" dirty="0"/>
              <a:t>национальное строение</a:t>
            </a:r>
          </a:p>
          <a:p>
            <a:pPr algn="ctr" eaLnBrk="0" hangingPunct="0"/>
            <a:r>
              <a:rPr lang="ru-RU" sz="1600" dirty="0"/>
              <a:t> государства, </a:t>
            </a:r>
            <a:endParaRPr lang="ru-RU" sz="1600" dirty="0" smtClean="0"/>
          </a:p>
          <a:p>
            <a:pPr algn="ctr" eaLnBrk="0" hangingPunct="0"/>
            <a:r>
              <a:rPr lang="ru-RU" sz="1600" dirty="0" smtClean="0"/>
              <a:t>р</a:t>
            </a:r>
            <a:r>
              <a:rPr lang="ru-RU" sz="1600" dirty="0" smtClean="0"/>
              <a:t>аскрывающее  </a:t>
            </a:r>
            <a:r>
              <a:rPr lang="ru-RU" sz="1600" dirty="0"/>
              <a:t>характер </a:t>
            </a:r>
            <a:endParaRPr lang="ru-RU" sz="1600" dirty="0" smtClean="0"/>
          </a:p>
          <a:p>
            <a:pPr algn="ctr" eaLnBrk="0" hangingPunct="0"/>
            <a:r>
              <a:rPr lang="ru-RU" sz="1600" dirty="0" smtClean="0"/>
              <a:t>взаимоотношений</a:t>
            </a:r>
            <a:endParaRPr lang="ru-RU" sz="1600" dirty="0"/>
          </a:p>
          <a:p>
            <a:pPr algn="ctr" eaLnBrk="0" hangingPunct="0"/>
            <a:r>
              <a:rPr lang="ru-RU" sz="1600" dirty="0"/>
              <a:t> между его составными </a:t>
            </a:r>
          </a:p>
          <a:p>
            <a:pPr algn="ctr" eaLnBrk="0" hangingPunct="0"/>
            <a:r>
              <a:rPr lang="ru-RU" sz="1600" dirty="0"/>
              <a:t>частями, между </a:t>
            </a:r>
          </a:p>
          <a:p>
            <a:pPr algn="ctr" eaLnBrk="0" hangingPunct="0"/>
            <a:r>
              <a:rPr lang="ru-RU" sz="1600" dirty="0"/>
              <a:t>центральными и </a:t>
            </a:r>
          </a:p>
          <a:p>
            <a:pPr algn="ctr" eaLnBrk="0" hangingPunct="0"/>
            <a:r>
              <a:rPr lang="ru-RU" sz="1600" dirty="0"/>
              <a:t>местными органами </a:t>
            </a:r>
          </a:p>
          <a:p>
            <a:pPr algn="ctr" eaLnBrk="0" hangingPunct="0"/>
            <a:r>
              <a:rPr lang="ru-RU" sz="1600" dirty="0"/>
              <a:t>власти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0" y="2895600"/>
            <a:ext cx="2547966" cy="3733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/>
              <a:t>Совокупность способов</a:t>
            </a:r>
          </a:p>
          <a:p>
            <a:pPr algn="ctr" eaLnBrk="0" hangingPunct="0"/>
            <a:r>
              <a:rPr lang="ru-RU" dirty="0"/>
              <a:t> и методов </a:t>
            </a:r>
            <a:endParaRPr lang="ru-RU" dirty="0" smtClean="0"/>
          </a:p>
          <a:p>
            <a:pPr algn="ctr" eaLnBrk="0" hangingPunct="0"/>
            <a:r>
              <a:rPr lang="ru-RU" dirty="0" smtClean="0"/>
              <a:t>осуществления</a:t>
            </a:r>
            <a:endParaRPr lang="ru-RU" dirty="0"/>
          </a:p>
          <a:p>
            <a:pPr algn="ctr" eaLnBrk="0" hangingPunct="0"/>
            <a:r>
              <a:rPr lang="ru-RU" dirty="0"/>
              <a:t> политической </a:t>
            </a:r>
          </a:p>
          <a:p>
            <a:pPr algn="ctr" eaLnBrk="0" hangingPunct="0"/>
            <a:r>
              <a:rPr lang="ru-RU" dirty="0"/>
              <a:t>власти государством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85720" y="1647812"/>
            <a:ext cx="2590800" cy="1295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>
                <a:solidFill>
                  <a:srgbClr val="003399"/>
                </a:solidFill>
              </a:rPr>
              <a:t>Форма правления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3286116" y="1633534"/>
            <a:ext cx="2590800" cy="1295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>
                <a:solidFill>
                  <a:srgbClr val="003399"/>
                </a:solidFill>
              </a:rPr>
              <a:t>Форма</a:t>
            </a:r>
          </a:p>
          <a:p>
            <a:pPr algn="ctr" eaLnBrk="0" hangingPunct="0"/>
            <a:r>
              <a:rPr lang="ru-RU" sz="2000" b="1">
                <a:solidFill>
                  <a:srgbClr val="003399"/>
                </a:solidFill>
              </a:rPr>
              <a:t>территориального</a:t>
            </a:r>
          </a:p>
          <a:p>
            <a:pPr algn="ctr" eaLnBrk="0" hangingPunct="0"/>
            <a:r>
              <a:rPr lang="ru-RU" sz="2000" b="1">
                <a:solidFill>
                  <a:srgbClr val="003399"/>
                </a:solidFill>
              </a:rPr>
              <a:t>устройства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6076920" y="1643050"/>
            <a:ext cx="2638484" cy="13001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solidFill>
                  <a:srgbClr val="003399"/>
                </a:solidFill>
              </a:rPr>
              <a:t>Формы </a:t>
            </a:r>
          </a:p>
          <a:p>
            <a:pPr algn="ctr" eaLnBrk="0" hangingPunct="0"/>
            <a:r>
              <a:rPr lang="ru-RU" sz="2000" b="1" dirty="0">
                <a:solidFill>
                  <a:srgbClr val="003399"/>
                </a:solidFill>
              </a:rPr>
              <a:t>государственного</a:t>
            </a:r>
          </a:p>
          <a:p>
            <a:pPr algn="ctr" eaLnBrk="0" hangingPunct="0"/>
            <a:r>
              <a:rPr lang="ru-RU" sz="2000" b="1" dirty="0">
                <a:solidFill>
                  <a:srgbClr val="003399"/>
                </a:solidFill>
              </a:rPr>
              <a:t>режима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0"/>
            <a:ext cx="84582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003399"/>
                </a:solidFill>
              </a:rPr>
              <a:t>Политическая сфера общества:</a:t>
            </a:r>
            <a:br>
              <a:rPr lang="ru-RU" sz="3600" dirty="0">
                <a:solidFill>
                  <a:srgbClr val="003399"/>
                </a:solidFill>
              </a:rPr>
            </a:br>
            <a:r>
              <a:rPr lang="ru-RU" sz="3600" dirty="0">
                <a:solidFill>
                  <a:srgbClr val="003399"/>
                </a:solidFill>
              </a:rPr>
              <a:t>форма правления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571472" y="1357298"/>
            <a:ext cx="3714776" cy="85250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800" b="1" dirty="0"/>
              <a:t>Монархия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85720" y="2209800"/>
            <a:ext cx="4357718" cy="4648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endParaRPr lang="ru-RU" dirty="0">
              <a:solidFill>
                <a:schemeClr val="hlink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Древневосточная </a:t>
            </a:r>
          </a:p>
          <a:p>
            <a:pPr algn="ctr" eaLnBrk="0" hangingPunct="0"/>
            <a:r>
              <a:rPr lang="ru-RU" dirty="0"/>
              <a:t>(Вавилон, Индия, Древний Египет)</a:t>
            </a:r>
          </a:p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Римская централизованная </a:t>
            </a:r>
          </a:p>
          <a:p>
            <a:pPr algn="ctr" eaLnBrk="0" hangingPunct="0"/>
            <a:r>
              <a:rPr lang="ru-RU" dirty="0"/>
              <a:t>(Рим в I-III вв.н.э.) </a:t>
            </a:r>
          </a:p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Средневековая раннефеодальная </a:t>
            </a:r>
          </a:p>
          <a:p>
            <a:pPr algn="ctr" eaLnBrk="0" hangingPunct="0"/>
            <a:r>
              <a:rPr lang="ru-RU" dirty="0"/>
              <a:t>(древнерусское, монархия Меровингов)</a:t>
            </a:r>
          </a:p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Сословно-представительная </a:t>
            </a:r>
          </a:p>
          <a:p>
            <a:pPr algn="ctr" eaLnBrk="0" hangingPunct="0"/>
            <a:r>
              <a:rPr lang="ru-RU" dirty="0"/>
              <a:t>(Земский собор, парламент, </a:t>
            </a:r>
            <a:endParaRPr lang="ru-RU" dirty="0" smtClean="0"/>
          </a:p>
          <a:p>
            <a:pPr algn="ctr" eaLnBrk="0" hangingPunct="0"/>
            <a:r>
              <a:rPr lang="ru-RU" dirty="0" smtClean="0"/>
              <a:t>кортесы </a:t>
            </a:r>
            <a:r>
              <a:rPr lang="ru-RU" dirty="0"/>
              <a:t>в Испании)</a:t>
            </a:r>
          </a:p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Абсолютная</a:t>
            </a:r>
          </a:p>
          <a:p>
            <a:pPr algn="ctr" eaLnBrk="0" hangingPunct="0"/>
            <a:r>
              <a:rPr lang="ru-RU" dirty="0"/>
              <a:t> (Франция при Людовике IV, </a:t>
            </a:r>
            <a:endParaRPr lang="ru-RU" dirty="0" smtClean="0"/>
          </a:p>
          <a:p>
            <a:pPr algn="ctr" eaLnBrk="0" hangingPunct="0"/>
            <a:r>
              <a:rPr lang="ru-RU" dirty="0" smtClean="0"/>
              <a:t>Россия </a:t>
            </a:r>
            <a:r>
              <a:rPr lang="ru-RU" dirty="0"/>
              <a:t>при Петре I)</a:t>
            </a:r>
          </a:p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Современная конституционная</a:t>
            </a:r>
          </a:p>
          <a:p>
            <a:pPr algn="ctr" eaLnBrk="0" hangingPunct="0"/>
            <a:r>
              <a:rPr lang="ru-RU" dirty="0"/>
              <a:t> (Великобритания, Дания, Япония)</a:t>
            </a:r>
          </a:p>
          <a:p>
            <a:pPr algn="ctr" eaLnBrk="0" hangingPunct="0">
              <a:buFontTx/>
              <a:buChar char="•"/>
            </a:pPr>
            <a:endParaRPr lang="ru-RU" dirty="0"/>
          </a:p>
          <a:p>
            <a:pPr algn="ctr" eaLnBrk="0" hangingPunct="0">
              <a:buFontTx/>
              <a:buChar char="•"/>
            </a:pPr>
            <a:endParaRPr lang="ru-RU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786314" y="2209800"/>
            <a:ext cx="4114800" cy="4648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Афинская демократическая</a:t>
            </a:r>
          </a:p>
          <a:p>
            <a:pPr algn="ctr" eaLnBrk="0" hangingPunct="0"/>
            <a:r>
              <a:rPr lang="ru-RU" dirty="0"/>
              <a:t>(Афины </a:t>
            </a:r>
            <a:r>
              <a:rPr lang="en-US" dirty="0"/>
              <a:t>V-IV</a:t>
            </a:r>
            <a:r>
              <a:rPr lang="ru-RU" dirty="0"/>
              <a:t>вв. </a:t>
            </a:r>
            <a:r>
              <a:rPr lang="ru-RU" dirty="0" err="1"/>
              <a:t>дон.э</a:t>
            </a:r>
            <a:r>
              <a:rPr lang="ru-RU" dirty="0"/>
              <a:t>.)</a:t>
            </a:r>
          </a:p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Римская аристократическая</a:t>
            </a:r>
          </a:p>
          <a:p>
            <a:pPr algn="ctr" eaLnBrk="0" hangingPunct="0"/>
            <a:r>
              <a:rPr lang="ru-RU" dirty="0"/>
              <a:t>(Рим </a:t>
            </a:r>
            <a:r>
              <a:rPr lang="ru-RU" dirty="0" err="1"/>
              <a:t>V-IIвв</a:t>
            </a:r>
            <a:r>
              <a:rPr lang="ru-RU" dirty="0"/>
              <a:t>. до н.э.)</a:t>
            </a:r>
          </a:p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Спартанская </a:t>
            </a:r>
          </a:p>
          <a:p>
            <a:pPr algn="ctr" eaLnBrk="0" hangingPunct="0"/>
            <a:r>
              <a:rPr lang="ru-RU" dirty="0">
                <a:solidFill>
                  <a:srgbClr val="003399"/>
                </a:solidFill>
              </a:rPr>
              <a:t>аристократическая</a:t>
            </a:r>
            <a:r>
              <a:rPr lang="ru-RU" dirty="0"/>
              <a:t> </a:t>
            </a:r>
          </a:p>
          <a:p>
            <a:pPr algn="ctr" eaLnBrk="0" hangingPunct="0"/>
            <a:r>
              <a:rPr lang="ru-RU" dirty="0"/>
              <a:t>(Спарта </a:t>
            </a:r>
            <a:r>
              <a:rPr lang="ru-RU" dirty="0" err="1"/>
              <a:t>V-IVвв</a:t>
            </a:r>
            <a:r>
              <a:rPr lang="ru-RU" dirty="0"/>
              <a:t>. до н.э.)</a:t>
            </a:r>
          </a:p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Средневековая: </a:t>
            </a:r>
          </a:p>
          <a:p>
            <a:pPr algn="ctr" eaLnBrk="0" hangingPunct="0"/>
            <a:r>
              <a:rPr lang="ru-RU" dirty="0">
                <a:solidFill>
                  <a:srgbClr val="003399"/>
                </a:solidFill>
              </a:rPr>
              <a:t>города-республики</a:t>
            </a:r>
          </a:p>
          <a:p>
            <a:pPr algn="ctr" eaLnBrk="0" hangingPunct="0"/>
            <a:r>
              <a:rPr lang="ru-RU" dirty="0"/>
              <a:t>(Венеция, Союз Немецких </a:t>
            </a:r>
          </a:p>
          <a:p>
            <a:pPr algn="ctr" eaLnBrk="0" hangingPunct="0"/>
            <a:r>
              <a:rPr lang="ru-RU" dirty="0"/>
              <a:t>торговых городов Ганза)</a:t>
            </a:r>
          </a:p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Современная парламентарная </a:t>
            </a:r>
          </a:p>
          <a:p>
            <a:pPr algn="ctr" eaLnBrk="0" hangingPunct="0"/>
            <a:r>
              <a:rPr lang="ru-RU" dirty="0"/>
              <a:t>(Австрия, Италия)</a:t>
            </a:r>
          </a:p>
          <a:p>
            <a:pPr algn="ctr" eaLnBrk="0" hangingPunct="0">
              <a:buFontTx/>
              <a:buChar char="•"/>
            </a:pPr>
            <a:r>
              <a:rPr lang="ru-RU" dirty="0">
                <a:solidFill>
                  <a:srgbClr val="003399"/>
                </a:solidFill>
              </a:rPr>
              <a:t>Президентская</a:t>
            </a:r>
            <a:r>
              <a:rPr lang="ru-RU" dirty="0"/>
              <a:t> (США)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5000628" y="1428736"/>
            <a:ext cx="3581400" cy="857264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800" b="1" dirty="0"/>
              <a:t>Республика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0"/>
            <a:ext cx="892971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003399"/>
                </a:solidFill>
              </a:rPr>
              <a:t>Политическая сфера общества:</a:t>
            </a:r>
            <a:br>
              <a:rPr lang="ru-RU" sz="2800" dirty="0">
                <a:solidFill>
                  <a:srgbClr val="003399"/>
                </a:solidFill>
              </a:rPr>
            </a:br>
            <a:r>
              <a:rPr lang="ru-RU" sz="2800" dirty="0">
                <a:solidFill>
                  <a:srgbClr val="003399"/>
                </a:solidFill>
              </a:rPr>
              <a:t>формы территориального устройства государства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752468" y="1095364"/>
            <a:ext cx="28194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/>
              <a:t>Унитарные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867400" y="1019164"/>
            <a:ext cx="2362200" cy="838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/>
              <a:t>Федеративные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857364"/>
            <a:ext cx="4114800" cy="5000636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buFontTx/>
              <a:buChar char="•"/>
              <a:tabLst>
                <a:tab pos="4384675" algn="l"/>
              </a:tabLst>
            </a:pPr>
            <a:r>
              <a:rPr lang="ru-RU" sz="2000" dirty="0"/>
              <a:t>Одна система высших органов </a:t>
            </a:r>
          </a:p>
          <a:p>
            <a:pPr eaLnBrk="0" hangingPunct="0">
              <a:tabLst>
                <a:tab pos="4384675" algn="l"/>
              </a:tabLst>
            </a:pPr>
            <a:r>
              <a:rPr lang="ru-RU" sz="2000" dirty="0"/>
              <a:t>  представительной, </a:t>
            </a:r>
            <a:endParaRPr lang="ru-RU" sz="2000" dirty="0" smtClean="0"/>
          </a:p>
          <a:p>
            <a:pPr eaLnBrk="0" hangingPunct="0">
              <a:tabLst>
                <a:tab pos="4384675" algn="l"/>
              </a:tabLst>
            </a:pPr>
            <a:r>
              <a:rPr lang="ru-RU" sz="2000" dirty="0" smtClean="0"/>
              <a:t>исполнительной</a:t>
            </a:r>
            <a:endParaRPr lang="ru-RU" sz="2000" dirty="0"/>
          </a:p>
          <a:p>
            <a:pPr eaLnBrk="0" hangingPunct="0">
              <a:tabLst>
                <a:tab pos="4384675" algn="l"/>
              </a:tabLst>
            </a:pPr>
            <a:r>
              <a:rPr lang="ru-RU" sz="2000" dirty="0"/>
              <a:t>  и судебной </a:t>
            </a:r>
            <a:r>
              <a:rPr lang="ru-RU" sz="2000" dirty="0" smtClean="0"/>
              <a:t>власти</a:t>
            </a:r>
            <a:r>
              <a:rPr lang="ru-RU" sz="2000" dirty="0"/>
              <a:t>;</a:t>
            </a:r>
          </a:p>
          <a:p>
            <a:pPr eaLnBrk="0" hangingPunct="0">
              <a:buFontTx/>
              <a:buChar char="•"/>
              <a:tabLst>
                <a:tab pos="4384675" algn="l"/>
              </a:tabLst>
            </a:pPr>
            <a:r>
              <a:rPr lang="ru-RU" sz="2000" dirty="0"/>
              <a:t>одна конституция</a:t>
            </a:r>
            <a:r>
              <a:rPr lang="ru-RU" sz="2000" dirty="0" smtClean="0"/>
              <a:t>, одна </a:t>
            </a:r>
            <a:r>
              <a:rPr lang="ru-RU" sz="2000" dirty="0"/>
              <a:t>система </a:t>
            </a:r>
          </a:p>
          <a:p>
            <a:pPr eaLnBrk="0" hangingPunct="0">
              <a:tabLst>
                <a:tab pos="4384675" algn="l"/>
              </a:tabLst>
            </a:pPr>
            <a:r>
              <a:rPr lang="ru-RU" sz="2000" dirty="0"/>
              <a:t>  законодательства, одна </a:t>
            </a:r>
          </a:p>
          <a:p>
            <a:pPr eaLnBrk="0" hangingPunct="0">
              <a:tabLst>
                <a:tab pos="4384675" algn="l"/>
              </a:tabLst>
            </a:pPr>
            <a:r>
              <a:rPr lang="ru-RU" sz="2000" dirty="0"/>
              <a:t>  финансовая, налоговая система,</a:t>
            </a:r>
          </a:p>
          <a:p>
            <a:pPr eaLnBrk="0" hangingPunct="0">
              <a:tabLst>
                <a:tab pos="4384675" algn="l"/>
              </a:tabLst>
            </a:pPr>
            <a:r>
              <a:rPr lang="ru-RU" sz="2000" dirty="0"/>
              <a:t>  единые вооруженные силы;</a:t>
            </a:r>
          </a:p>
          <a:p>
            <a:pPr eaLnBrk="0" hangingPunct="0">
              <a:buFontTx/>
              <a:buChar char="•"/>
              <a:tabLst>
                <a:tab pos="4384675" algn="l"/>
              </a:tabLst>
            </a:pPr>
            <a:r>
              <a:rPr lang="ru-RU" sz="2000" dirty="0"/>
              <a:t>составными частями  </a:t>
            </a:r>
            <a:endParaRPr lang="ru-RU" sz="2000" dirty="0" smtClean="0"/>
          </a:p>
          <a:p>
            <a:pPr eaLnBrk="0" hangingPunct="0">
              <a:tabLst>
                <a:tab pos="4384675" algn="l"/>
              </a:tabLst>
            </a:pPr>
            <a:r>
              <a:rPr lang="ru-RU" sz="2000" dirty="0" smtClean="0"/>
              <a:t>государства </a:t>
            </a:r>
            <a:endParaRPr lang="ru-RU" sz="2000" dirty="0"/>
          </a:p>
          <a:p>
            <a:pPr eaLnBrk="0" hangingPunct="0">
              <a:tabLst>
                <a:tab pos="4384675" algn="l"/>
              </a:tabLst>
            </a:pPr>
            <a:r>
              <a:rPr lang="ru-RU" sz="2000" dirty="0"/>
              <a:t>  на местах являются местные </a:t>
            </a:r>
          </a:p>
          <a:p>
            <a:pPr eaLnBrk="0" hangingPunct="0">
              <a:tabLst>
                <a:tab pos="4384675" algn="l"/>
              </a:tabLst>
            </a:pPr>
            <a:r>
              <a:rPr lang="ru-RU" sz="2000" dirty="0"/>
              <a:t>  (муниципальные) органы,</a:t>
            </a:r>
          </a:p>
          <a:p>
            <a:pPr eaLnBrk="0" hangingPunct="0">
              <a:tabLst>
                <a:tab pos="4384675" algn="l"/>
              </a:tabLst>
            </a:pPr>
            <a:r>
              <a:rPr lang="ru-RU" sz="2000" dirty="0"/>
              <a:t>  не обладающие признаками</a:t>
            </a:r>
          </a:p>
          <a:p>
            <a:pPr eaLnBrk="0" hangingPunct="0">
              <a:tabLst>
                <a:tab pos="4384675" algn="l"/>
              </a:tabLst>
            </a:pPr>
            <a:r>
              <a:rPr lang="ru-RU" sz="2000" dirty="0"/>
              <a:t>  суверенитета</a:t>
            </a:r>
            <a:endParaRPr lang="ru-RU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267200" y="1857364"/>
            <a:ext cx="4662518" cy="5000636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buFontTx/>
              <a:buChar char="•"/>
            </a:pPr>
            <a:r>
              <a:rPr lang="ru-RU" dirty="0"/>
              <a:t>Две системы законодательной, </a:t>
            </a:r>
            <a:endParaRPr lang="ru-RU" dirty="0" smtClean="0"/>
          </a:p>
          <a:p>
            <a:pPr eaLnBrk="0" hangingPunct="0">
              <a:buFontTx/>
              <a:buChar char="•"/>
            </a:pPr>
            <a:r>
              <a:rPr lang="ru-RU" dirty="0" smtClean="0"/>
              <a:t>исполнительной  и </a:t>
            </a:r>
            <a:r>
              <a:rPr lang="ru-RU" dirty="0"/>
              <a:t>судебной власти: </a:t>
            </a:r>
            <a:endParaRPr lang="ru-RU" dirty="0" smtClean="0"/>
          </a:p>
          <a:p>
            <a:pPr eaLnBrk="0" hangingPunct="0"/>
            <a:r>
              <a:rPr lang="ru-RU" dirty="0" smtClean="0"/>
              <a:t>федеральная</a:t>
            </a:r>
            <a:r>
              <a:rPr lang="ru-RU" dirty="0"/>
              <a:t>, от каждого </a:t>
            </a:r>
            <a:r>
              <a:rPr lang="ru-RU" dirty="0" smtClean="0"/>
              <a:t> субъекта </a:t>
            </a:r>
          </a:p>
          <a:p>
            <a:pPr eaLnBrk="0" hangingPunct="0"/>
            <a:r>
              <a:rPr lang="ru-RU" dirty="0" smtClean="0"/>
              <a:t>федерации</a:t>
            </a:r>
            <a:r>
              <a:rPr lang="ru-RU" dirty="0"/>
              <a:t>;</a:t>
            </a:r>
          </a:p>
          <a:p>
            <a:pPr eaLnBrk="0" hangingPunct="0">
              <a:buFontTx/>
              <a:buChar char="•"/>
            </a:pPr>
            <a:r>
              <a:rPr lang="ru-RU" dirty="0"/>
              <a:t>территория федерации состоит из </a:t>
            </a:r>
            <a:endParaRPr lang="ru-RU" dirty="0" smtClean="0"/>
          </a:p>
          <a:p>
            <a:pPr eaLnBrk="0" hangingPunct="0"/>
            <a:r>
              <a:rPr lang="ru-RU" dirty="0" smtClean="0"/>
              <a:t>т</a:t>
            </a:r>
            <a:r>
              <a:rPr lang="ru-RU" dirty="0" smtClean="0"/>
              <a:t>ерриторий отдельных </a:t>
            </a:r>
            <a:r>
              <a:rPr lang="ru-RU" dirty="0"/>
              <a:t>ее субъектов, в то </a:t>
            </a:r>
            <a:endParaRPr lang="ru-RU" dirty="0" smtClean="0"/>
          </a:p>
          <a:p>
            <a:pPr eaLnBrk="0" hangingPunct="0"/>
            <a:r>
              <a:rPr lang="ru-RU" dirty="0" smtClean="0"/>
              <a:t>же </a:t>
            </a:r>
            <a:r>
              <a:rPr lang="ru-RU" dirty="0"/>
              <a:t>время </a:t>
            </a:r>
            <a:r>
              <a:rPr lang="ru-RU" dirty="0" smtClean="0"/>
              <a:t> территория </a:t>
            </a:r>
            <a:r>
              <a:rPr lang="ru-RU" dirty="0"/>
              <a:t>всех субъектов </a:t>
            </a:r>
            <a:endParaRPr lang="ru-RU" dirty="0" smtClean="0"/>
          </a:p>
          <a:p>
            <a:pPr eaLnBrk="0" hangingPunct="0"/>
            <a:r>
              <a:rPr lang="ru-RU" dirty="0" smtClean="0"/>
              <a:t>составляет </a:t>
            </a:r>
            <a:r>
              <a:rPr lang="ru-RU" dirty="0"/>
              <a:t>единую </a:t>
            </a:r>
            <a:r>
              <a:rPr lang="ru-RU" dirty="0" smtClean="0"/>
              <a:t> </a:t>
            </a:r>
            <a:r>
              <a:rPr lang="ru-RU" dirty="0"/>
              <a:t>территорию страны;</a:t>
            </a:r>
          </a:p>
          <a:p>
            <a:pPr eaLnBrk="0" hangingPunct="0">
              <a:buFontTx/>
              <a:buChar char="•"/>
            </a:pPr>
            <a:r>
              <a:rPr lang="ru-RU" dirty="0"/>
              <a:t>каждый гражданин федерации является </a:t>
            </a:r>
          </a:p>
          <a:p>
            <a:pPr eaLnBrk="0" hangingPunct="0"/>
            <a:r>
              <a:rPr lang="ru-RU" dirty="0"/>
              <a:t>  одновременно гражданином всей страны;</a:t>
            </a:r>
          </a:p>
          <a:p>
            <a:pPr eaLnBrk="0" hangingPunct="0">
              <a:buFontTx/>
              <a:buChar char="•"/>
            </a:pPr>
            <a:r>
              <a:rPr lang="ru-RU" dirty="0"/>
              <a:t>федерация имеет единые </a:t>
            </a:r>
            <a:r>
              <a:rPr lang="ru-RU" dirty="0" smtClean="0"/>
              <a:t>вооруженные</a:t>
            </a:r>
          </a:p>
          <a:p>
            <a:pPr eaLnBrk="0" hangingPunct="0"/>
            <a:r>
              <a:rPr lang="ru-RU" dirty="0" smtClean="0"/>
              <a:t> </a:t>
            </a:r>
            <a:r>
              <a:rPr lang="ru-RU" dirty="0"/>
              <a:t>силы, </a:t>
            </a:r>
            <a:r>
              <a:rPr lang="ru-RU" dirty="0" smtClean="0"/>
              <a:t>финансовую</a:t>
            </a:r>
            <a:r>
              <a:rPr lang="ru-RU" dirty="0"/>
              <a:t>, налоговую, денежную </a:t>
            </a:r>
            <a:endParaRPr lang="ru-RU" dirty="0" smtClean="0"/>
          </a:p>
          <a:p>
            <a:pPr eaLnBrk="0" hangingPunct="0"/>
            <a:r>
              <a:rPr lang="ru-RU" dirty="0" smtClean="0"/>
              <a:t>системы</a:t>
            </a:r>
            <a:r>
              <a:rPr lang="ru-RU" dirty="0"/>
              <a:t>;</a:t>
            </a:r>
          </a:p>
          <a:p>
            <a:pPr eaLnBrk="0" hangingPunct="0">
              <a:buFontTx/>
              <a:buChar char="•"/>
            </a:pPr>
            <a:r>
              <a:rPr lang="ru-RU" dirty="0"/>
              <a:t>субъекты федерации имеют собственные </a:t>
            </a:r>
          </a:p>
          <a:p>
            <a:pPr eaLnBrk="0" hangingPunct="0"/>
            <a:r>
              <a:rPr lang="ru-RU" dirty="0"/>
              <a:t>  войсковые формирования;</a:t>
            </a:r>
          </a:p>
          <a:p>
            <a:pPr eaLnBrk="0" hangingPunct="0">
              <a:buFontTx/>
              <a:buChar char="•"/>
            </a:pPr>
            <a:r>
              <a:rPr lang="ru-RU" dirty="0"/>
              <a:t>основную внешнеполитическую </a:t>
            </a:r>
            <a:endParaRPr lang="ru-RU" dirty="0" smtClean="0"/>
          </a:p>
          <a:p>
            <a:pPr eaLnBrk="0" hangingPunct="0"/>
            <a:r>
              <a:rPr lang="ru-RU" dirty="0" smtClean="0"/>
              <a:t>деятельность  </a:t>
            </a:r>
            <a:r>
              <a:rPr lang="ru-RU" dirty="0"/>
              <a:t>осуществляют  федеральные </a:t>
            </a:r>
            <a:endParaRPr lang="ru-RU" dirty="0" smtClean="0"/>
          </a:p>
          <a:p>
            <a:pPr eaLnBrk="0" hangingPunct="0"/>
            <a:r>
              <a:rPr lang="ru-RU" dirty="0" smtClean="0"/>
              <a:t>органы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0034" y="0"/>
            <a:ext cx="815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003399"/>
                </a:solidFill>
              </a:rPr>
              <a:t>Политическая сфера общества:</a:t>
            </a:r>
            <a:br>
              <a:rPr lang="ru-RU" sz="3600" dirty="0">
                <a:solidFill>
                  <a:srgbClr val="003399"/>
                </a:solidFill>
              </a:rPr>
            </a:br>
            <a:r>
              <a:rPr lang="ru-RU" sz="4000" dirty="0">
                <a:solidFill>
                  <a:srgbClr val="003399"/>
                </a:solidFill>
              </a:rPr>
              <a:t>формы государственного режима</a:t>
            </a:r>
            <a:endParaRPr lang="ru-RU" sz="4400" dirty="0">
              <a:solidFill>
                <a:srgbClr val="003399"/>
              </a:solidFill>
            </a:endParaRP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214282" y="1676400"/>
            <a:ext cx="3429024" cy="110965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/>
              <a:t>Демократический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4923358" y="1676400"/>
            <a:ext cx="3687242" cy="1143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/>
              <a:t>Тоталитарный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2819400"/>
            <a:ext cx="4038600" cy="3657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buFontTx/>
              <a:buChar char="•"/>
            </a:pPr>
            <a:r>
              <a:rPr lang="ru-RU" sz="2000"/>
              <a:t>Свобода личности в сфере</a:t>
            </a:r>
          </a:p>
          <a:p>
            <a:pPr eaLnBrk="0" hangingPunct="0"/>
            <a:r>
              <a:rPr lang="ru-RU" sz="2000"/>
              <a:t>  экономической деятельности;</a:t>
            </a:r>
          </a:p>
          <a:p>
            <a:pPr eaLnBrk="0" hangingPunct="0">
              <a:buFontTx/>
              <a:buChar char="•"/>
            </a:pPr>
            <a:r>
              <a:rPr lang="ru-RU" sz="2000"/>
              <a:t>гарантированность личных</a:t>
            </a:r>
          </a:p>
          <a:p>
            <a:pPr eaLnBrk="0" hangingPunct="0"/>
            <a:r>
              <a:rPr lang="ru-RU" sz="2000"/>
              <a:t>  прав и свобод;</a:t>
            </a:r>
          </a:p>
          <a:p>
            <a:pPr eaLnBrk="0" hangingPunct="0">
              <a:buFontTx/>
              <a:buChar char="•"/>
            </a:pPr>
            <a:r>
              <a:rPr lang="ru-RU" sz="2000"/>
              <a:t>наличие механизма прямого</a:t>
            </a:r>
          </a:p>
          <a:p>
            <a:pPr eaLnBrk="0" hangingPunct="0"/>
            <a:r>
              <a:rPr lang="ru-RU" sz="2000"/>
              <a:t> воздействия на власть;</a:t>
            </a:r>
          </a:p>
          <a:p>
            <a:pPr eaLnBrk="0" hangingPunct="0">
              <a:buFontTx/>
              <a:buChar char="•"/>
            </a:pPr>
            <a:r>
              <a:rPr lang="ru-RU" sz="2000"/>
              <a:t>максимальный учет </a:t>
            </a:r>
          </a:p>
          <a:p>
            <a:pPr eaLnBrk="0" hangingPunct="0"/>
            <a:r>
              <a:rPr lang="ru-RU" sz="2000"/>
              <a:t>  интересов меньшинства</a:t>
            </a:r>
          </a:p>
          <a:p>
            <a:pPr eaLnBrk="0" hangingPunct="0">
              <a:buFontTx/>
              <a:buChar char="•"/>
            </a:pPr>
            <a:r>
              <a:rPr lang="ru-RU" sz="2000"/>
              <a:t>плюрализм;</a:t>
            </a:r>
          </a:p>
          <a:p>
            <a:pPr eaLnBrk="0" hangingPunct="0">
              <a:buFontTx/>
              <a:buChar char="•"/>
            </a:pPr>
            <a:r>
              <a:rPr lang="ru-RU" sz="2000"/>
              <a:t>правовой характер деятельности</a:t>
            </a:r>
          </a:p>
          <a:p>
            <a:pPr eaLnBrk="0" hangingPunct="0"/>
            <a:r>
              <a:rPr lang="ru-RU" sz="2000"/>
              <a:t>  всех гос.органов</a:t>
            </a:r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495800" y="2895600"/>
            <a:ext cx="4648200" cy="3581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buFontTx/>
              <a:buChar char="•"/>
            </a:pPr>
            <a:r>
              <a:rPr lang="ru-RU"/>
              <a:t>Полный контроль </a:t>
            </a:r>
          </a:p>
          <a:p>
            <a:pPr eaLnBrk="0" hangingPunct="0"/>
            <a:r>
              <a:rPr lang="ru-RU"/>
              <a:t>  государства над всеми </a:t>
            </a:r>
          </a:p>
          <a:p>
            <a:pPr eaLnBrk="0" hangingPunct="0"/>
            <a:r>
              <a:rPr lang="ru-RU"/>
              <a:t>  сферами общественной жизни;</a:t>
            </a:r>
          </a:p>
          <a:p>
            <a:pPr eaLnBrk="0" hangingPunct="0">
              <a:buFontTx/>
              <a:buChar char="•"/>
            </a:pPr>
            <a:r>
              <a:rPr lang="ru-RU"/>
              <a:t>подавление личности, </a:t>
            </a:r>
          </a:p>
          <a:p>
            <a:pPr eaLnBrk="0" hangingPunct="0"/>
            <a:r>
              <a:rPr lang="ru-RU"/>
              <a:t>  отсутствие реальных </a:t>
            </a:r>
          </a:p>
          <a:p>
            <a:pPr eaLnBrk="0" hangingPunct="0"/>
            <a:r>
              <a:rPr lang="ru-RU"/>
              <a:t>  прав и свобод;</a:t>
            </a:r>
          </a:p>
          <a:p>
            <a:pPr eaLnBrk="0" hangingPunct="0">
              <a:buFontTx/>
              <a:buChar char="•"/>
            </a:pPr>
            <a:r>
              <a:rPr lang="ru-RU"/>
              <a:t>примат государства над правом;</a:t>
            </a:r>
          </a:p>
          <a:p>
            <a:pPr eaLnBrk="0" hangingPunct="0">
              <a:buFontTx/>
              <a:buChar char="•"/>
            </a:pPr>
            <a:r>
              <a:rPr lang="ru-RU"/>
              <a:t>преследование за религиозные </a:t>
            </a:r>
          </a:p>
          <a:p>
            <a:pPr eaLnBrk="0" hangingPunct="0">
              <a:buFontTx/>
              <a:buChar char="•"/>
            </a:pPr>
            <a:r>
              <a:rPr lang="ru-RU"/>
              <a:t>и другие убеждения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rgbClr val="003399"/>
                </a:solidFill>
              </a:rPr>
              <a:t>Роль современного цивилизованного государства: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/>
              <a:t>Охрана правопорядка, свобод и прав человека;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/>
              <a:t>преодоление социальных противоречий;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/>
              <a:t>проведение решений, которые поддерживаются различными слоями общества;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/>
              <a:t>сохранение мира, предотвращение вооруженных конфликтов.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228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rgbClr val="003399"/>
                </a:solidFill>
              </a:rPr>
              <a:t>Разделение власти </a:t>
            </a:r>
            <a:br>
              <a:rPr lang="ru-RU" sz="4400">
                <a:solidFill>
                  <a:srgbClr val="003399"/>
                </a:solidFill>
              </a:rPr>
            </a:br>
            <a:r>
              <a:rPr lang="ru-RU" sz="4400">
                <a:solidFill>
                  <a:srgbClr val="003399"/>
                </a:solidFill>
              </a:rPr>
              <a:t>в правовом государстве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1828800"/>
            <a:ext cx="2286000" cy="1295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DE1A1A"/>
                </a:solidFill>
              </a:rPr>
              <a:t>Законодательная </a:t>
            </a:r>
          </a:p>
          <a:p>
            <a:pPr algn="ctr" eaLnBrk="0" hangingPunct="0"/>
            <a:r>
              <a:rPr lang="ru-RU">
                <a:solidFill>
                  <a:srgbClr val="DE1A1A"/>
                </a:solidFill>
              </a:rPr>
              <a:t>власть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124200" y="1828800"/>
            <a:ext cx="2362200" cy="1371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DE1A1A"/>
                </a:solidFill>
              </a:rPr>
              <a:t>Исполнительная </a:t>
            </a:r>
          </a:p>
          <a:p>
            <a:pPr algn="ctr" eaLnBrk="0" hangingPunct="0"/>
            <a:r>
              <a:rPr lang="ru-RU">
                <a:solidFill>
                  <a:srgbClr val="DE1A1A"/>
                </a:solidFill>
              </a:rPr>
              <a:t>власть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943600" y="1828800"/>
            <a:ext cx="2514600" cy="1371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DE1A1A"/>
                </a:solidFill>
              </a:rPr>
              <a:t>Судебная </a:t>
            </a:r>
          </a:p>
          <a:p>
            <a:pPr algn="ctr" eaLnBrk="0" hangingPunct="0"/>
            <a:r>
              <a:rPr lang="ru-RU">
                <a:solidFill>
                  <a:srgbClr val="DE1A1A"/>
                </a:solidFill>
              </a:rPr>
              <a:t>власть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62200" y="3962400"/>
            <a:ext cx="44196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DE1A1A"/>
                </a:solidFill>
              </a:rPr>
              <a:t>СМИ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362200" y="4876800"/>
            <a:ext cx="4419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DE1A1A"/>
                </a:solidFill>
              </a:rPr>
              <a:t>Общественное мнение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200400" y="5867400"/>
            <a:ext cx="22860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DE1A1A"/>
                </a:solidFill>
              </a:rPr>
              <a:t>избиратели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438400" y="31242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343400" y="32004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6477000" y="32004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2819400" y="4495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4419600" y="4495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477000" y="4495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429000" y="5486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5105400" y="54864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1295400" y="6172200"/>
            <a:ext cx="1905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1295400" y="3657600"/>
            <a:ext cx="0" cy="2438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1295400" y="36576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4038600" y="32004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5720" y="357190"/>
            <a:ext cx="850112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003399"/>
                </a:solidFill>
              </a:rPr>
              <a:t>Гражданское </a:t>
            </a:r>
            <a:r>
              <a:rPr lang="ru-RU" sz="3600" dirty="0" smtClean="0">
                <a:solidFill>
                  <a:srgbClr val="003399"/>
                </a:solidFill>
              </a:rPr>
              <a:t>общество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- </a:t>
            </a:r>
            <a:r>
              <a:rPr lang="ru-RU" dirty="0" smtClean="0">
                <a:solidFill>
                  <a:schemeClr val="tx2"/>
                </a:solidFill>
              </a:rPr>
              <a:t>совокупность </a:t>
            </a:r>
            <a:r>
              <a:rPr lang="ru-RU" dirty="0" smtClean="0">
                <a:solidFill>
                  <a:schemeClr val="tx2"/>
                </a:solidFill>
              </a:rPr>
              <a:t>социальных институтов и общественных организаций, функционирующая независимо от политической власти и способная влиять на нее</a:t>
            </a:r>
            <a:endParaRPr lang="ru-RU" dirty="0">
              <a:solidFill>
                <a:srgbClr val="003399"/>
              </a:solidFill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-4763" y="1571612"/>
          <a:ext cx="9151938" cy="5083187"/>
        </p:xfrm>
        <a:graphic>
          <a:graphicData uri="http://schemas.openxmlformats.org/presentationml/2006/ole">
            <p:oleObj spid="_x0000_s5122" name="MS Org Chart" r:id="rId3" imgW="7759440" imgH="3752640" progId="OrgPlusWOPX.4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7467600" cy="172560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286808" cy="6429420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</a:rPr>
              <a:t>Общество</a:t>
            </a:r>
            <a:r>
              <a:rPr lang="ru-RU" sz="4000" b="1" i="1" dirty="0" smtClean="0"/>
              <a:t>- </a:t>
            </a:r>
            <a:r>
              <a:rPr lang="ru-RU" sz="2800" b="1" i="1" dirty="0" smtClean="0"/>
              <a:t>люди, объединённые совместной жизнью, интересами, деятельностью по принятым правилам.</a:t>
            </a:r>
            <a:endParaRPr lang="ru-RU" sz="2800" b="1" i="1" dirty="0"/>
          </a:p>
        </p:txBody>
      </p:sp>
      <p:pic>
        <p:nvPicPr>
          <p:cNvPr id="13314" name="Picture 2" descr="&amp;Ocy;&amp;bcy;&amp;shchcy;&amp;iecy;&amp;scy;&amp;tcy;&amp;vcy;&amp;ocy; – &amp;ocy;&amp;pcy;&amp;rcy;&amp;iecy;&amp;dcy;&amp;iecy;&amp;lcy;&amp;iecy;&amp;ncy;&amp;ncy;&amp;acy;&amp;yacy; &amp;gcy;&amp;rcy;&amp;ucy;&amp;pcy;&amp;pcy;&amp;acy; &amp;lcy;&amp;yucy;&amp;dcy;&amp;iecy;&amp;jcy;, &amp;ocy;&amp;bcy;&amp;hardcy;&amp;iecy;&amp;dcy;&amp;icy;&amp;ncy;&amp;icy;&amp;vcy;&amp;shcy;&amp;icy;&amp;khcy;&amp;scy;&amp;yacy; &amp;dcy;&amp;lcy;&amp;yacy; &amp;ocy;&amp;bcy;&amp;shchcy;&amp;iecy;&amp;ncy;&amp;icy;&amp;yacy; &amp;icy; &amp;scy;&amp;ocy;&amp;vcy;&amp;mcy;&amp;iecy;&amp;scy;&amp;tcy;&amp;ncy;&amp;ocy;&amp;gcy;&amp;ocy; &amp;vcy;&amp;ycy;&amp;pcy;&amp;ocy;&amp;lcy;&amp;ncy;&amp;iecy;&amp;ncy;&amp;icy;&amp;yacy; &amp;kcy;&amp;acy;&amp;kcy;&amp;ocy;&amp;jcy;-&amp;lcy;&amp;icy;&amp;bcy;&amp;ocy; &amp;dcy;&amp;iecy;&amp;yacy;&amp;tcy;&amp;iecy;&amp;lcy;&amp;softcy;&amp;ncy;&amp;ocy;&amp;scy;&amp;tcy;&amp;i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357850" cy="4143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</a:rPr>
              <a:t>Сфера общества – Духовная культура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401080" cy="564360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Духовная сфера общества </a:t>
            </a:r>
            <a:r>
              <a:rPr lang="ru-RU" sz="2000" i="1" dirty="0" smtClean="0"/>
              <a:t>– это сфера отношений людей по поводу духовных ценностей, их создания, распространения и потребления. Духовная сфера включает в себя духовную культуру, которая формирует определенный тип человеческой личности в интересах общества, регулирует поведения человека в процессе его взаимоотношении с обществом себе подобных,  с природой и окружающим миром. Духовную культуру изучают науки </a:t>
            </a:r>
            <a:r>
              <a:rPr lang="ru-RU" sz="2000" i="1" dirty="0" err="1" smtClean="0"/>
              <a:t>культурология</a:t>
            </a:r>
            <a:r>
              <a:rPr lang="ru-RU" sz="2000" i="1" dirty="0" smtClean="0"/>
              <a:t>, философия, этика, психология. </a:t>
            </a:r>
          </a:p>
          <a:p>
            <a:pPr>
              <a:buNone/>
            </a:pPr>
            <a:endParaRPr lang="ru-RU" sz="2000" i="1" dirty="0"/>
          </a:p>
        </p:txBody>
      </p:sp>
      <p:pic>
        <p:nvPicPr>
          <p:cNvPr id="16386" name="Picture 2" descr="C:\Users\Лена\Desktop\fo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4214842" cy="2723436"/>
          </a:xfrm>
          <a:prstGeom prst="rect">
            <a:avLst/>
          </a:prstGeom>
          <a:noFill/>
        </p:spPr>
      </p:pic>
      <p:pic>
        <p:nvPicPr>
          <p:cNvPr id="16387" name="Picture 3" descr="C:\Users\Лена\Desktop\image73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397474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2876" y="357166"/>
            <a:ext cx="8786842" cy="177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dirty="0">
                <a:solidFill>
                  <a:srgbClr val="003399"/>
                </a:solidFill>
              </a:rPr>
              <a:t>    Духовная сфера общества -</a:t>
            </a:r>
            <a:br>
              <a:rPr lang="ru-RU" sz="4400" dirty="0">
                <a:solidFill>
                  <a:srgbClr val="003399"/>
                </a:solidFill>
              </a:rPr>
            </a:br>
            <a:r>
              <a:rPr lang="ru-RU" sz="2400" dirty="0">
                <a:solidFill>
                  <a:srgbClr val="003399"/>
                </a:solidFill>
              </a:rPr>
              <a:t>возникает на основе практической деятельности как особая форма отражения объективного мира, как средство ориентации в этом мире, а также взаимодействия с ним.</a:t>
            </a:r>
            <a:br>
              <a:rPr lang="ru-RU" sz="2400" dirty="0">
                <a:solidFill>
                  <a:srgbClr val="003399"/>
                </a:solidFill>
              </a:rPr>
            </a:b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/>
              <a:t>Элементами духовной жизни общества являются: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/>
              <a:t>духовная деятельность;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/>
              <a:t>духовные ценности;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/>
              <a:t>духовные потребности людей;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/>
              <a:t>духовное потребление;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/>
              <a:t>индивидуальное сознание;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/>
              <a:t>общественное сознание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90600" y="595298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dirty="0">
                <a:solidFill>
                  <a:srgbClr val="003399"/>
                </a:solidFill>
              </a:rPr>
              <a:t>Формы общественного сознания: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000232" y="1771672"/>
            <a:ext cx="579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/>
              <a:t>философия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/>
              <a:t>наука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/>
              <a:t>религия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/>
              <a:t>право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/>
              <a:t>искусство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/>
              <a:t>мораль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/>
              <a:t>идеология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286908" y="1714488"/>
            <a:ext cx="2286016" cy="9286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715436" cy="7072338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Сферы жизни общества </a:t>
            </a:r>
            <a:r>
              <a:rPr lang="ru-RU" sz="3600" b="1" i="1" dirty="0" smtClean="0"/>
              <a:t>– </a:t>
            </a:r>
            <a:r>
              <a:rPr lang="ru-RU" sz="2600" b="1" i="1" dirty="0" smtClean="0"/>
              <a:t>разные группы человеческих отношений, которые складываются между людьми, когда они объединяются для разных дел:</a:t>
            </a:r>
          </a:p>
          <a:p>
            <a:r>
              <a:rPr lang="ru-RU" sz="2500" b="1" i="1" dirty="0" smtClean="0"/>
              <a:t>- для познания мира и себя – в сфере культуры;</a:t>
            </a:r>
          </a:p>
          <a:p>
            <a:r>
              <a:rPr lang="ru-RU" sz="2500" b="1" i="1" dirty="0" smtClean="0"/>
              <a:t>- для труда – в сфере хозяйства общества;</a:t>
            </a:r>
          </a:p>
          <a:p>
            <a:r>
              <a:rPr lang="ru-RU" sz="2500" b="1" i="1" dirty="0" smtClean="0"/>
              <a:t>- для общения – в сфере деления на разные группы;</a:t>
            </a:r>
          </a:p>
          <a:p>
            <a:r>
              <a:rPr lang="ru-RU" sz="2500" b="1" i="1" dirty="0" smtClean="0"/>
              <a:t>- для управления и организации порядка – в сфере власти.</a:t>
            </a:r>
            <a:endParaRPr lang="ru-RU" sz="2500" b="1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071918"/>
            <a:ext cx="29699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1000" y="504812"/>
            <a:ext cx="8440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DE1A1A"/>
                </a:solidFill>
              </a:rPr>
              <a:t>Тема: </a:t>
            </a:r>
            <a:r>
              <a:rPr lang="ru-RU" sz="3200" b="1" dirty="0" smtClean="0">
                <a:solidFill>
                  <a:srgbClr val="DE1A1A"/>
                </a:solidFill>
              </a:rPr>
              <a:t>Основные </a:t>
            </a:r>
            <a:r>
              <a:rPr lang="ru-RU" sz="3200" b="1" dirty="0">
                <a:solidFill>
                  <a:srgbClr val="DE1A1A"/>
                </a:solidFill>
              </a:rPr>
              <a:t>сферы жизни общества</a:t>
            </a:r>
            <a:endParaRPr lang="ru-RU" sz="4400" b="1" dirty="0">
              <a:solidFill>
                <a:srgbClr val="DE1A1A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/>
              <a:t>Экономическая сфера общества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/>
              <a:t>Социальная сфера общества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/>
              <a:t>Политическая сфера общества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/>
              <a:t>Духовная сфера общества</a:t>
            </a:r>
          </a:p>
          <a:p>
            <a:pPr marL="342900" indent="-342900">
              <a:spcBef>
                <a:spcPct val="20000"/>
              </a:spcBef>
            </a:pPr>
            <a:endParaRPr lang="ru-RU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348" y="357166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dirty="0">
                <a:solidFill>
                  <a:srgbClr val="003399"/>
                </a:solidFill>
              </a:rPr>
              <a:t>Основные сферы жизнедеятельности общества</a:t>
            </a:r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214282" y="1857364"/>
            <a:ext cx="1995518" cy="119063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003399"/>
                </a:solidFill>
              </a:rPr>
              <a:t>Экономическая</a:t>
            </a:r>
          </a:p>
          <a:p>
            <a:pPr algn="ctr" eaLnBrk="0" hangingPunct="0"/>
            <a:r>
              <a:rPr lang="ru-RU">
                <a:solidFill>
                  <a:srgbClr val="003399"/>
                </a:solidFill>
              </a:rPr>
              <a:t>сфера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522448" y="1857364"/>
            <a:ext cx="2201951" cy="119063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003399"/>
                </a:solidFill>
              </a:rPr>
              <a:t>Социальная</a:t>
            </a:r>
          </a:p>
          <a:p>
            <a:pPr algn="ctr" eaLnBrk="0" hangingPunct="0"/>
            <a:r>
              <a:rPr lang="ru-RU">
                <a:solidFill>
                  <a:srgbClr val="003399"/>
                </a:solidFill>
              </a:rPr>
              <a:t>сфера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857752" y="1881174"/>
            <a:ext cx="2064329" cy="119063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003399"/>
                </a:solidFill>
              </a:rPr>
              <a:t>Политическая </a:t>
            </a:r>
          </a:p>
          <a:p>
            <a:pPr algn="ctr" eaLnBrk="0" hangingPunct="0"/>
            <a:r>
              <a:rPr lang="ru-RU">
                <a:solidFill>
                  <a:srgbClr val="003399"/>
                </a:solidFill>
              </a:rPr>
              <a:t>сфера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7183008" y="1881174"/>
            <a:ext cx="1720274" cy="119063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003399"/>
                </a:solidFill>
              </a:rPr>
              <a:t>Духовная </a:t>
            </a:r>
          </a:p>
          <a:p>
            <a:pPr algn="ctr" eaLnBrk="0" hangingPunct="0"/>
            <a:r>
              <a:rPr lang="ru-RU" dirty="0">
                <a:solidFill>
                  <a:srgbClr val="003399"/>
                </a:solidFill>
              </a:rPr>
              <a:t>сфера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14282" y="3048000"/>
            <a:ext cx="2224118" cy="352427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базовая,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определяющая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жизнь общества сфера,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где происходит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производство,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распределение,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обмен и потребление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разного рода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предметов и услуг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514600" y="3048000"/>
            <a:ext cx="2133600" cy="352427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система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внутреннего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устройства,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основанная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разделении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труда, собственности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средства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производства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на национальном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факторе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800600" y="3071810"/>
            <a:ext cx="2128854" cy="351236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совокупность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учреждений и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организаций, которые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выражают интересы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социальных групп и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осуществляют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руководство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обществом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072330" y="3071810"/>
            <a:ext cx="1785950" cy="351236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деятельность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сознания,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процессе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которой возникают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духовные образы,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представления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 мире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939784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</a:rPr>
              <a:t>Сфера общества – Экономика(хозяйство)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71546"/>
            <a:ext cx="7467600" cy="5572164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В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>жизни общества одно из важнейших мест занимает </a:t>
            </a:r>
            <a:r>
              <a:rPr lang="ru-RU" sz="2000" b="1" i="1" dirty="0" smtClean="0"/>
              <a:t>экономическая сфера, </a:t>
            </a:r>
            <a:r>
              <a:rPr lang="ru-RU" sz="2000" i="1" dirty="0" smtClean="0"/>
              <a:t>то есть все то, что связано с производством, распределением, обменом и потреблением созданных трудом человека благ. </a:t>
            </a:r>
          </a:p>
          <a:p>
            <a:r>
              <a:rPr lang="ru-RU" sz="2000" i="1" dirty="0" smtClean="0"/>
              <a:t>Экономика играет огромную роль в жизни общества. Она обеспечивает людей материальными условиями существования — продуктами питания, одеждой, жильем и иными предметами потребления. Экономическая сфера — главная сфера жизни общества, она определяет ход всех происходящих в нем процессов</a:t>
            </a:r>
            <a:r>
              <a:rPr lang="ru-RU" sz="2000" dirty="0" smtClean="0"/>
              <a:t>. </a:t>
            </a:r>
            <a:r>
              <a:rPr lang="ru-RU" sz="2000" i="1" dirty="0" smtClean="0"/>
              <a:t>Её изучает наука экономика.</a:t>
            </a:r>
          </a:p>
          <a:p>
            <a:endParaRPr lang="ru-RU" sz="2000" i="1" dirty="0"/>
          </a:p>
        </p:txBody>
      </p:sp>
      <p:pic>
        <p:nvPicPr>
          <p:cNvPr id="17410" name="Picture 2" descr="C:\Users\Лена\Desktop\730698049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572008"/>
            <a:ext cx="3500462" cy="2142628"/>
          </a:xfrm>
          <a:prstGeom prst="rect">
            <a:avLst/>
          </a:prstGeom>
          <a:noFill/>
        </p:spPr>
      </p:pic>
      <p:pic>
        <p:nvPicPr>
          <p:cNvPr id="17411" name="Picture 3" descr="C:\Users\Лена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572008"/>
            <a:ext cx="3286148" cy="20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28662" y="142852"/>
            <a:ext cx="7543800" cy="7143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003399"/>
                </a:solidFill>
              </a:rPr>
              <a:t>Экономическое бытие общества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14282" y="1235080"/>
          <a:ext cx="8786874" cy="2193920"/>
        </p:xfrm>
        <a:graphic>
          <a:graphicData uri="http://schemas.openxmlformats.org/presentationml/2006/ole">
            <p:oleObj spid="_x0000_s1026" name="MS Org Chart" r:id="rId3" imgW="7765920" imgH="1231560" progId="OrgPlusWOPX.4">
              <p:embed followColorScheme="full"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4282" y="3857628"/>
          <a:ext cx="8786842" cy="2714625"/>
        </p:xfrm>
        <a:graphic>
          <a:graphicData uri="http://schemas.openxmlformats.org/presentationml/2006/ole">
            <p:oleObj spid="_x0000_s1027" name="MS Org Chart" r:id="rId4" imgW="6406920" imgH="1549080" progId="OrgPlusWOPX.4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108266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</a:rPr>
              <a:t>Сфера общества – Социальная структура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186766" cy="535785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Люди общаются друг с другом не просто так, а учитывая, какие роли они исполняют в обществе, какое они занимают в нём положение: старшие заботятся о детях, воинов уважают как защитников, друзья обычно появляются у человека среди равных ему по возрасту  и интересам и т.д.Иными словами, каждый из нас входит в разные группы и слои общества. Эту сферу можно условно обозначить как «общественное деление». Эту сферу изучает наука социология.</a:t>
            </a:r>
          </a:p>
          <a:p>
            <a:endParaRPr lang="ru-RU" sz="2000" i="1" dirty="0"/>
          </a:p>
        </p:txBody>
      </p:sp>
      <p:pic>
        <p:nvPicPr>
          <p:cNvPr id="19458" name="Picture 2" descr="C:\Users\Лен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857628"/>
            <a:ext cx="35719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4282" y="142852"/>
            <a:ext cx="870111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003399"/>
                </a:solidFill>
              </a:rPr>
              <a:t>Социальная структура общества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716371" y="857232"/>
          <a:ext cx="4212819" cy="3571900"/>
        </p:xfrm>
        <a:graphic>
          <a:graphicData uri="http://schemas.openxmlformats.org/presentationml/2006/ole">
            <p:oleObj spid="_x0000_s4098" name="MS Org Chart" r:id="rId3" imgW="5295600" imgH="4114800" progId="OrgPlusWOPX.4">
              <p:embed followColorScheme="full"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146310" y="2714620"/>
          <a:ext cx="4500804" cy="3630497"/>
        </p:xfrm>
        <a:graphic>
          <a:graphicData uri="http://schemas.openxmlformats.org/presentationml/2006/ole">
            <p:oleObj spid="_x0000_s4099" name="MS Org Chart" r:id="rId4" imgW="5848200" imgH="2577960" progId="OrgPlusWOPX.4">
              <p:embed followColorScheme="full"/>
            </p:oleObj>
          </a:graphicData>
        </a:graphic>
      </p:graphicFrame>
      <p:pic>
        <p:nvPicPr>
          <p:cNvPr id="4101" name="Picture 5" descr="C:\Users\pc\AppData\Local\Microsoft\Windows\INetCache\IE\L6EQ9OT5\picture25_2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000108"/>
            <a:ext cx="2339121" cy="1562098"/>
          </a:xfrm>
          <a:prstGeom prst="rect">
            <a:avLst/>
          </a:prstGeom>
          <a:noFill/>
        </p:spPr>
      </p:pic>
      <p:pic>
        <p:nvPicPr>
          <p:cNvPr id="4106" name="Picture 10" descr="C:\Users\pc\AppData\Local\Microsoft\Windows\INetCache\IE\HLFID2W2\5166233153_900af8f8db_o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572008"/>
            <a:ext cx="4220534" cy="2227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503</TotalTime>
  <Words>1149</Words>
  <Application>Microsoft Office PowerPoint</Application>
  <PresentationFormat>Экран (4:3)</PresentationFormat>
  <Paragraphs>236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Эркер</vt:lpstr>
      <vt:lpstr>MS Organization Chart 2.0</vt:lpstr>
      <vt:lpstr>  Сферы жизни общества</vt:lpstr>
      <vt:lpstr> </vt:lpstr>
      <vt:lpstr>Слайд 3</vt:lpstr>
      <vt:lpstr>Слайд 4</vt:lpstr>
      <vt:lpstr>Слайд 5</vt:lpstr>
      <vt:lpstr>Сфера общества – Экономика(хозяйство)</vt:lpstr>
      <vt:lpstr>Слайд 7</vt:lpstr>
      <vt:lpstr>Сфера общества – Социальная структура</vt:lpstr>
      <vt:lpstr>Слайд 9</vt:lpstr>
      <vt:lpstr>Сфера общества – Политика (власть)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Сфера общества – Духовная культура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Четыре  сферы жизни общества</dc:title>
  <dc:creator>Лена</dc:creator>
  <cp:lastModifiedBy>Пользователь Windows</cp:lastModifiedBy>
  <cp:revision>51</cp:revision>
  <dcterms:created xsi:type="dcterms:W3CDTF">2012-09-27T10:57:05Z</dcterms:created>
  <dcterms:modified xsi:type="dcterms:W3CDTF">2020-04-19T11:40:38Z</dcterms:modified>
</cp:coreProperties>
</file>