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3" r:id="rId8"/>
    <p:sldId id="266" r:id="rId9"/>
    <p:sldId id="259" r:id="rId10"/>
    <p:sldId id="260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6600"/>
    <a:srgbClr val="009900"/>
    <a:srgbClr val="6600FF"/>
    <a:srgbClr val="333399"/>
    <a:srgbClr val="00CC66"/>
    <a:srgbClr val="666633"/>
    <a:srgbClr val="8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2" autoAdjust="0"/>
  </p:normalViewPr>
  <p:slideViewPr>
    <p:cSldViewPr>
      <p:cViewPr>
        <p:scale>
          <a:sx n="69" d="100"/>
          <a:sy n="69" d="100"/>
        </p:scale>
        <p:origin x="-192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872408-C81C-4A8F-B9AC-2E2E6B71A3FE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189322-329D-46E8-9E93-C74022D38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61766" y="1314913"/>
            <a:ext cx="5648623" cy="1677878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  <a:ea typeface="Segoe UI Emoji" pitchFamily="34" charset="0"/>
              </a:rPr>
              <a:t>Этнические общности и межнациональные отношения</a:t>
            </a:r>
            <a:endParaRPr lang="ru-RU" b="1" dirty="0">
              <a:latin typeface="Comic Sans MS" pitchFamily="66" charset="0"/>
              <a:ea typeface="Segoe UI Emoj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19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558" y="116632"/>
            <a:ext cx="8945938" cy="47525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современном этапе главным ориентиром в реализации морального, политического и правового регулирования межэтнических отношений является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гуманистический подход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состоящий: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применении и уважении многообразия культур, приверженности идеям мира, согласия, неприятии насилия в отношениях между народами;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развитии и постоянном функционировании демократии, обеспечении реализации прав и свобод личности, этнических сообществ независимо от их национальной принадлежности;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нацеленности государственных органов, СМИ, системы образования, спорта, искусства на формирование у граждан культуры межэтнического общения, воспитание толерантности.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8" y="5085184"/>
            <a:ext cx="894593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Толерантность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уважение, доверие, готовность к сотрудничеству, компромиссу с людьми разной этнической принадлежности; стремление понимать и принимать их культурные ценности и образ жизни.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94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bigstock_Childhood_Kids_3559278-1024x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835" y="16055"/>
            <a:ext cx="477930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6" y="4221088"/>
            <a:ext cx="9133834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Условия преодоления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этносоциальных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конфликтов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44" y="9306"/>
            <a:ext cx="4345810" cy="396044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Расовая сегрегация в США – отделение этнических групп посредством установления преград для социального обучения и воспитания и других дискриминационных мер. Законодательно расовая сегрегация в США была отменена в 1964 году.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68" y="5445224"/>
            <a:ext cx="254561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Улучшение жизни каждого гражданина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445224"/>
            <a:ext cx="6300192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Создание и закрепление у этносов психологического чувства удовлетворенности благоприятной стабильностью жизни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1298073" y="4941168"/>
            <a:ext cx="0" cy="5040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4941168"/>
            <a:ext cx="0" cy="5040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257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info_2000_2000_7eb5d397e7381b85f6b74f6b95bc2f6e5ed23d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624" y="3286781"/>
            <a:ext cx="518437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политика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составная часть политической деятельности государства, регулирующая межэтнические отношения в различных сферах жизни общества.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860" y="1700808"/>
            <a:ext cx="9139483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основе 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демократической национальной политики </a:t>
            </a: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лежит  уважительное отношение к людям, представляющим любую этническую общность,  установка на сотрудничество и сближение народов.</a:t>
            </a:r>
            <a:endParaRPr lang="ru-RU" sz="22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44" y="3356992"/>
            <a:ext cx="3913584" cy="350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принципы  сформулированы  в «Концепции государственной национальной политики Российской Федерации» (1996), ежегодных посланиях Президента РФ Федеральному Собранию РФ.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36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472"/>
            <a:ext cx="9144000" cy="817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Конституционные основы национальной политики Российской Федерации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24744"/>
            <a:ext cx="3816424" cy="13681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Равенство прав и свобод человека и гражданина независимо от его расы, национальности, языка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996952"/>
            <a:ext cx="3816424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Сохранение исторически сложившейся целостности Российской Федерации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4425" y="3856320"/>
            <a:ext cx="3777774" cy="1516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Равноправие всех субъектов РФ во взаимоотношениях с федеральными органами власти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24744"/>
            <a:ext cx="3784135" cy="22105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Запрещение деятельности, направленной на подрыв безопасности государства, возбуждение социальной, расовой, национальной и религиозной розни, ненависти либо вражды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916016"/>
            <a:ext cx="3816424" cy="17533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 каждого гражданина определять и указывать свою национальную принадлежность без всякого принуждения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5516" y="836712"/>
            <a:ext cx="0" cy="60212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" idx="1"/>
          </p:cNvCxnSpPr>
          <p:nvPr/>
        </p:nvCxnSpPr>
        <p:spPr>
          <a:xfrm>
            <a:off x="215516" y="1808820"/>
            <a:ext cx="684076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5516" y="2708920"/>
            <a:ext cx="4938909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1"/>
          </p:cNvCxnSpPr>
          <p:nvPr/>
        </p:nvCxnSpPr>
        <p:spPr>
          <a:xfrm>
            <a:off x="215516" y="4614768"/>
            <a:ext cx="4938909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1"/>
          </p:cNvCxnSpPr>
          <p:nvPr/>
        </p:nvCxnSpPr>
        <p:spPr>
          <a:xfrm>
            <a:off x="215516" y="3645024"/>
            <a:ext cx="684076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1"/>
          </p:cNvCxnSpPr>
          <p:nvPr/>
        </p:nvCxnSpPr>
        <p:spPr>
          <a:xfrm>
            <a:off x="215516" y="5792688"/>
            <a:ext cx="684076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588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Конституционные основы национальной политики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2642" y="2204864"/>
            <a:ext cx="3663374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Своевременное и мирное разрешение противоречий и конфликтов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42120"/>
            <a:ext cx="3744416" cy="167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Запрещение любых форм ограничения прав гражданина по национальной принадлежности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2642" y="4132746"/>
            <a:ext cx="3663374" cy="19958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прав и интересов граждан РФ за её пределами; поддержка соотечественников, проживающих в зарубежных странах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9730" y="3501008"/>
            <a:ext cx="3744416" cy="1280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Содействие развитию национальных культур и языков народов РФ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373216"/>
            <a:ext cx="3744416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Гарантия прав коренных малочисленных народов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914400"/>
            <a:ext cx="0" cy="546692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1520" y="1844824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1"/>
          </p:cNvCxnSpPr>
          <p:nvPr/>
        </p:nvCxnSpPr>
        <p:spPr>
          <a:xfrm>
            <a:off x="251520" y="2852936"/>
            <a:ext cx="80112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3789040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1520" y="6381328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7" idx="1"/>
          </p:cNvCxnSpPr>
          <p:nvPr/>
        </p:nvCxnSpPr>
        <p:spPr>
          <a:xfrm>
            <a:off x="251520" y="5130682"/>
            <a:ext cx="80112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821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Конституция РФ. Статья 68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Государственным языком Российской Федерации на всей её территории является русский язык.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вправе устанавливать свои государственные языки. В органах государственной власти… республик они употребляются наряду с государственным языком Российской Федерации.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Российская Федерация гарантирует всем её народам право на сохранение  родного языка, создание условий для его изучения и развития.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48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1080119"/>
          </a:xfrm>
        </p:spPr>
        <p:txBody>
          <a:bodyPr>
            <a:normAutofit/>
          </a:bodyPr>
          <a:lstStyle/>
          <a:p>
            <a:pPr algn="ctr"/>
            <a:r>
              <a:rPr lang="ru-RU" sz="2500" i="1" dirty="0" smtClean="0">
                <a:latin typeface="Arial" pitchFamily="34" charset="0"/>
                <a:cs typeface="Arial" pitchFamily="34" charset="0"/>
              </a:rPr>
              <a:t>«Этнос» в переводе с греческого означает «народ» и не имеет однозначного толкования.</a:t>
            </a:r>
            <a:endParaRPr lang="ru-RU" sz="25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14" y="1374738"/>
            <a:ext cx="9128185" cy="529462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Этническая общность </a:t>
            </a:r>
            <a:r>
              <a:rPr lang="ru-RU" sz="3600" b="1" i="1" dirty="0" smtClean="0"/>
              <a:t>– это исторически сложившаяся на определенной территории общность людей, обладающих: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i="1" dirty="0" smtClean="0"/>
              <a:t>общими, относительно стабильными особенностями культуры, языка, психического склада;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i="1" dirty="0" smtClean="0"/>
              <a:t>самосознанием и исторической памятью;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i="1" dirty="0" smtClean="0"/>
              <a:t>осознанием своего единства и отличия от других подобных образований.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4158585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12662"/>
            <a:ext cx="9143999" cy="7244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Виды этнических общностей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771" y="0"/>
            <a:ext cx="3718151" cy="37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4999887"/>
            <a:ext cx="1835696" cy="686513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Род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4999886"/>
            <a:ext cx="2592288" cy="686513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Народность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941535"/>
            <a:ext cx="2304256" cy="673224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Племя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0614" y="5935918"/>
            <a:ext cx="2113385" cy="672658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Нация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5580112" y="4437112"/>
            <a:ext cx="0" cy="5627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8087306" y="4437112"/>
            <a:ext cx="1" cy="14988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3131840" y="4437112"/>
            <a:ext cx="0" cy="1504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917848" y="4437112"/>
            <a:ext cx="0" cy="562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80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  <a:cs typeface="Arial" pitchFamily="34" charset="0"/>
              </a:rPr>
              <a:t>Этнические общности</a:t>
            </a:r>
            <a:endParaRPr lang="ru-RU" sz="28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1979712" cy="457200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Вид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20688"/>
            <a:ext cx="7164288" cy="4572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Краткая характеристика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7888"/>
            <a:ext cx="1979712" cy="766936"/>
          </a:xfrm>
          <a:prstGeom prst="rect">
            <a:avLst/>
          </a:prstGeom>
          <a:solidFill>
            <a:srgbClr val="00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Род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077888"/>
            <a:ext cx="7164288" cy="766936"/>
          </a:xfrm>
          <a:prstGeom prst="rect">
            <a:avLst/>
          </a:prstGeom>
          <a:solidFill>
            <a:srgbClr val="33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Группа кровных родственников, ведущих своё происхождение  по одной линии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47392"/>
            <a:ext cx="1979712" cy="1365583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Племя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847393"/>
            <a:ext cx="7164288" cy="1365583"/>
          </a:xfrm>
          <a:prstGeom prst="rect">
            <a:avLst/>
          </a:prstGeom>
          <a:solidFill>
            <a:srgbClr val="66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Совокупность родов, связанных между собой общими чертами культуры, осознанием общего происхождения, а также общностью диалекта, единством религиозных представлений, обрядов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2976"/>
            <a:ext cx="1979712" cy="1008112"/>
          </a:xfrm>
          <a:prstGeom prst="rect">
            <a:avLst/>
          </a:prstGeom>
          <a:solidFill>
            <a:srgbClr val="00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Народность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3212977"/>
            <a:ext cx="7164288" cy="1008111"/>
          </a:xfrm>
          <a:prstGeom prst="rect">
            <a:avLst/>
          </a:prstGeom>
          <a:solidFill>
            <a:srgbClr val="33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Исторически сложившаяся общность людей, объединяемая общей территорией, языком, психическим складом, культурой 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221088"/>
            <a:ext cx="7164288" cy="2636912"/>
          </a:xfrm>
          <a:prstGeom prst="rect">
            <a:avLst/>
          </a:prstGeom>
          <a:solidFill>
            <a:srgbClr val="66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Comic Sans MS" pitchFamily="66" charset="0"/>
              </a:rPr>
              <a:t>В этнокультурном смысле это исторически сложившаяся общность людей, характеризующаяся развитыми экономическими связями , общей территорией и общностью языка, культуры, этнического самосознания.</a:t>
            </a:r>
          </a:p>
          <a:p>
            <a:pPr algn="ctr"/>
            <a:r>
              <a:rPr lang="ru-RU" sz="1900" b="1" dirty="0" smtClean="0">
                <a:latin typeface="Comic Sans MS" pitchFamily="66" charset="0"/>
              </a:rPr>
              <a:t>В государственном смысле нация рассматривается не как этническая общность, а как многокультурная, политическая, гражданская, территориальная общность, как сообщество (совокупность) граждан данного государства</a:t>
            </a:r>
            <a:endParaRPr lang="ru-RU" sz="19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21088"/>
            <a:ext cx="1979712" cy="2636912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Нация 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9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Национальность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– принадлежность человека к той или иной нации.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44000" cy="1584176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Межнациональные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(межэтнические) отношения – отношения между народами, охватывающие все сферы общественной жизни.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7560840" cy="828092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Уровни межнациональных отношений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149080"/>
            <a:ext cx="612068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Взаимодействие народов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085184"/>
            <a:ext cx="6120680" cy="12024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Межличностные отношения людей, принадлежащих к разным этносам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15616" y="3681028"/>
            <a:ext cx="0" cy="200537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>
            <a:off x="1115616" y="5686400"/>
            <a:ext cx="1152128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1115616" y="4473116"/>
            <a:ext cx="1152128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472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516" y="260648"/>
            <a:ext cx="9153516" cy="6537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тенденции развития межэтнических процессо</a:t>
            </a:r>
            <a:r>
              <a:rPr lang="ru-RU" sz="2400" dirty="0" smtClean="0"/>
              <a:t>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9516" y="1340768"/>
            <a:ext cx="5373604" cy="161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Интеграция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(сотрудничество, объединение разных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этногосударственных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общностей, сближение различных сторон жизни народов)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340768"/>
            <a:ext cx="3491880" cy="1613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Дифференциация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(стремление народов к национальной самостоятельности)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3016"/>
            <a:ext cx="5364088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Экономические и политические союзы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Транснациональные корпорации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культурные и научные центры, интеграция системы образования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Взаимопроникновение ценностей и культур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573016"/>
            <a:ext cx="3491880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Самоизоляция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Экономика протекционизма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Идеология национализма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Религиозный фанатизм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Экстремизм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0" cy="653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Глобализация (постепенное стирание традиционных границ)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2677286" y="914400"/>
            <a:ext cx="4758" cy="4263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98060" y="914400"/>
            <a:ext cx="0" cy="4263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2677286" y="2954288"/>
            <a:ext cx="4758" cy="61872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8" idx="0"/>
          </p:cNvCxnSpPr>
          <p:nvPr/>
        </p:nvCxnSpPr>
        <p:spPr>
          <a:xfrm>
            <a:off x="7398060" y="2954288"/>
            <a:ext cx="0" cy="61872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 flipH="1">
            <a:off x="2677286" y="5445224"/>
            <a:ext cx="4758" cy="49837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005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202"/>
            <a:ext cx="9144000" cy="17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9984"/>
            <a:ext cx="9144000" cy="1448816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Межнациональные отношения находят свое выражение в конкретных поступках людей и во многом зависят от индивидуального поведения, культурных норм, влияния семьи и ближайшего окружения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9910" y="1829867"/>
            <a:ext cx="9144000" cy="1095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Межнациональные отношения могут быть дружественными,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взаимоуважительными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(сотрудничество) либо враждебными (конфликт).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0" y="3135694"/>
            <a:ext cx="4788024" cy="34616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этносоциальных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конфликтов: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территориальные;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социально-экономические;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этнодемографические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культурно-языковые, конфессиональные;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исторические и др.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135694"/>
            <a:ext cx="3966026" cy="331764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Этносоциальные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конфликты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состояние взаимных претензий, открытого противостояния этносов друг другу, имеющие тенденцию к нарастанию противоречий вплоть до вооруженных столкновений 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39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7" y="16705"/>
            <a:ext cx="9139483" cy="531975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этносоциальных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конфликтов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2267745" cy="4572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48680"/>
            <a:ext cx="6876256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Характеристика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5" y="1012807"/>
            <a:ext cx="6876255" cy="760009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Несовпадение государственных или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администра-тивных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границ с границей расселения народов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12807"/>
            <a:ext cx="2267744" cy="760009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Территориаль-ные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7" y="1772817"/>
            <a:ext cx="2263228" cy="720079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5" y="1772817"/>
            <a:ext cx="6876255" cy="720079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Неравенство в уровне жизни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4518" y="2492897"/>
            <a:ext cx="2263226" cy="936104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Языковые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5" y="2492896"/>
            <a:ext cx="6876255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Недостаточное, с точки зрения этнического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мень-шинства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использование его языка и культуры; различия культурных традиций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7" y="3429002"/>
            <a:ext cx="2263227" cy="1080118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Этнодемогра-фические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429002"/>
            <a:ext cx="6876256" cy="1080118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Быстрое изменение соотношения численности кон-тактирующих народов вследствие миграции и раз-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уровне естественного прироста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8" y="4509121"/>
            <a:ext cx="2263227" cy="936104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4509120"/>
            <a:ext cx="6876256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Ухудшение качества окружающей среды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-тате её загрязнения либо истощения природных ресурсов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445224"/>
            <a:ext cx="2282428" cy="576064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Исторические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5445224"/>
            <a:ext cx="6876256" cy="576064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Прошлые взаимоотношения народов (войны и т.п.)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21288"/>
            <a:ext cx="2267744" cy="914400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Конфессио-нальные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6021288"/>
            <a:ext cx="6876256" cy="914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Принадлежность к разным религиям и конфессиям, различия в уровне религиозности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4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14" y="116632"/>
            <a:ext cx="8932681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Типы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этносоциальных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конфликтов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96480"/>
            <a:ext cx="3748106" cy="18645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Государственно-правовой 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(стремление этноса к собственной государственности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1003" y="1996480"/>
            <a:ext cx="3573403" cy="18645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Социально-психологический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(изменение образа жизни, нарушение прав человека)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149080"/>
            <a:ext cx="3699405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Этнотерриториальный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(определение территории проживания этноса)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8310" y="4149080"/>
            <a:ext cx="3699404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Этнодемографический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(защита прав «коренной» национальности, ограничения для «пришлых»)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74053" y="1031032"/>
            <a:ext cx="0" cy="965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97352" y="1031032"/>
            <a:ext cx="0" cy="965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1960" y="1031032"/>
            <a:ext cx="0" cy="3118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676456" y="1031032"/>
            <a:ext cx="0" cy="3118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928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662</TotalTime>
  <Words>910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Этнические общности и межнациональные отношения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Этнические общности и межнациональные отношения</dc:title>
  <dc:creator>USER</dc:creator>
  <cp:lastModifiedBy>Пользователь Windows</cp:lastModifiedBy>
  <cp:revision>34</cp:revision>
  <dcterms:created xsi:type="dcterms:W3CDTF">2016-01-17T08:29:08Z</dcterms:created>
  <dcterms:modified xsi:type="dcterms:W3CDTF">2020-06-09T10:12:16Z</dcterms:modified>
</cp:coreProperties>
</file>