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1" r:id="rId20"/>
    <p:sldId id="275" r:id="rId21"/>
    <p:sldId id="277" r:id="rId22"/>
    <p:sldId id="278" r:id="rId23"/>
    <p:sldId id="279" r:id="rId24"/>
    <p:sldId id="286" r:id="rId25"/>
    <p:sldId id="287" r:id="rId26"/>
    <p:sldId id="283" r:id="rId27"/>
    <p:sldId id="284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D2E"/>
    <a:srgbClr val="FFEEA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88243-9607-4DFA-97D3-F7313E0E7F88}" type="doc">
      <dgm:prSet loTypeId="urn:microsoft.com/office/officeart/2005/8/layout/vProcess5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71A889F-3800-4A80-BA13-4F6BCFBCAF8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rbel" pitchFamily="34" charset="0"/>
            </a:rPr>
            <a:t>Возникновение потребностей</a:t>
          </a:r>
          <a:endParaRPr lang="ru-RU" sz="2400" b="1" dirty="0">
            <a:solidFill>
              <a:schemeClr val="tx1"/>
            </a:solidFill>
            <a:latin typeface="Corbel" pitchFamily="34" charset="0"/>
          </a:endParaRPr>
        </a:p>
      </dgm:t>
    </dgm:pt>
    <dgm:pt modelId="{6E87C458-B76D-419C-893F-6E1E83C4DBFE}" type="parTrans" cxnId="{49483BDE-8578-4338-AC3A-1C82213374A8}">
      <dgm:prSet/>
      <dgm:spPr/>
      <dgm:t>
        <a:bodyPr/>
        <a:lstStyle/>
        <a:p>
          <a:endParaRPr lang="ru-RU"/>
        </a:p>
      </dgm:t>
    </dgm:pt>
    <dgm:pt modelId="{5AA1B205-DA89-49A4-97E5-A512C5A122C1}" type="sibTrans" cxnId="{49483BDE-8578-4338-AC3A-1C82213374A8}">
      <dgm:prSet/>
      <dgm:spPr/>
      <dgm:t>
        <a:bodyPr/>
        <a:lstStyle/>
        <a:p>
          <a:endParaRPr lang="ru-RU"/>
        </a:p>
      </dgm:t>
    </dgm:pt>
    <dgm:pt modelId="{7FE1C7CB-BC6C-418F-9850-5F199050B2F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Появление социальных норм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087E7EF0-8ADB-4D6A-8B35-78B85ACA0BC0}" type="parTrans" cxnId="{8EBD51D2-1AA4-4A06-93BF-6288821D8331}">
      <dgm:prSet/>
      <dgm:spPr/>
      <dgm:t>
        <a:bodyPr/>
        <a:lstStyle/>
        <a:p>
          <a:endParaRPr lang="ru-RU"/>
        </a:p>
      </dgm:t>
    </dgm:pt>
    <dgm:pt modelId="{73B60CBF-AF61-46DF-9133-ADFE2A97AA0F}" type="sibTrans" cxnId="{8EBD51D2-1AA4-4A06-93BF-6288821D8331}">
      <dgm:prSet/>
      <dgm:spPr/>
      <dgm:t>
        <a:bodyPr/>
        <a:lstStyle/>
        <a:p>
          <a:endParaRPr lang="ru-RU"/>
        </a:p>
      </dgm:t>
    </dgm:pt>
    <dgm:pt modelId="{DB766A01-AD84-43D7-AB33-9EF13B63BFD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Практическое применение норм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2EC0ADE8-FEE5-43DA-A2A3-66D3D89A3D42}" type="parTrans" cxnId="{7DAA9073-A347-438A-8E5D-44550FC9D284}">
      <dgm:prSet/>
      <dgm:spPr/>
      <dgm:t>
        <a:bodyPr/>
        <a:lstStyle/>
        <a:p>
          <a:endParaRPr lang="ru-RU"/>
        </a:p>
      </dgm:t>
    </dgm:pt>
    <dgm:pt modelId="{5287CAFE-BD67-43B9-8AA5-A7FBC8A73974}" type="sibTrans" cxnId="{7DAA9073-A347-438A-8E5D-44550FC9D284}">
      <dgm:prSet/>
      <dgm:spPr/>
      <dgm:t>
        <a:bodyPr/>
        <a:lstStyle/>
        <a:p>
          <a:endParaRPr lang="ru-RU"/>
        </a:p>
      </dgm:t>
    </dgm:pt>
    <dgm:pt modelId="{FB24DB6A-D249-4FDB-8C53-6F3D7083E70F}">
      <dgm:prSet custT="1"/>
      <dgm:spPr/>
      <dgm:t>
        <a:bodyPr/>
        <a:lstStyle/>
        <a:p>
          <a:r>
            <a:rPr lang="ru-RU" sz="24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Установление 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санкций</a:t>
          </a:r>
          <a:r>
            <a:rPr lang="ru-RU" sz="24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, статусов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, ролей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5F9620FE-2F73-4D30-BB43-F96670241709}" type="sibTrans" cxnId="{070497C2-227D-4330-B48E-4C316A6FFD5E}">
      <dgm:prSet/>
      <dgm:spPr/>
      <dgm:t>
        <a:bodyPr/>
        <a:lstStyle/>
        <a:p>
          <a:endParaRPr lang="ru-RU"/>
        </a:p>
      </dgm:t>
    </dgm:pt>
    <dgm:pt modelId="{F147CDE6-A7EA-4BC3-8836-218A6D0CAE6C}" type="parTrans" cxnId="{070497C2-227D-4330-B48E-4C316A6FFD5E}">
      <dgm:prSet/>
      <dgm:spPr/>
      <dgm:t>
        <a:bodyPr/>
        <a:lstStyle/>
        <a:p>
          <a:endParaRPr lang="ru-RU"/>
        </a:p>
      </dgm:t>
    </dgm:pt>
    <dgm:pt modelId="{2F577905-EB1A-4469-A1E5-9C3D5CF6B463}" type="pres">
      <dgm:prSet presAssocID="{40188243-9607-4DFA-97D3-F7313E0E7F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A44C1D-394E-4C51-9640-8EAFFD63F466}" type="pres">
      <dgm:prSet presAssocID="{40188243-9607-4DFA-97D3-F7313E0E7F88}" presName="dummyMaxCanvas" presStyleCnt="0">
        <dgm:presLayoutVars/>
      </dgm:prSet>
      <dgm:spPr/>
    </dgm:pt>
    <dgm:pt modelId="{A9E6B37E-AFFF-4DAD-9727-A6B8A60BE46E}" type="pres">
      <dgm:prSet presAssocID="{40188243-9607-4DFA-97D3-F7313E0E7F88}" presName="FourNodes_1" presStyleLbl="node1" presStyleIdx="0" presStyleCnt="4" custLinFactNeighborX="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50159-D505-4ED7-8D35-1C33E6030321}" type="pres">
      <dgm:prSet presAssocID="{40188243-9607-4DFA-97D3-F7313E0E7F8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51436-2CE9-4666-92C7-ECF0F4167867}" type="pres">
      <dgm:prSet presAssocID="{40188243-9607-4DFA-97D3-F7313E0E7F8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D4700-2F3A-452D-89B8-440D82927A41}" type="pres">
      <dgm:prSet presAssocID="{40188243-9607-4DFA-97D3-F7313E0E7F8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CE9AF-571B-4A89-9D5C-84B4AA507668}" type="pres">
      <dgm:prSet presAssocID="{40188243-9607-4DFA-97D3-F7313E0E7F8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E4FD3-E011-43D6-8435-53FED6F23440}" type="pres">
      <dgm:prSet presAssocID="{40188243-9607-4DFA-97D3-F7313E0E7F8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C8BDF-B3A9-418F-83E7-036097C20477}" type="pres">
      <dgm:prSet presAssocID="{40188243-9607-4DFA-97D3-F7313E0E7F8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D1564-A823-4549-85B1-BD30CE070CCD}" type="pres">
      <dgm:prSet presAssocID="{40188243-9607-4DFA-97D3-F7313E0E7F8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532AF-C06D-40C4-AD0F-48A7F1407712}" type="pres">
      <dgm:prSet presAssocID="{40188243-9607-4DFA-97D3-F7313E0E7F8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2B816-DE0A-42B3-A190-CC46A667FE78}" type="pres">
      <dgm:prSet presAssocID="{40188243-9607-4DFA-97D3-F7313E0E7F8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87BE5-84A7-4E4D-8824-100C1FD9F2C5}" type="pres">
      <dgm:prSet presAssocID="{40188243-9607-4DFA-97D3-F7313E0E7F8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CAB6F9-6555-44EB-9719-E5ECAF373936}" type="presOf" srcId="{5287CAFE-BD67-43B9-8AA5-A7FBC8A73974}" destId="{3F5C8BDF-B3A9-418F-83E7-036097C20477}" srcOrd="0" destOrd="0" presId="urn:microsoft.com/office/officeart/2005/8/layout/vProcess5"/>
    <dgm:cxn modelId="{070497C2-227D-4330-B48E-4C316A6FFD5E}" srcId="{40188243-9607-4DFA-97D3-F7313E0E7F88}" destId="{FB24DB6A-D249-4FDB-8C53-6F3D7083E70F}" srcOrd="3" destOrd="0" parTransId="{F147CDE6-A7EA-4BC3-8836-218A6D0CAE6C}" sibTransId="{5F9620FE-2F73-4D30-BB43-F96670241709}"/>
    <dgm:cxn modelId="{DFD450BA-621E-4555-943F-08637F908325}" type="presOf" srcId="{40188243-9607-4DFA-97D3-F7313E0E7F88}" destId="{2F577905-EB1A-4469-A1E5-9C3D5CF6B463}" srcOrd="0" destOrd="0" presId="urn:microsoft.com/office/officeart/2005/8/layout/vProcess5"/>
    <dgm:cxn modelId="{9F622889-F1FF-4366-80E1-F0A147B2BABE}" type="presOf" srcId="{C71A889F-3800-4A80-BA13-4F6BCFBCAF88}" destId="{A9E6B37E-AFFF-4DAD-9727-A6B8A60BE46E}" srcOrd="0" destOrd="0" presId="urn:microsoft.com/office/officeart/2005/8/layout/vProcess5"/>
    <dgm:cxn modelId="{8F8A3360-FB7C-4E36-A49F-20DB32A4E60D}" type="presOf" srcId="{DB766A01-AD84-43D7-AB33-9EF13B63BFD2}" destId="{DF351436-2CE9-4666-92C7-ECF0F4167867}" srcOrd="0" destOrd="0" presId="urn:microsoft.com/office/officeart/2005/8/layout/vProcess5"/>
    <dgm:cxn modelId="{8EBD51D2-1AA4-4A06-93BF-6288821D8331}" srcId="{40188243-9607-4DFA-97D3-F7313E0E7F88}" destId="{7FE1C7CB-BC6C-418F-9850-5F199050B2F5}" srcOrd="1" destOrd="0" parTransId="{087E7EF0-8ADB-4D6A-8B35-78B85ACA0BC0}" sibTransId="{73B60CBF-AF61-46DF-9133-ADFE2A97AA0F}"/>
    <dgm:cxn modelId="{7DAA9073-A347-438A-8E5D-44550FC9D284}" srcId="{40188243-9607-4DFA-97D3-F7313E0E7F88}" destId="{DB766A01-AD84-43D7-AB33-9EF13B63BFD2}" srcOrd="2" destOrd="0" parTransId="{2EC0ADE8-FEE5-43DA-A2A3-66D3D89A3D42}" sibTransId="{5287CAFE-BD67-43B9-8AA5-A7FBC8A73974}"/>
    <dgm:cxn modelId="{9B1B837E-7BE6-4CBF-9553-822A3AACCF31}" type="presOf" srcId="{7FE1C7CB-BC6C-418F-9850-5F199050B2F5}" destId="{3B5532AF-C06D-40C4-AD0F-48A7F1407712}" srcOrd="1" destOrd="0" presId="urn:microsoft.com/office/officeart/2005/8/layout/vProcess5"/>
    <dgm:cxn modelId="{3FEA21D4-8ED0-42B5-94D7-D94E0158B289}" type="presOf" srcId="{7FE1C7CB-BC6C-418F-9850-5F199050B2F5}" destId="{E4950159-D505-4ED7-8D35-1C33E6030321}" srcOrd="0" destOrd="0" presId="urn:microsoft.com/office/officeart/2005/8/layout/vProcess5"/>
    <dgm:cxn modelId="{F3834A30-0D1A-4AA2-AED1-FA0091EF9FA7}" type="presOf" srcId="{5AA1B205-DA89-49A4-97E5-A512C5A122C1}" destId="{310CE9AF-571B-4A89-9D5C-84B4AA507668}" srcOrd="0" destOrd="0" presId="urn:microsoft.com/office/officeart/2005/8/layout/vProcess5"/>
    <dgm:cxn modelId="{79B59049-534F-4164-98EA-713D663911F6}" type="presOf" srcId="{FB24DB6A-D249-4FDB-8C53-6F3D7083E70F}" destId="{296D4700-2F3A-452D-89B8-440D82927A41}" srcOrd="0" destOrd="0" presId="urn:microsoft.com/office/officeart/2005/8/layout/vProcess5"/>
    <dgm:cxn modelId="{B4634890-9B92-4AEC-B213-5B78390958E1}" type="presOf" srcId="{FB24DB6A-D249-4FDB-8C53-6F3D7083E70F}" destId="{58287BE5-84A7-4E4D-8824-100C1FD9F2C5}" srcOrd="1" destOrd="0" presId="urn:microsoft.com/office/officeart/2005/8/layout/vProcess5"/>
    <dgm:cxn modelId="{CF782D63-40AC-48BF-A5D2-F832414DA118}" type="presOf" srcId="{73B60CBF-AF61-46DF-9133-ADFE2A97AA0F}" destId="{4C0E4FD3-E011-43D6-8435-53FED6F23440}" srcOrd="0" destOrd="0" presId="urn:microsoft.com/office/officeart/2005/8/layout/vProcess5"/>
    <dgm:cxn modelId="{49483BDE-8578-4338-AC3A-1C82213374A8}" srcId="{40188243-9607-4DFA-97D3-F7313E0E7F88}" destId="{C71A889F-3800-4A80-BA13-4F6BCFBCAF88}" srcOrd="0" destOrd="0" parTransId="{6E87C458-B76D-419C-893F-6E1E83C4DBFE}" sibTransId="{5AA1B205-DA89-49A4-97E5-A512C5A122C1}"/>
    <dgm:cxn modelId="{A9C04121-51BE-44BD-BF66-C58E869AFF48}" type="presOf" srcId="{DB766A01-AD84-43D7-AB33-9EF13B63BFD2}" destId="{9022B816-DE0A-42B3-A190-CC46A667FE78}" srcOrd="1" destOrd="0" presId="urn:microsoft.com/office/officeart/2005/8/layout/vProcess5"/>
    <dgm:cxn modelId="{C7203349-CDF7-4D6A-A170-3F81D381E17E}" type="presOf" srcId="{C71A889F-3800-4A80-BA13-4F6BCFBCAF88}" destId="{61FD1564-A823-4549-85B1-BD30CE070CCD}" srcOrd="1" destOrd="0" presId="urn:microsoft.com/office/officeart/2005/8/layout/vProcess5"/>
    <dgm:cxn modelId="{02EBC4F9-F3DF-42E6-BC1F-47CA8B0C7931}" type="presParOf" srcId="{2F577905-EB1A-4469-A1E5-9C3D5CF6B463}" destId="{24A44C1D-394E-4C51-9640-8EAFFD63F466}" srcOrd="0" destOrd="0" presId="urn:microsoft.com/office/officeart/2005/8/layout/vProcess5"/>
    <dgm:cxn modelId="{66BAA2F5-10D6-4F10-B64E-8AF88D229DD1}" type="presParOf" srcId="{2F577905-EB1A-4469-A1E5-9C3D5CF6B463}" destId="{A9E6B37E-AFFF-4DAD-9727-A6B8A60BE46E}" srcOrd="1" destOrd="0" presId="urn:microsoft.com/office/officeart/2005/8/layout/vProcess5"/>
    <dgm:cxn modelId="{D6B11761-C5BC-49EF-81C8-482E975782D4}" type="presParOf" srcId="{2F577905-EB1A-4469-A1E5-9C3D5CF6B463}" destId="{E4950159-D505-4ED7-8D35-1C33E6030321}" srcOrd="2" destOrd="0" presId="urn:microsoft.com/office/officeart/2005/8/layout/vProcess5"/>
    <dgm:cxn modelId="{2E46F8D2-76F6-45B8-9E83-7710FCDC8704}" type="presParOf" srcId="{2F577905-EB1A-4469-A1E5-9C3D5CF6B463}" destId="{DF351436-2CE9-4666-92C7-ECF0F4167867}" srcOrd="3" destOrd="0" presId="urn:microsoft.com/office/officeart/2005/8/layout/vProcess5"/>
    <dgm:cxn modelId="{A7EBEC0A-1777-45FD-AE3D-6C4825EF5B7E}" type="presParOf" srcId="{2F577905-EB1A-4469-A1E5-9C3D5CF6B463}" destId="{296D4700-2F3A-452D-89B8-440D82927A41}" srcOrd="4" destOrd="0" presId="urn:microsoft.com/office/officeart/2005/8/layout/vProcess5"/>
    <dgm:cxn modelId="{97B62B90-E4FB-43DC-8973-914FF7FDFD63}" type="presParOf" srcId="{2F577905-EB1A-4469-A1E5-9C3D5CF6B463}" destId="{310CE9AF-571B-4A89-9D5C-84B4AA507668}" srcOrd="5" destOrd="0" presId="urn:microsoft.com/office/officeart/2005/8/layout/vProcess5"/>
    <dgm:cxn modelId="{215FB83C-02F3-46A4-8532-E49810D06BF7}" type="presParOf" srcId="{2F577905-EB1A-4469-A1E5-9C3D5CF6B463}" destId="{4C0E4FD3-E011-43D6-8435-53FED6F23440}" srcOrd="6" destOrd="0" presId="urn:microsoft.com/office/officeart/2005/8/layout/vProcess5"/>
    <dgm:cxn modelId="{7CA2F85A-B945-4E8C-9B3C-E8492BBD0CEB}" type="presParOf" srcId="{2F577905-EB1A-4469-A1E5-9C3D5CF6B463}" destId="{3F5C8BDF-B3A9-418F-83E7-036097C20477}" srcOrd="7" destOrd="0" presId="urn:microsoft.com/office/officeart/2005/8/layout/vProcess5"/>
    <dgm:cxn modelId="{D64305BC-FD03-41DE-860C-6B654052888A}" type="presParOf" srcId="{2F577905-EB1A-4469-A1E5-9C3D5CF6B463}" destId="{61FD1564-A823-4549-85B1-BD30CE070CCD}" srcOrd="8" destOrd="0" presId="urn:microsoft.com/office/officeart/2005/8/layout/vProcess5"/>
    <dgm:cxn modelId="{57A68F1D-75BC-42B7-907F-0F62C3EC1BF9}" type="presParOf" srcId="{2F577905-EB1A-4469-A1E5-9C3D5CF6B463}" destId="{3B5532AF-C06D-40C4-AD0F-48A7F1407712}" srcOrd="9" destOrd="0" presId="urn:microsoft.com/office/officeart/2005/8/layout/vProcess5"/>
    <dgm:cxn modelId="{0184568A-C812-432B-B4C8-1710F9CA3E36}" type="presParOf" srcId="{2F577905-EB1A-4469-A1E5-9C3D5CF6B463}" destId="{9022B816-DE0A-42B3-A190-CC46A667FE78}" srcOrd="10" destOrd="0" presId="urn:microsoft.com/office/officeart/2005/8/layout/vProcess5"/>
    <dgm:cxn modelId="{D1A2FD6E-BF8D-48AB-A686-7D6A89AB6AD5}" type="presParOf" srcId="{2F577905-EB1A-4469-A1E5-9C3D5CF6B463}" destId="{58287BE5-84A7-4E4D-8824-100C1FD9F2C5}" srcOrd="11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6B37E-AFFF-4DAD-9727-A6B8A60BE46E}">
      <dsp:nvSpPr>
        <dsp:cNvPr id="0" name=""/>
        <dsp:cNvSpPr/>
      </dsp:nvSpPr>
      <dsp:spPr>
        <a:xfrm>
          <a:off x="28475" y="0"/>
          <a:ext cx="5871233" cy="807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orbel" pitchFamily="34" charset="0"/>
            </a:rPr>
            <a:t>Возникновение потребностей</a:t>
          </a:r>
          <a:endParaRPr lang="ru-RU" sz="2400" b="1" kern="1200" dirty="0">
            <a:solidFill>
              <a:schemeClr val="tx1"/>
            </a:solidFill>
            <a:latin typeface="Corbel" pitchFamily="34" charset="0"/>
          </a:endParaRPr>
        </a:p>
      </dsp:txBody>
      <dsp:txXfrm>
        <a:off x="52138" y="23663"/>
        <a:ext cx="4931145" cy="760603"/>
      </dsp:txXfrm>
    </dsp:sp>
    <dsp:sp modelId="{E4950159-D505-4ED7-8D35-1C33E6030321}">
      <dsp:nvSpPr>
        <dsp:cNvPr id="0" name=""/>
        <dsp:cNvSpPr/>
      </dsp:nvSpPr>
      <dsp:spPr>
        <a:xfrm>
          <a:off x="491715" y="954826"/>
          <a:ext cx="5871233" cy="807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Появление социальных норм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>
        <a:off x="515378" y="978489"/>
        <a:ext cx="4807037" cy="760603"/>
      </dsp:txXfrm>
    </dsp:sp>
    <dsp:sp modelId="{DF351436-2CE9-4666-92C7-ECF0F4167867}">
      <dsp:nvSpPr>
        <dsp:cNvPr id="0" name=""/>
        <dsp:cNvSpPr/>
      </dsp:nvSpPr>
      <dsp:spPr>
        <a:xfrm>
          <a:off x="976092" y="1909652"/>
          <a:ext cx="5871233" cy="807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Практическое применение норм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>
        <a:off x="999755" y="1933315"/>
        <a:ext cx="4814376" cy="760603"/>
      </dsp:txXfrm>
    </dsp:sp>
    <dsp:sp modelId="{296D4700-2F3A-452D-89B8-440D82927A41}">
      <dsp:nvSpPr>
        <dsp:cNvPr id="0" name=""/>
        <dsp:cNvSpPr/>
      </dsp:nvSpPr>
      <dsp:spPr>
        <a:xfrm>
          <a:off x="1467808" y="2864478"/>
          <a:ext cx="5871233" cy="807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Установление 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санкций</a:t>
          </a:r>
          <a:r>
            <a:rPr lang="ru-RU" sz="24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, статусов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, ролей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>
        <a:off x="1491471" y="2888141"/>
        <a:ext cx="4807037" cy="760603"/>
      </dsp:txXfrm>
    </dsp:sp>
    <dsp:sp modelId="{310CE9AF-571B-4A89-9D5C-84B4AA507668}">
      <dsp:nvSpPr>
        <dsp:cNvPr id="0" name=""/>
        <dsp:cNvSpPr/>
      </dsp:nvSpPr>
      <dsp:spPr>
        <a:xfrm>
          <a:off x="5346079" y="618800"/>
          <a:ext cx="525154" cy="5251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464239" y="618800"/>
        <a:ext cx="288834" cy="395178"/>
      </dsp:txXfrm>
    </dsp:sp>
    <dsp:sp modelId="{4C0E4FD3-E011-43D6-8435-53FED6F23440}">
      <dsp:nvSpPr>
        <dsp:cNvPr id="0" name=""/>
        <dsp:cNvSpPr/>
      </dsp:nvSpPr>
      <dsp:spPr>
        <a:xfrm>
          <a:off x="5837795" y="1573626"/>
          <a:ext cx="525154" cy="52515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955955" y="1573626"/>
        <a:ext cx="288834" cy="395178"/>
      </dsp:txXfrm>
    </dsp:sp>
    <dsp:sp modelId="{3F5C8BDF-B3A9-418F-83E7-036097C20477}">
      <dsp:nvSpPr>
        <dsp:cNvPr id="0" name=""/>
        <dsp:cNvSpPr/>
      </dsp:nvSpPr>
      <dsp:spPr>
        <a:xfrm>
          <a:off x="6322171" y="2528452"/>
          <a:ext cx="525154" cy="52515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440331" y="2528452"/>
        <a:ext cx="288834" cy="395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.wdp"/><Relationship Id="rId7" Type="http://schemas.microsoft.com/office/2007/relationships/hdphoto" Target="../media/hdphoto1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microsoft.com/office/2007/relationships/hdphoto" Target="../media/hdphoto1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6.wdp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7.wdp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8.wdp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9.wdp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microsoft.com/office/2007/relationships/hdphoto" Target="../media/hdphoto1.wdp"/><Relationship Id="rId7" Type="http://schemas.microsoft.com/office/2007/relationships/hdphoto" Target="../media/hdphoto2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microsoft.com/office/2007/relationships/hdphoto" Target="../media/hdphoto20.wdp"/><Relationship Id="rId4" Type="http://schemas.openxmlformats.org/officeDocument/2006/relationships/image" Target="../media/image27.jpeg"/><Relationship Id="rId9" Type="http://schemas.microsoft.com/office/2007/relationships/hdphoto" Target="../media/hdphoto2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3.wdp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hdphoto" Target="../media/hdphoto1.wdp"/><Relationship Id="rId7" Type="http://schemas.microsoft.com/office/2007/relationships/hdphoto" Target="../media/hdphoto2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11" Type="http://schemas.microsoft.com/office/2007/relationships/hdphoto" Target="../media/hdphoto27.wdp"/><Relationship Id="rId5" Type="http://schemas.microsoft.com/office/2007/relationships/hdphoto" Target="../media/hdphoto24.wdp"/><Relationship Id="rId10" Type="http://schemas.openxmlformats.org/officeDocument/2006/relationships/image" Target="../media/image35.jpeg"/><Relationship Id="rId4" Type="http://schemas.openxmlformats.org/officeDocument/2006/relationships/image" Target="../media/image32.jpeg"/><Relationship Id="rId9" Type="http://schemas.microsoft.com/office/2007/relationships/hdphoto" Target="../media/hdphoto26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.wdp"/><Relationship Id="rId7" Type="http://schemas.microsoft.com/office/2007/relationships/hdphoto" Target="../media/hdphoto29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microsoft.com/office/2007/relationships/hdphoto" Target="../media/hdphoto28.wdp"/><Relationship Id="rId4" Type="http://schemas.openxmlformats.org/officeDocument/2006/relationships/image" Target="../media/image36.png"/><Relationship Id="rId9" Type="http://schemas.microsoft.com/office/2007/relationships/hdphoto" Target="../media/hdphoto30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microsoft.com/office/2007/relationships/diagramDrawing" Target="../diagrams/drawing1.xml"/><Relationship Id="rId5" Type="http://schemas.openxmlformats.org/officeDocument/2006/relationships/diagramLayout" Target="../diagrams/layout1.xml"/><Relationship Id="rId10" Type="http://schemas.microsoft.com/office/2007/relationships/hdphoto" Target="../media/hdphoto31.wdp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microsoft.com/office/2007/relationships/hdphoto" Target="../media/hdphoto32.wdp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4.wdp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5.wdp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6.wdp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8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microsoft.com/office/2007/relationships/hdphoto" Target="../media/hdphoto37.wdp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0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microsoft.com/office/2007/relationships/hdphoto" Target="../media/hdphoto39.wdp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41.wdp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microsoft.com/office/2007/relationships/hdphoto" Target="../media/hdphoto4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microsoft.com/office/2007/relationships/hdphoto" Target="../media/hdphoto6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microsoft.com/office/2007/relationships/hdphoto" Target="../media/hdphoto8.wdp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microsoft.com/office/2007/relationships/hdphoto" Target="../media/hdphoto10.wdp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microsoft.com/office/2007/relationships/hdphoto" Target="../media/hdphoto12.wdp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352928" cy="3528392"/>
          </a:xfrm>
        </p:spPr>
        <p:txBody>
          <a:bodyPr>
            <a:noAutofit/>
          </a:bodyPr>
          <a:lstStyle/>
          <a:p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ОБЩЕСТВО КАК СЛОЖНАЯ ДИНАМИЧЕСКАЯ СИСТЕМА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988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ЭЛЕМЕНТЫ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71296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Общество как сложная система состоит из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подсистем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— сфер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общественной жизни , т.е. область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жизни общества, соответствующую важнейшим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человеческим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потребностям.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251520" y="2354364"/>
            <a:ext cx="4176464" cy="2010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4716913" y="2346133"/>
            <a:ext cx="4032448" cy="2018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8"/>
          <a:stretch/>
        </p:blipFill>
        <p:spPr bwMode="auto">
          <a:xfrm>
            <a:off x="251520" y="4557769"/>
            <a:ext cx="4176464" cy="2034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3"/>
          <a:stretch/>
        </p:blipFill>
        <p:spPr bwMode="auto">
          <a:xfrm>
            <a:off x="4716913" y="4579942"/>
            <a:ext cx="4032448" cy="201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3789040"/>
            <a:ext cx="1917290" cy="55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ЭКОНОМИКА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3137" y="3941440"/>
            <a:ext cx="2016223" cy="423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ПОЛИТИКА</a:t>
            </a:r>
            <a:endParaRPr lang="ru-RU" sz="2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5949280"/>
            <a:ext cx="1946767" cy="64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СОЦИАЛЬНАЯ СФЕРА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33137" y="5949280"/>
            <a:ext cx="2017997" cy="64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ДУХОВНАЯ СФЕРА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352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ЭЛЕМЕНТЫ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712968" cy="5468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Экономическая подсистема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–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совокупность отношений, возникающих в процессе производства, распределения, обмена и потребления материальных благ.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Элементы подсистемы: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л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юди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создающие материальные блага;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орудия труда, с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помощью которых создаются эти блага;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предметы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труда;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собственность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 отношения, 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которые вступают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люди в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54013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процессе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создания,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распределения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54013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обмена и потребления </a:t>
            </a:r>
          </a:p>
          <a:p>
            <a:pPr marL="354013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материальных благ;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организация производства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;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финансовые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ресурсы;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научно-технические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54013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экономические знания.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3"/>
          <a:stretch/>
        </p:blipFill>
        <p:spPr bwMode="auto">
          <a:xfrm>
            <a:off x="4632319" y="4437112"/>
            <a:ext cx="4248472" cy="2155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5824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ЭЛЕМЕНТЫ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3"/>
            <a:ext cx="8892480" cy="532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Политическая подсистема - совокупность отношений, возникающих между гражданским обществом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 государством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между государством и политическими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партиями.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Элементы подсистемы: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политические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потребности, интересы, цели;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политические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институты и организации;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политическая деятельность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;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политические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отношения,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54013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политическое сознание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54013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право;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политическая </a:t>
            </a:r>
          </a:p>
          <a:p>
            <a:pPr marL="354013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деятельность, связанная </a:t>
            </a:r>
          </a:p>
          <a:p>
            <a:pPr marL="354013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приобретением,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54013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использованием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54013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удержанием власти.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79" y="3691129"/>
            <a:ext cx="4403114" cy="2885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91099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ЭЛЕМЕНТЫ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712968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Социальная подсистема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–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совокупность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отношений,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возникающих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между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общественными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классами,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слоями и другими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группами.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Элементы подсистемы: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социально-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демографические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общности (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мужчины, молодёжь и т.д.);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социально-этнические общности (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нация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народность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 др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.);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социально-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территориальные общности (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горожане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россияне 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т. д.);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социально-профессиональные общности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студенты, учителя, военные 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т. д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.);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социально-классовые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общности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(буржуазия,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крестьяне);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отношения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между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ними.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8"/>
          <a:stretch/>
        </p:blipFill>
        <p:spPr bwMode="auto">
          <a:xfrm>
            <a:off x="4691770" y="1124744"/>
            <a:ext cx="4189497" cy="2481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6930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ЭЛЕМЕНТЫ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712968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Духовная подсистема - совокупность отношений между людьми, возникающих в процессе создания духовных ценностей, их сохранения, распространения и освоения.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Элементы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подсистемы: идеи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религия, человеческие ценности, мораль,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наука, искусство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 др.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251520" y="3068960"/>
            <a:ext cx="8568952" cy="346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52722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ЭЛЕМЕНТЫ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71296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 истории философии существуют различные позиции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относительно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того, какая сфера общественной жизни является главной,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от какой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зависят другие сферы.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63599"/>
            <a:ext cx="3624808" cy="427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2363599"/>
            <a:ext cx="4824536" cy="427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Немецкий философ и экономист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К. Маркс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отдавал ведущую роль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экономическому базису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в зависимости от которого находится социальная, политическая и культурная надстройка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</a:t>
            </a:r>
          </a:p>
          <a:p>
            <a:pPr algn="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…прежде чем заниматься наукой, искусством, политикой и т.д., человек должен есть, пить и иметь жилище…</a:t>
            </a:r>
          </a:p>
        </p:txBody>
      </p:sp>
    </p:spTree>
    <p:extLst>
      <p:ext uri="{BB962C8B-B14F-4D97-AF65-F5344CB8AC3E}">
        <p14:creationId xmlns="" xmlns:p14="http://schemas.microsoft.com/office/powerpoint/2010/main" val="422267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ЭЛЕМЕНТЫ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1124744"/>
            <a:ext cx="6264695" cy="3091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Немецкий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социолог и политолог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М. Вебер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считал,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что определяющим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фактором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общественного развития является духовная сфера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прежде всего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религия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…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если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религиозные 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убеждения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требуют от человека ухода от действительности, как, 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например, индуизм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или буддизм, то экономическое развитие данного 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общества будет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идти крайне медленно.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251460" y="1099154"/>
            <a:ext cx="2340260" cy="3262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 flipH="1">
            <a:off x="251460" y="4486496"/>
            <a:ext cx="4680520" cy="218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"/>
          <a:stretch/>
        </p:blipFill>
        <p:spPr bwMode="auto">
          <a:xfrm>
            <a:off x="5076057" y="4473941"/>
            <a:ext cx="3888430" cy="2196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107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ЭЛЕМЕНТЫ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71296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Современные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учёные считают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все сферы общественной жизни равноправными и взаимозависимыми.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Каждая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сфера общественной жизни может стать определяющей в различные периоды общественной жизни.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49946" y="2874640"/>
            <a:ext cx="1917290" cy="554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ЭКОНОМИКА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6865" y="4602354"/>
            <a:ext cx="1917290" cy="554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ПОЛИТИКА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40152" y="5820612"/>
            <a:ext cx="1917290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ДУХОВНАЯ СФЕРА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3429000"/>
            <a:ext cx="1917290" cy="6736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СОЦИАЛЬНАЯ СФЕРА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55" y="2570565"/>
            <a:ext cx="4272081" cy="4024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515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СОЦИАЛЬНЫЕ ИНСТИТУТЫ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5760640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процессе развития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общества возникла необходимость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запретить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некоторые типы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социальных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связей и отношений, сделать их обязательными для членов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общества или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определённой социальной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группы.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Поддерживать устойчивость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социальных отношений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определяя жёсткие образцы поведения, призваны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социальные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институты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4581128"/>
            <a:ext cx="8568952" cy="20869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Социальный институт (от лат. </a:t>
            </a:r>
            <a:r>
              <a:rPr lang="ru-RU" sz="2400" b="1" i="1" dirty="0" err="1" smtClean="0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institut</a:t>
            </a:r>
            <a:r>
              <a:rPr lang="ru-RU" sz="2400" b="1" i="1" dirty="0" smtClean="0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— «установление</a:t>
            </a:r>
            <a:r>
              <a:rPr lang="ru-RU" sz="2400" b="1" i="1" dirty="0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», «</a:t>
            </a:r>
            <a:r>
              <a:rPr lang="ru-RU" sz="2400" b="1" i="1" dirty="0" smtClean="0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устройство</a:t>
            </a:r>
            <a:r>
              <a:rPr lang="ru-RU" sz="2400" b="1" i="1" dirty="0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») — это совокупность зафиксированных в законах и обычаях социальных</a:t>
            </a:r>
          </a:p>
          <a:p>
            <a:pPr algn="ctr"/>
            <a:r>
              <a:rPr lang="ru-RU" sz="2400" b="1" i="1" dirty="0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норм, ценностей, ролей и статусов, которая соответствует </a:t>
            </a:r>
            <a:r>
              <a:rPr lang="ru-RU" sz="2400" b="1" i="1" dirty="0" smtClean="0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определённой сфере </a:t>
            </a:r>
            <a:r>
              <a:rPr lang="ru-RU" sz="2400" b="1" i="1" dirty="0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социальной жизни.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6139935" y="1196751"/>
            <a:ext cx="2747177" cy="3096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02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СОЦИАЛЬНЫЕ ИНСТИТУТЫ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712968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сновным социальные институты: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Институт семьи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– потребность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 воспроизводстве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рода.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Государство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– потребность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 безопасности 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порядке.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Производство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– потребность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 добывании средств существования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Образование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– потребность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 передаче знаний, социализации подрастающего поколения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Религия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– потребности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 решении духовных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проблем.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Наука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— потребность в познании мира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4"/>
          <a:stretch/>
        </p:blipFill>
        <p:spPr bwMode="auto">
          <a:xfrm>
            <a:off x="239324" y="4494559"/>
            <a:ext cx="1840200" cy="2106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25" r="69" b="125"/>
          <a:stretch/>
        </p:blipFill>
        <p:spPr bwMode="auto">
          <a:xfrm>
            <a:off x="2259852" y="4494559"/>
            <a:ext cx="1810703" cy="2106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4228462" y="4454708"/>
            <a:ext cx="2261705" cy="2098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689" y="4439611"/>
            <a:ext cx="2128714" cy="2128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2660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ОБЩЕСТВО КАК СИСТЕМА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" b="52"/>
          <a:stretch/>
        </p:blipFill>
        <p:spPr bwMode="auto">
          <a:xfrm>
            <a:off x="300947" y="3033565"/>
            <a:ext cx="4846240" cy="3559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24744"/>
            <a:ext cx="88569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Система – это целое, состоящее из взаимодействующих частей: подсистем и элементов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 Принцип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системности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универсален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он имеет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отношение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к устройству всего мироздания и проявляется в самых различных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качествах, выделяют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социальную, биологическую и техническую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системы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33565"/>
            <a:ext cx="3514733" cy="3559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24223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СОЦИАЛЬНЫЕ ИНСТИТУТЫ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712968" cy="54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 соответствии со сферами общественной жизни можно выделить четыре основные группы институтов: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экономические институты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–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разделение труда, собственность, рынок, торговля, заработная плата, банковская система, биржа, менеджмент, маркетинг и т.д.;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политические институты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— государство, армия, милиция, полиция, парламентаризм, президентство, монархия, суд, партии, гражданское общество;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институты стратификации и родства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–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класс, сословие, каста, половая дискриминация, расовая сегрегация, дворянство, социальное обеспечение, семья, брак, отцовство, материнство, усыновление, побратимство;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институты культуры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— школа, высшая школа, среднее профессиональное образование, театры, музеи, клубы, библиотеки, церковь, монашество, исповедь.</a:t>
            </a:r>
          </a:p>
        </p:txBody>
      </p:sp>
    </p:spTree>
    <p:extLst>
      <p:ext uri="{BB962C8B-B14F-4D97-AF65-F5344CB8AC3E}">
        <p14:creationId xmlns="" xmlns:p14="http://schemas.microsoft.com/office/powerpoint/2010/main" val="5254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СОЦИАЛЬНЫЕ ИНСТИТУТЫ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712968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Каждый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институт имеет свою символику.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Семья —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обручальное кольцо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; государство — гимн, флаг, герб; экономика — товарный знак,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деньги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; образование — диплом; наука — академическая мантия; религия —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святыни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 т. д.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помощью этих видимых и легко различимых знаков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происходит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общение между индивидами.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b="77808" l="19231" r="79077" t="8493">
                        <a14:backgroundMark x1="37846" x2="37846" y1="40548" y2="40548"/>
                        <a14:backgroundMark x1="40769" x2="40769" y1="33699" y2="33699"/>
                        <a14:backgroundMark x1="40923" x2="40923" y1="31233" y2="31233"/>
                        <a14:backgroundMark x1="42154" x2="42154" y1="27397" y2="27397"/>
                        <a14:backgroundMark x1="40769" x2="40769" y1="39178" y2="39178"/>
                        <a14:backgroundMark x1="40000" x2="40000" y1="43288" y2="43288"/>
                        <a14:backgroundMark x1="35692" x2="35692" y1="46849" y2="46849"/>
                        <a14:backgroundMark x1="34308" x2="32923" y1="46849" y2="46849"/>
                        <a14:backgroundMark x1="29231" x2="29231" y1="46849" y2="46849"/>
                        <a14:backgroundMark x1="59538" x2="59538" y1="43836" y2="43836"/>
                        <a14:backgroundMark x1="59538" x2="59538" y1="48219" y2="48219"/>
                        <a14:backgroundMark x1="59077" x2="58769" y1="53973" y2="55342"/>
                        <a14:backgroundMark x1="58769" x2="58769" y1="56164" y2="56164"/>
                        <a14:backgroundMark x1="61692" x2="61692" y1="57808" y2="57808"/>
                        <a14:backgroundMark x1="64000" x2="64000" y1="58630" y2="58630"/>
                        <a14:backgroundMark x1="69846" x2="69846" y1="58630" y2="58630"/>
                        <a14:backgroundMark x1="70769" x2="70769" y1="54795" y2="54795"/>
                        <a14:backgroundMark x1="69231" x2="69231" y1="46849" y2="46849"/>
                        <a14:backgroundMark x1="65692" x2="65692" y1="43288" y2="43288"/>
                        <a14:backgroundMark x1="63846" x2="63846" y1="42192" y2="42192"/>
                        <a14:backgroundMark x1="60923" x2="60923" y1="39178" y2="39178"/>
                        <a14:backgroundMark x1="62154" x2="62154" y1="46849" y2="46849"/>
                        <a14:backgroundMark x1="69846" x2="69846" y1="47123" y2="47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4"/>
          <a:stretch/>
        </p:blipFill>
        <p:spPr bwMode="auto">
          <a:xfrm rot="1797265">
            <a:off x="13006" y="3954449"/>
            <a:ext cx="2991615" cy="215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b="100000" l="0" r="100000" t="1158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920" y="3489449"/>
            <a:ext cx="2780216" cy="3107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b="93667" l="0" r="94719" t="500">
                        <a14:foregroundMark x1="33901" x2="33901" y1="15000" y2="15000"/>
                        <a14:foregroundMark x1="74446" x2="74446" y1="25000" y2="25000"/>
                        <a14:foregroundMark x1="64225" x2="64225" y1="25000" y2="25000"/>
                        <a14:foregroundMark x1="71210" x2="71210" y1="51500" y2="51500"/>
                        <a14:foregroundMark x1="74446" x2="74446" y1="77833" y2="77833"/>
                        <a14:foregroundMark x1="70698" x2="70698" y1="69167" y2="69167"/>
                        <a14:foregroundMark x1="17717" x2="17717" y1="44667" y2="44667"/>
                        <a14:foregroundMark x1="17717" x2="17717" y1="41833" y2="4183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676" y="3573016"/>
            <a:ext cx="3063811" cy="3131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40501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СОЦИАЛЬНЫЕ ИНСТИТУТЫ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0957" y="1124744"/>
            <a:ext cx="8568952" cy="14401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Институциализация – это </a:t>
            </a:r>
            <a:r>
              <a:rPr lang="ru-RU" sz="2400" b="1" i="1" dirty="0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процесс закрепления социальных норм, правил, статусов и ролей, т.е. образования социального института.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796248859"/>
              </p:ext>
            </p:extLst>
          </p:nvPr>
        </p:nvGraphicFramePr>
        <p:xfrm>
          <a:off x="280957" y="2852936"/>
          <a:ext cx="733904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b="81667" l="10000" r="90000" t="1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6723590" y="2564904"/>
            <a:ext cx="232661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52594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СОЦИАЛЬНЫЕ ИНСТИТУТЫ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712968" cy="54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Функции социальных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институтов: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социализации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передачи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54013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социального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опыта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54013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новым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поколениям;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воспроизводства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54013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закрепления </a:t>
            </a:r>
          </a:p>
          <a:p>
            <a:pPr marL="354013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общественных отношений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регулирования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взаимоотношений между членами института;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интеграции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сплочения и взаимозависимости индивидов;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транслирования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(передачи) социальных норм и правил в рамках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института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поддержания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связей и коммуникаций, распространения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информации между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членами института.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4608004" y="1220911"/>
            <a:ext cx="4220158" cy="2581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23279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СОЦИАЛЬНЫЕ ИНСТИТУТЫ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640960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Если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потребность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становится незначительной или совсем исчезает, то существование института оказывается бессмысленным, тормозящим общественную жизнь. Так, из жизни общества постепенно исчезали институты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рабства,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кровной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мести, дуэли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 т.д.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"/>
          <a:stretch/>
        </p:blipFill>
        <p:spPr bwMode="auto">
          <a:xfrm>
            <a:off x="251520" y="3095887"/>
            <a:ext cx="4320479" cy="345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4704735" y="3059540"/>
            <a:ext cx="4194681" cy="3487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51701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СОЦИАЛЬНЫЕ ИНСТИТУТЫ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19" y="2924944"/>
            <a:ext cx="8598389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Дисфункция института семьи в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современной России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сокращение числа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браков,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40% браков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распадается,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20% семей являются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неполными,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число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умерших на 10% превышает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54013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число родившихся,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Россия на 50-м месте в мире по средней продолжительности жизни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(М - 63 года, Ж - 74 года),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высокая детская смертность (1.8% младенцев умирают)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0957" y="1124744"/>
            <a:ext cx="8568952" cy="16561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Дисфункция института – падение его престижа и авторитета в обществе в результате неэффективного его функционирования, плохого удовлетворения социальных потребностей.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"/>
          <a:stretch/>
        </p:blipFill>
        <p:spPr bwMode="auto">
          <a:xfrm>
            <a:off x="5724127" y="3091083"/>
            <a:ext cx="3125782" cy="2330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5501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210146"/>
          </a:xfrm>
        </p:spPr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ИЗМЕНЧИВОСТЬ И СТАБИЛЬНОСТЬ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556792"/>
            <a:ext cx="8712968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Ученые относят общество к саморазвивающимся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системам. С течением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времени меняются социальные институты, образ жизни людей, совершенствуются технологии,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усложняются</a:t>
            </a:r>
          </a:p>
          <a:p>
            <a:pPr marL="5294313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формы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общественного устройства, что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свидетельствует о развитии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общества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источники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которого находятся в нем самом.</a:t>
            </a:r>
          </a:p>
          <a:p>
            <a:pPr marL="5294313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Интенсивность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глубина изменений оценивались различно.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48173"/>
            <a:ext cx="5184576" cy="374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6187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354162"/>
          </a:xfrm>
        </p:spPr>
        <p:txBody>
          <a:bodyPr>
            <a:no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ИЗМЕНЧИВОСТЬ И СТАБИЛЬНОСТЬ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700808"/>
            <a:ext cx="5040559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Идея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эволюционного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развития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– постепенность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изменений, преемственность в развитии различных сторон общества,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значение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традиций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269696" y="1700808"/>
            <a:ext cx="3417402" cy="4949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51920" y="3717032"/>
            <a:ext cx="5040559" cy="293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Семья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обладала вначале и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репродуктивными, экономическими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и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образовательными функциями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 В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современных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обществах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институты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трудовой деятельности и образования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развиваются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вне семьи.</a:t>
            </a:r>
          </a:p>
        </p:txBody>
      </p:sp>
    </p:spTree>
    <p:extLst>
      <p:ext uri="{BB962C8B-B14F-4D97-AF65-F5344CB8AC3E}">
        <p14:creationId xmlns="" xmlns:p14="http://schemas.microsoft.com/office/powerpoint/2010/main" val="2050393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354162"/>
          </a:xfrm>
        </p:spPr>
        <p:txBody>
          <a:bodyPr>
            <a:no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ИЗМЕНЧИВОСТЬ И СТАБИЛЬНОСТЬ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700808"/>
            <a:ext cx="5256583" cy="2146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Вряд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ли к обществу в полной мере применимо положение о необратимости изменений. История знает примеры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регресса, упадка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возврата к более примитивным формам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организации.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3078" name="Picture 6" descr="Картинки по запросу выращивание овощей на дач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b="40"/>
          <a:stretch/>
        </p:blipFill>
        <p:spPr bwMode="auto">
          <a:xfrm>
            <a:off x="3635896" y="4042394"/>
            <a:ext cx="3223068" cy="2566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819234"/>
            <a:ext cx="3147545" cy="4771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948264" y="4005064"/>
            <a:ext cx="2088232" cy="2566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 2015 г. россияне купили в 2 раза больше семян овощей, чем цветов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1276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354162"/>
          </a:xfrm>
        </p:spPr>
        <p:txBody>
          <a:bodyPr>
            <a:no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ИЗМЕНЧИВОСТЬ И СТАБИЛЬНОСТЬ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00808"/>
            <a:ext cx="8640959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Марксисты отстаивали идею, что решающую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роль в обновлении общества играют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социальные революции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Маркс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называл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их «локомотивами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истории». Истоки революции, по его мнению, лежат в непримиримом конфликте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социальных сил, 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ходе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которой, передовой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класс свергает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реакционный.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3"/>
          <a:stretch/>
        </p:blipFill>
        <p:spPr bwMode="auto">
          <a:xfrm>
            <a:off x="251520" y="3657600"/>
            <a:ext cx="4176464" cy="2987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9"/>
          <a:stretch/>
        </p:blipFill>
        <p:spPr bwMode="auto">
          <a:xfrm>
            <a:off x="4571999" y="3672807"/>
            <a:ext cx="4320480" cy="2995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4668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ОБЩЕСТВО КАК СИСТЕМА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0" y="1160748"/>
            <a:ext cx="3196094" cy="3276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63888" y="1124744"/>
            <a:ext cx="5400600" cy="3312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Социальная система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—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это целостность таких взаимосвязанных элементов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как индивиды, группы, общности, организации, институты 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сообщества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 Общество — это сложная социальная система, каждый из её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элементов тоже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представляет собой систему.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Неделимый элемент общества – человек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индивид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4581128"/>
            <a:ext cx="8568952" cy="20869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Общество – сложноорганизованная саморазвивающаяся открытая система, включающая в себя отдельных индивидов и социальные общности, объединенные согласованными связями и процессами </a:t>
            </a:r>
            <a:r>
              <a:rPr lang="ru-RU" sz="2400" b="1" i="1" dirty="0" err="1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саморегуляции</a:t>
            </a:r>
            <a:r>
              <a:rPr lang="ru-RU" sz="2400" b="1" i="1" dirty="0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</a:t>
            </a:r>
            <a:r>
              <a:rPr lang="ru-RU" sz="2400" b="1" i="1" dirty="0" err="1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самоструктурирования</a:t>
            </a:r>
            <a:r>
              <a:rPr lang="ru-RU" sz="2400" b="1" i="1" dirty="0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и самовоспроизведения </a:t>
            </a:r>
          </a:p>
        </p:txBody>
      </p:sp>
    </p:spTree>
    <p:extLst>
      <p:ext uri="{BB962C8B-B14F-4D97-AF65-F5344CB8AC3E}">
        <p14:creationId xmlns="" xmlns:p14="http://schemas.microsoft.com/office/powerpoint/2010/main" val="3882504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354162"/>
          </a:xfrm>
        </p:spPr>
        <p:txBody>
          <a:bodyPr>
            <a:no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ИЗМЕНЧИВОСТЬ И СТАБИЛЬНОСТЬ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00808"/>
            <a:ext cx="885698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Одной из очевидных закономерностей общественных изменений является возрастание их темпа в последние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2-3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века.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708920"/>
            <a:ext cx="3960440" cy="3941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50 тыс. лет = 800 поколений (по 62 г.):</a:t>
            </a:r>
          </a:p>
          <a:p>
            <a:pPr algn="r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650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– жили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 пещерах. </a:t>
            </a:r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70 – пользуются письменностью. </a:t>
            </a:r>
          </a:p>
          <a:p>
            <a:pPr algn="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6 – получили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возможность пользоваться печатным словом. </a:t>
            </a:r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4 – научились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довольно точно измерять время.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782" r="50"/>
          <a:stretch/>
        </p:blipFill>
        <p:spPr bwMode="auto">
          <a:xfrm>
            <a:off x="4252797" y="2875292"/>
            <a:ext cx="4696125" cy="377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96336" y="2875292"/>
            <a:ext cx="1352586" cy="553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1973 г.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0270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ОБЩЕСТВО КАК СИСТЕМА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24744"/>
            <a:ext cx="8640960" cy="3312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Человек  включен в каждую из социальных систем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Открытость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– наличие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её связей 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взаимодействий с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внешней средой, т. е. с природой, окружающим миром.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Иерархичность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– упорядоченность,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подчинённости частей целому.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Функциональность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– общество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 целом и каждый его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элемент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 отдельности выполняют строго определённые функции,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отличные друг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от друга (например, семья, церковь, армия,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государство).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765" r="7"/>
          <a:stretch/>
        </p:blipFill>
        <p:spPr bwMode="auto">
          <a:xfrm>
            <a:off x="207235" y="4551400"/>
            <a:ext cx="2860430" cy="2108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33" y="4551400"/>
            <a:ext cx="2811336" cy="2108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736" y="4562919"/>
            <a:ext cx="2646526" cy="208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7885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ОБЩЕСТВО КАК СИСТЕМА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24744"/>
            <a:ext cx="8640960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Динамичность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– общество находится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 постоянном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движении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изменении и развитии.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Устойчивость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–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обладает механизмами поддержания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сложившихся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структур и включения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образований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 систему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например, «вхождение» в общество каждого нового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поколения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).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Целостность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– совместными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усилиями, помогая друг другу, люди могут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сделать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гораздо больше, чем отдельно каждый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человек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8"/>
          <a:stretch/>
        </p:blipFill>
        <p:spPr bwMode="auto">
          <a:xfrm>
            <a:off x="380180" y="4454013"/>
            <a:ext cx="4551859" cy="2159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66507"/>
            <a:ext cx="3692378" cy="2546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3951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ОБЩЕСТВО КАК СИСТЕМА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24743"/>
            <a:ext cx="8496944" cy="5040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Общество есть динамическая саморазвивающаяся система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т.е. такая система, которая способна в процессе изменения сохранять свою сущность и качественную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определённость: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изменяется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система 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целом,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зменяются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отдельные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элементы,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изменяются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связи и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54013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отношения между </a:t>
            </a:r>
          </a:p>
          <a:p>
            <a:pPr marL="354013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элементами,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возможность регресса,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возможность </a:t>
            </a:r>
          </a:p>
          <a:p>
            <a:pPr marL="354013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исчезновения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старых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54013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элементов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54013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появление </a:t>
            </a:r>
          </a:p>
          <a:p>
            <a:pPr marL="354013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новых.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42555"/>
            <a:ext cx="4820193" cy="360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1869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ЭЛЕМЕНТЫ СИСТЕМЫ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568952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Индивид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— единичный представитель социального целого (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общества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социальной группы). Индивиды в обществе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обладают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социальным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статусом 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выполняют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социальную роль.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Социальная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общность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— это совокупность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людей, объединённых по какому-либо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признаку — половому,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национальному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религиозному,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возрастному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профессиональному, территориальному и т. д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врачи,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мусульмане, консерваторы,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древние египтяне,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зрители …)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251520" y="4406718"/>
            <a:ext cx="2712906" cy="2224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"/>
          <a:stretch/>
        </p:blipFill>
        <p:spPr bwMode="auto">
          <a:xfrm>
            <a:off x="3096703" y="4406718"/>
            <a:ext cx="2920639" cy="2224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6164825" y="4393918"/>
            <a:ext cx="2702993" cy="2237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9609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ЭЛЕМЕНТЫ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712968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Социальная группа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– объединение людей, отличающееся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большей устойчивостью и высокой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степенью сплочённости (семья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школьный класс, трудовой коллектив)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оциальная организация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– объединение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людей, создаваемое для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достижения определённых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целей, характеризующееся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иерархией,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чёткими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функциями, контролем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за их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исполнением (политическая партия,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фирма, школа, вуз, поисковый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отряд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 т. д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.)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251522" y="4103978"/>
            <a:ext cx="3978432" cy="2512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78" y="4103978"/>
            <a:ext cx="4488109" cy="249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4451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ЭЛЕМЕНТЫ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712968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Социальные нормы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—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это установленные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обществом правила, которые определяют устойчивые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формы социального взаимодействия (обычаи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традиции, мораль,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право).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Социальные ценности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—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это явления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 процессы в жизни общества, которые рассматриваются с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точки зрения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того социального значения, которое им придаётся обществом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(коллективизм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патриотизм, благотворительность)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251520" y="4173794"/>
            <a:ext cx="4176464" cy="2465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4614960" y="4173794"/>
            <a:ext cx="4301890" cy="2465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89053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1701</Words>
  <Application>Microsoft Office PowerPoint</Application>
  <PresentationFormat>Экран (4:3)</PresentationFormat>
  <Paragraphs>173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ОБЩЕСТВО КАК СЛОЖНАЯ ДИНАМИЧЕСКАЯ СИСТЕМА</vt:lpstr>
      <vt:lpstr>ОБЩЕСТВО КАК СИСТЕМА</vt:lpstr>
      <vt:lpstr>ОБЩЕСТВО КАК СИСТЕМА</vt:lpstr>
      <vt:lpstr>ОБЩЕСТВО КАК СИСТЕМА</vt:lpstr>
      <vt:lpstr>ОБЩЕСТВО КАК СИСТЕМА</vt:lpstr>
      <vt:lpstr>ОБЩЕСТВО КАК СИСТЕМА</vt:lpstr>
      <vt:lpstr>ЭЛЕМЕНТЫ СИСТЕМЫ</vt:lpstr>
      <vt:lpstr>ЭЛЕМЕНТЫ СИСТЕМЫ</vt:lpstr>
      <vt:lpstr>ЭЛЕМЕНТЫ СИСТЕМЫ</vt:lpstr>
      <vt:lpstr>ЭЛЕМЕНТЫ СИСТЕМЫ</vt:lpstr>
      <vt:lpstr>ЭЛЕМЕНТЫ СИСТЕМЫ</vt:lpstr>
      <vt:lpstr>ЭЛЕМЕНТЫ СИСТЕМЫ</vt:lpstr>
      <vt:lpstr>ЭЛЕМЕНТЫ СИСТЕМЫ</vt:lpstr>
      <vt:lpstr>ЭЛЕМЕНТЫ СИСТЕМЫ</vt:lpstr>
      <vt:lpstr>ЭЛЕМЕНТЫ СИСТЕМЫ</vt:lpstr>
      <vt:lpstr>ЭЛЕМЕНТЫ СИСТЕМЫ</vt:lpstr>
      <vt:lpstr>ЭЛЕМЕНТЫ СИСТЕМЫ</vt:lpstr>
      <vt:lpstr>СОЦИАЛЬНЫЕ ИНСТИТУТЫ</vt:lpstr>
      <vt:lpstr>СОЦИАЛЬНЫЕ ИНСТИТУТЫ</vt:lpstr>
      <vt:lpstr>СОЦИАЛЬНЫЕ ИНСТИТУТЫ</vt:lpstr>
      <vt:lpstr>СОЦИАЛЬНЫЕ ИНСТИТУТЫ</vt:lpstr>
      <vt:lpstr>СОЦИАЛЬНЫЕ ИНСТИТУТЫ</vt:lpstr>
      <vt:lpstr>СОЦИАЛЬНЫЕ ИНСТИТУТЫ</vt:lpstr>
      <vt:lpstr>СОЦИАЛЬНЫЕ ИНСТИТУТЫ</vt:lpstr>
      <vt:lpstr>СОЦИАЛЬНЫЕ ИНСТИТУТЫ</vt:lpstr>
      <vt:lpstr>ИЗМЕНЧИВОСТЬ И СТАБИЛЬНОСТЬ</vt:lpstr>
      <vt:lpstr>ИЗМЕНЧИВОСТЬ И СТАБИЛЬНОСТЬ</vt:lpstr>
      <vt:lpstr>ИЗМЕНЧИВОСТЬ И СТАБИЛЬНОСТЬ</vt:lpstr>
      <vt:lpstr>ИЗМЕНЧИВОСТЬ И СТАБИЛЬНОСТЬ</vt:lpstr>
      <vt:lpstr>ИЗМЕНЧИВОСТЬ И СТАБИЛЬНОСТЬ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Пользователь Windows</cp:lastModifiedBy>
  <cp:revision>43</cp:revision>
  <dcterms:created xsi:type="dcterms:W3CDTF">2016-09-05T12:34:28Z</dcterms:created>
  <dcterms:modified xsi:type="dcterms:W3CDTF">2020-05-13T14:58:38Z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6629110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