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72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8C694-4428-415E-AF11-0AE85DE4C6B2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6AC02-01E2-4009-8E25-500644034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0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AC02-01E2-4009-8E25-5006440341D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80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83B8C-22B3-478C-A454-668148E17A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54E4A-2EE1-4006-BE62-24F15C2E1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83B8C-22B3-478C-A454-668148E17A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54E4A-2EE1-4006-BE62-24F15C2E1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83B8C-22B3-478C-A454-668148E17A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54E4A-2EE1-4006-BE62-24F15C2E1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83B8C-22B3-478C-A454-668148E17A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54E4A-2EE1-4006-BE62-24F15C2E1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83B8C-22B3-478C-A454-668148E17A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54E4A-2EE1-4006-BE62-24F15C2E1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83B8C-22B3-478C-A454-668148E17A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54E4A-2EE1-4006-BE62-24F15C2E1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83B8C-22B3-478C-A454-668148E17A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54E4A-2EE1-4006-BE62-24F15C2E1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83B8C-22B3-478C-A454-668148E17A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54E4A-2EE1-4006-BE62-24F15C2E1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83B8C-22B3-478C-A454-668148E17A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54E4A-2EE1-4006-BE62-24F15C2E1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83B8C-22B3-478C-A454-668148E17A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54E4A-2EE1-4006-BE62-24F15C2E1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83B8C-22B3-478C-A454-668148E17A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54E4A-2EE1-4006-BE62-24F15C2E16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383B8C-22B3-478C-A454-668148E17A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954E4A-2EE1-4006-BE62-24F15C2E1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c.ru/Obshcheniye-Kak-Vid-Deyatelnosti-Cheloveka.html" TargetMode="External"/><Relationship Id="rId2" Type="http://schemas.openxmlformats.org/officeDocument/2006/relationships/hyperlink" Target="https://www.calc.ru/Formirovaniye-Lichnosti-Chelovek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lc.ru/Kultura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345" y="2204864"/>
            <a:ext cx="8108651" cy="2304256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5400" dirty="0" smtClean="0"/>
              <a:t>Искусство и его роль в жизни общества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6581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opslide.ru/files/1782/653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65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47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87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16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51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opslide.ru/files/1782/653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56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9492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Функции искусства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472608"/>
          </a:xfrm>
        </p:spPr>
        <p:txBody>
          <a:bodyPr>
            <a:noAutofit/>
          </a:bodyPr>
          <a:lstStyle/>
          <a:p>
            <a:r>
              <a:rPr lang="ru-RU" sz="1800" b="1" dirty="0"/>
              <a:t>Познавательная</a:t>
            </a:r>
            <a:r>
              <a:rPr lang="ru-RU" sz="1800" dirty="0"/>
              <a:t>. Искусство выступает в роли источника информации о мире или человеке.</a:t>
            </a:r>
          </a:p>
          <a:p>
            <a:r>
              <a:rPr lang="ru-RU" sz="1800" b="1" dirty="0">
                <a:solidFill>
                  <a:schemeClr val="tx1">
                    <a:lumMod val="95000"/>
                  </a:schemeClr>
                </a:solidFill>
                <a:hlinkClick r:id="rId2"/>
              </a:rPr>
              <a:t>Воспитательная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</a:rPr>
              <a:t>.</a:t>
            </a:r>
            <a:r>
              <a:rPr lang="ru-RU" sz="1800" dirty="0"/>
              <a:t> Искусство влияет на нравственное и идейное развитие индивида.</a:t>
            </a:r>
          </a:p>
          <a:p>
            <a:r>
              <a:rPr lang="ru-RU" sz="1800" b="1" dirty="0"/>
              <a:t>Эстетическая</a:t>
            </a:r>
            <a:r>
              <a:rPr lang="ru-RU" sz="1800" dirty="0"/>
              <a:t>. Отражает духовную потребность человека в гармонии и красоте. Формирует понятие о прекрасном.</a:t>
            </a:r>
          </a:p>
          <a:p>
            <a:r>
              <a:rPr lang="ru-RU" sz="1800" b="1" dirty="0"/>
              <a:t>Гедонистическая</a:t>
            </a:r>
            <a:r>
              <a:rPr lang="ru-RU" sz="1800" dirty="0"/>
              <a:t>. Близкая к эстетической функции, но не формирует понятие об эстетике, а дает возможность </a:t>
            </a:r>
            <a:r>
              <a:rPr lang="ru-RU" sz="1800" dirty="0" err="1" smtClean="0"/>
              <a:t>эстетичес</a:t>
            </a:r>
            <a:r>
              <a:rPr lang="ru-RU" sz="1800" dirty="0" smtClean="0"/>
              <a:t>-кого </a:t>
            </a:r>
            <a:r>
              <a:rPr lang="ru-RU" sz="1800" dirty="0"/>
              <a:t>наслаждения.</a:t>
            </a:r>
          </a:p>
          <a:p>
            <a:r>
              <a:rPr lang="ru-RU" sz="1800" b="1" dirty="0"/>
              <a:t>Прогностическая</a:t>
            </a:r>
            <a:r>
              <a:rPr lang="ru-RU" sz="1800" dirty="0"/>
              <a:t>. Функция, заключающаяся в попытке предвидеть будущее.</a:t>
            </a:r>
          </a:p>
          <a:p>
            <a:r>
              <a:rPr lang="ru-RU" sz="1800" b="1" dirty="0" err="1"/>
              <a:t>Компенсаторская</a:t>
            </a:r>
            <a:r>
              <a:rPr lang="ru-RU" sz="1800" dirty="0"/>
              <a:t>. Служит для восстановления </a:t>
            </a:r>
            <a:r>
              <a:rPr lang="ru-RU" sz="1800" dirty="0" err="1" smtClean="0"/>
              <a:t>психологичес</a:t>
            </a:r>
            <a:r>
              <a:rPr lang="ru-RU" sz="1800" dirty="0" smtClean="0"/>
              <a:t>-кого </a:t>
            </a:r>
            <a:r>
              <a:rPr lang="ru-RU" sz="1800" dirty="0"/>
              <a:t>равновесия; часто используется психологами и </a:t>
            </a:r>
            <a:r>
              <a:rPr lang="ru-RU" sz="1800" dirty="0" err="1" smtClean="0"/>
              <a:t>психотера-певтами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b="1" dirty="0"/>
              <a:t>Социальная</a:t>
            </a:r>
            <a:r>
              <a:rPr lang="ru-RU" sz="1800" dirty="0"/>
              <a:t>. Может просто обеспечивать </a:t>
            </a:r>
            <a:r>
              <a:rPr lang="ru-RU" sz="1800" dirty="0">
                <a:hlinkClick r:id="rId3"/>
              </a:rPr>
              <a:t>общение</a:t>
            </a:r>
            <a:r>
              <a:rPr lang="ru-RU" sz="1800" dirty="0"/>
              <a:t> людей (коммуникативная), а </a:t>
            </a:r>
            <a:r>
              <a:rPr lang="ru-RU" sz="1800" dirty="0" smtClean="0"/>
              <a:t>может </a:t>
            </a:r>
            <a:r>
              <a:rPr lang="ru-RU" sz="1800" dirty="0"/>
              <a:t>призывать к чему-либо (пропагандистская).</a:t>
            </a:r>
          </a:p>
          <a:p>
            <a:r>
              <a:rPr lang="ru-RU" sz="1800" b="1" dirty="0"/>
              <a:t>Развлекательная</a:t>
            </a:r>
            <a:r>
              <a:rPr lang="ru-RU" sz="1800" dirty="0"/>
              <a:t> (например, массовая </a:t>
            </a:r>
            <a:r>
              <a:rPr lang="ru-RU" sz="1800" dirty="0">
                <a:hlinkClick r:id="rId4"/>
              </a:rPr>
              <a:t>культура</a:t>
            </a:r>
            <a:r>
              <a:rPr lang="ru-RU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678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5904656"/>
          </a:xfrm>
        </p:spPr>
        <p:txBody>
          <a:bodyPr>
            <a:normAutofit/>
          </a:bodyPr>
          <a:lstStyle/>
          <a:p>
            <a:pPr marL="109728" indent="0">
              <a:lnSpc>
                <a:spcPct val="200000"/>
              </a:lnSpc>
              <a:buNone/>
            </a:pPr>
            <a:r>
              <a:rPr lang="ru-RU" sz="1800" dirty="0" smtClean="0"/>
              <a:t>Искусство есть такая потребность для человека, как есть и пить. Потребность красоты и творчества, воплощающая ее, - неразлучна с человеком, и без нее человек может быть, не захотел бы жить на свете.</a:t>
            </a:r>
          </a:p>
          <a:p>
            <a:pPr marL="109728" indent="0">
              <a:lnSpc>
                <a:spcPct val="200000"/>
              </a:lnSpc>
              <a:buNone/>
            </a:pPr>
            <a:r>
              <a:rPr lang="ru-RU" sz="1800" dirty="0" smtClean="0"/>
              <a:t>                                                                   </a:t>
            </a:r>
            <a:r>
              <a:rPr lang="ru-RU" sz="1800" dirty="0" err="1" smtClean="0"/>
              <a:t>Ф.М.Достоевский</a:t>
            </a:r>
            <a:endParaRPr lang="ru-RU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170" y="2780928"/>
            <a:ext cx="5150982" cy="313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67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 smtClean="0"/>
              <a:t>       </a:t>
            </a:r>
          </a:p>
          <a:p>
            <a:pPr marL="109728" indent="0" algn="ctr">
              <a:buNone/>
            </a:pPr>
            <a:r>
              <a:rPr lang="ru-RU" dirty="0" smtClean="0"/>
              <a:t>Искусство – это разговор о безусловно значимом для всех. Это любовь, война, смерть.</a:t>
            </a:r>
          </a:p>
          <a:p>
            <a:pPr marL="0" indent="4032250">
              <a:buNone/>
            </a:pPr>
            <a:r>
              <a:rPr lang="ru-RU" dirty="0" smtClean="0"/>
              <a:t>  </a:t>
            </a:r>
            <a:r>
              <a:rPr lang="ru-RU" dirty="0" err="1"/>
              <a:t>Н.Г.Чернышевский</a:t>
            </a:r>
            <a:endParaRPr lang="ru-RU" dirty="0"/>
          </a:p>
          <a:p>
            <a:pPr marL="0" indent="4032250">
              <a:buNone/>
            </a:pPr>
            <a:r>
              <a:rPr lang="ru-RU" dirty="0" smtClean="0"/>
              <a:t>                                          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40" y="2416861"/>
            <a:ext cx="3601702" cy="2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458394" cy="254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18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ru-RU" dirty="0" smtClean="0"/>
              <a:t>Я знаю, что искусство совершенно необходимо, только не знаю зачем.</a:t>
            </a:r>
          </a:p>
          <a:p>
            <a:pPr marL="109728" indent="0" algn="r">
              <a:buNone/>
            </a:pPr>
            <a:endParaRPr lang="ru-RU" dirty="0" smtClean="0"/>
          </a:p>
          <a:p>
            <a:pPr marL="109728" indent="0" algn="r">
              <a:buNone/>
            </a:pPr>
            <a:r>
              <a:rPr lang="ru-RU" dirty="0" smtClean="0"/>
              <a:t>Жаклин Коко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898" y="1916832"/>
            <a:ext cx="4156694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996952"/>
            <a:ext cx="3771131" cy="25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93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План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968552"/>
          </a:xfrm>
        </p:spPr>
        <p:txBody>
          <a:bodyPr/>
          <a:lstStyle/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Сущность искусства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Особенности искусства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Основные виды искусства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Функции искусства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Роль искусства в жизни общества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6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Autofit/>
          </a:bodyPr>
          <a:lstStyle/>
          <a:p>
            <a:pPr marL="109728" indent="0" algn="just" fontAlgn="base">
              <a:lnSpc>
                <a:spcPct val="170000"/>
              </a:lnSpc>
              <a:buNone/>
            </a:pPr>
            <a:r>
              <a:rPr lang="ru-RU" sz="1400" b="1" dirty="0" smtClean="0"/>
              <a:t>Искусство</a:t>
            </a:r>
            <a:r>
              <a:rPr lang="ru-RU" sz="1400" b="1" dirty="0"/>
              <a:t>:</a:t>
            </a:r>
            <a:endParaRPr lang="ru-RU" sz="1400" dirty="0"/>
          </a:p>
          <a:p>
            <a:pPr algn="just" fontAlgn="base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1400" dirty="0"/>
              <a:t>специфическая форма общественного сознания и человеческой деятельности, представляющая собой отражение действительности в художественных образах;</a:t>
            </a:r>
          </a:p>
          <a:p>
            <a:pPr algn="just" fontAlgn="base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1400" dirty="0"/>
              <a:t>практическая деятельность человека, направленная на освоение и создание эстетических ценностей;</a:t>
            </a:r>
          </a:p>
          <a:p>
            <a:pPr algn="just" fontAlgn="base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1400" dirty="0"/>
              <a:t>высокая степень мастерства.</a:t>
            </a:r>
          </a:p>
          <a:p>
            <a:pPr marL="109728" indent="0" algn="just" fontAlgn="base">
              <a:lnSpc>
                <a:spcPct val="170000"/>
              </a:lnSpc>
              <a:buNone/>
            </a:pPr>
            <a:endParaRPr lang="ru-RU" sz="1400" b="1" dirty="0" smtClean="0"/>
          </a:p>
          <a:p>
            <a:pPr marL="109728" indent="0" algn="just" fontAlgn="base">
              <a:lnSpc>
                <a:spcPct val="170000"/>
              </a:lnSpc>
              <a:buNone/>
            </a:pPr>
            <a:r>
              <a:rPr lang="ru-RU" sz="1400" b="1" dirty="0" smtClean="0"/>
              <a:t>Предмет </a:t>
            </a:r>
            <a:r>
              <a:rPr lang="ru-RU" sz="1400" b="1" dirty="0"/>
              <a:t>искусства</a:t>
            </a:r>
            <a:r>
              <a:rPr lang="ru-RU" sz="1400" dirty="0"/>
              <a:t> – человек, его отношения с окружающим миром и другими индивидами, а также жизнь людей в определенных исторических условиях. Форма бытия искусства – художественное произведение.</a:t>
            </a:r>
          </a:p>
          <a:p>
            <a:pPr marL="109728" indent="0" algn="just" fontAlgn="base">
              <a:lnSpc>
                <a:spcPct val="170000"/>
              </a:lnSpc>
              <a:buNone/>
            </a:pPr>
            <a:r>
              <a:rPr lang="ru-RU" sz="1400" b="1" dirty="0" smtClean="0"/>
              <a:t>Специфика </a:t>
            </a:r>
            <a:r>
              <a:rPr lang="ru-RU" sz="1400" b="1" dirty="0"/>
              <a:t>искусства как формы художественного познания:</a:t>
            </a:r>
            <a:r>
              <a:rPr lang="ru-RU" sz="1400" dirty="0"/>
              <a:t> образное и наглядное, специфические средства, при помощи которых происходит создание художественных образов (слово; звук; цвет и т.д.), большая роль воображения и фантазии познающего субъекта</a:t>
            </a:r>
            <a:r>
              <a:rPr lang="ru-RU" sz="1400" dirty="0" smtClean="0"/>
              <a:t>.</a:t>
            </a:r>
          </a:p>
          <a:p>
            <a:pPr marL="109728" indent="0" algn="just" fontAlgn="base">
              <a:lnSpc>
                <a:spcPct val="170000"/>
              </a:lnSpc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018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искусства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60640"/>
          </a:xfrm>
        </p:spPr>
        <p:txBody>
          <a:bodyPr>
            <a:normAutofit/>
          </a:bodyPr>
          <a:lstStyle/>
          <a:p>
            <a:pPr marL="109728" indent="0">
              <a:lnSpc>
                <a:spcPts val="1500"/>
              </a:lnSpc>
              <a:buNone/>
            </a:pPr>
            <a:r>
              <a:rPr lang="ru-RU" sz="1800" b="1" dirty="0" smtClean="0"/>
              <a:t>Изобразительное </a:t>
            </a:r>
            <a:r>
              <a:rPr lang="ru-RU" sz="1800" b="1" dirty="0"/>
              <a:t>искусство</a:t>
            </a:r>
            <a:r>
              <a:rPr lang="ru-RU" sz="1800" dirty="0"/>
              <a:t>:</a:t>
            </a:r>
          </a:p>
          <a:p>
            <a:pPr lvl="1">
              <a:lnSpc>
                <a:spcPts val="1500"/>
              </a:lnSpc>
              <a:buFont typeface="Arial" pitchFamily="34" charset="0"/>
              <a:buChar char="•"/>
            </a:pPr>
            <a:r>
              <a:rPr lang="ru-RU" sz="1800" dirty="0"/>
              <a:t>статическое (скульптура, живопись, фотография, декоративное и т.д.);</a:t>
            </a:r>
          </a:p>
          <a:p>
            <a:pPr lvl="1">
              <a:lnSpc>
                <a:spcPts val="1500"/>
              </a:lnSpc>
              <a:buFont typeface="Arial" pitchFamily="34" charset="0"/>
              <a:buChar char="•"/>
            </a:pPr>
            <a:r>
              <a:rPr lang="ru-RU" sz="1800" dirty="0"/>
              <a:t>динамическое (например, немое кино, пантомима).</a:t>
            </a:r>
          </a:p>
          <a:p>
            <a:pPr marL="109728" indent="0">
              <a:lnSpc>
                <a:spcPts val="1500"/>
              </a:lnSpc>
              <a:buNone/>
            </a:pPr>
            <a:endParaRPr lang="ru-RU" sz="1800" b="1" dirty="0" smtClean="0"/>
          </a:p>
          <a:p>
            <a:pPr marL="109728" indent="0">
              <a:lnSpc>
                <a:spcPts val="1500"/>
              </a:lnSpc>
              <a:buNone/>
            </a:pPr>
            <a:r>
              <a:rPr lang="ru-RU" sz="1800" b="1" dirty="0" smtClean="0"/>
              <a:t>Выразительное </a:t>
            </a:r>
            <a:r>
              <a:rPr lang="ru-RU" sz="1800" b="1" dirty="0"/>
              <a:t>искусство</a:t>
            </a:r>
            <a:r>
              <a:rPr lang="ru-RU" sz="1800" dirty="0"/>
              <a:t> (или неизобразительное):</a:t>
            </a:r>
          </a:p>
          <a:p>
            <a:pPr lvl="1">
              <a:lnSpc>
                <a:spcPts val="1500"/>
              </a:lnSpc>
              <a:buFont typeface="Arial" pitchFamily="34" charset="0"/>
              <a:buChar char="•"/>
            </a:pPr>
            <a:r>
              <a:rPr lang="ru-RU" sz="1800" dirty="0"/>
              <a:t>статическое (архитектура и литература);</a:t>
            </a:r>
          </a:p>
          <a:p>
            <a:pPr lvl="1">
              <a:lnSpc>
                <a:spcPts val="1500"/>
              </a:lnSpc>
              <a:buFont typeface="Arial" pitchFamily="34" charset="0"/>
              <a:buChar char="•"/>
            </a:pPr>
            <a:r>
              <a:rPr lang="ru-RU" sz="1800" dirty="0"/>
              <a:t>динамическое (музыка, танцевальное искусство, хореография).</a:t>
            </a:r>
          </a:p>
          <a:p>
            <a:pPr marL="109728" indent="0">
              <a:lnSpc>
                <a:spcPts val="1500"/>
              </a:lnSpc>
              <a:buNone/>
            </a:pPr>
            <a:r>
              <a:rPr lang="ru-RU" sz="1800" b="1" dirty="0"/>
              <a:t>Зрелищное искусство</a:t>
            </a:r>
            <a:r>
              <a:rPr lang="ru-RU" sz="1800" dirty="0"/>
              <a:t> (театр, кино, опера, цирк).</a:t>
            </a:r>
          </a:p>
          <a:p>
            <a:pPr marL="109728" indent="0">
              <a:lnSpc>
                <a:spcPts val="1500"/>
              </a:lnSpc>
              <a:buNone/>
            </a:pPr>
            <a:endParaRPr lang="ru-RU" sz="1800" b="1" dirty="0" smtClean="0"/>
          </a:p>
          <a:p>
            <a:pPr marL="109728" indent="0">
              <a:lnSpc>
                <a:spcPts val="1500"/>
              </a:lnSpc>
              <a:buNone/>
            </a:pPr>
            <a:r>
              <a:rPr lang="ru-RU" sz="1800" b="1" dirty="0" smtClean="0"/>
              <a:t>По </a:t>
            </a:r>
            <a:r>
              <a:rPr lang="ru-RU" sz="1800" b="1" dirty="0"/>
              <a:t>степени применения в повседневной жизни</a:t>
            </a:r>
            <a:r>
              <a:rPr lang="ru-RU" sz="1800" dirty="0"/>
              <a:t> искусство может быть:</a:t>
            </a:r>
          </a:p>
          <a:p>
            <a:pPr marL="365125" indent="-9525">
              <a:lnSpc>
                <a:spcPts val="1500"/>
              </a:lnSpc>
              <a:buFont typeface="Arial" pitchFamily="34" charset="0"/>
              <a:buChar char="•"/>
            </a:pPr>
            <a:r>
              <a:rPr lang="ru-RU" sz="1800" dirty="0" smtClean="0"/>
              <a:t>   прикладное </a:t>
            </a:r>
            <a:r>
              <a:rPr lang="ru-RU" sz="1800" dirty="0"/>
              <a:t>(декоративно-прикладное);</a:t>
            </a:r>
          </a:p>
          <a:p>
            <a:pPr marL="365125" indent="-9525">
              <a:lnSpc>
                <a:spcPts val="1500"/>
              </a:lnSpc>
              <a:buFont typeface="Arial" pitchFamily="34" charset="0"/>
              <a:buChar char="•"/>
            </a:pPr>
            <a:r>
              <a:rPr lang="ru-RU" sz="1800" dirty="0" smtClean="0"/>
              <a:t>   изящное </a:t>
            </a:r>
            <a:r>
              <a:rPr lang="ru-RU" sz="1800" dirty="0"/>
              <a:t>(музыка).</a:t>
            </a:r>
          </a:p>
          <a:p>
            <a:pPr marL="109728" indent="0">
              <a:lnSpc>
                <a:spcPts val="1500"/>
              </a:lnSpc>
              <a:buNone/>
            </a:pPr>
            <a:r>
              <a:rPr lang="ru-RU" sz="1800" b="1" dirty="0"/>
              <a:t>По времени создания</a:t>
            </a:r>
            <a:r>
              <a:rPr lang="ru-RU" sz="1800" dirty="0"/>
              <a:t>:</a:t>
            </a:r>
          </a:p>
          <a:p>
            <a:pPr marL="566738" indent="-211138">
              <a:lnSpc>
                <a:spcPts val="1500"/>
              </a:lnSpc>
              <a:buFont typeface="Arial" pitchFamily="34" charset="0"/>
              <a:buChar char="•"/>
            </a:pPr>
            <a:r>
              <a:rPr lang="ru-RU" sz="1800" dirty="0"/>
              <a:t>традиционное (скульптура, литература);</a:t>
            </a:r>
          </a:p>
          <a:p>
            <a:pPr marL="566738" indent="-211138">
              <a:lnSpc>
                <a:spcPts val="1500"/>
              </a:lnSpc>
              <a:buFont typeface="Arial" pitchFamily="34" charset="0"/>
              <a:buChar char="•"/>
            </a:pPr>
            <a:r>
              <a:rPr lang="ru-RU" sz="1800" dirty="0"/>
              <a:t>новое (кино, телевидение, фотография).</a:t>
            </a:r>
          </a:p>
          <a:p>
            <a:pPr marL="109728" indent="0">
              <a:lnSpc>
                <a:spcPts val="1500"/>
              </a:lnSpc>
              <a:buNone/>
            </a:pPr>
            <a:r>
              <a:rPr lang="ru-RU" sz="1800" b="1" dirty="0"/>
              <a:t>По соотношению время-пространство</a:t>
            </a:r>
            <a:r>
              <a:rPr lang="ru-RU" sz="1800" dirty="0"/>
              <a:t>:</a:t>
            </a:r>
          </a:p>
          <a:p>
            <a:pPr marL="566738" indent="-211138">
              <a:lnSpc>
                <a:spcPts val="1500"/>
              </a:lnSpc>
              <a:buFont typeface="Arial" pitchFamily="34" charset="0"/>
              <a:buChar char="•"/>
            </a:pPr>
            <a:r>
              <a:rPr lang="ru-RU" sz="1800" dirty="0"/>
              <a:t>пространственное (архитектура);</a:t>
            </a:r>
          </a:p>
          <a:p>
            <a:pPr marL="566738" indent="-211138">
              <a:lnSpc>
                <a:spcPts val="1500"/>
              </a:lnSpc>
              <a:buFont typeface="Arial" pitchFamily="34" charset="0"/>
              <a:buChar char="•"/>
            </a:pPr>
            <a:r>
              <a:rPr lang="ru-RU" sz="1800" dirty="0"/>
              <a:t>временное (музыка);</a:t>
            </a:r>
          </a:p>
          <a:p>
            <a:pPr marL="566738" indent="-211138">
              <a:lnSpc>
                <a:spcPts val="1500"/>
              </a:lnSpc>
              <a:buFont typeface="Arial" pitchFamily="34" charset="0"/>
              <a:buChar char="•"/>
            </a:pPr>
            <a:r>
              <a:rPr lang="ru-RU" sz="1800" dirty="0"/>
              <a:t>пространственно-временное (кино, театр).</a:t>
            </a:r>
          </a:p>
          <a:p>
            <a:pPr marL="109728" indent="0">
              <a:lnSpc>
                <a:spcPts val="1500"/>
              </a:lnSpc>
              <a:buNone/>
            </a:pPr>
            <a:r>
              <a:rPr lang="ru-RU" sz="1800" b="1" dirty="0"/>
              <a:t>По количеству используемых компонентов</a:t>
            </a:r>
            <a:r>
              <a:rPr lang="ru-RU" sz="1800" dirty="0"/>
              <a:t>:</a:t>
            </a:r>
          </a:p>
          <a:p>
            <a:pPr marL="566738" indent="-211138">
              <a:lnSpc>
                <a:spcPts val="1500"/>
              </a:lnSpc>
              <a:buFont typeface="Arial" pitchFamily="34" charset="0"/>
              <a:buChar char="•"/>
            </a:pPr>
            <a:r>
              <a:rPr lang="ru-RU" sz="1800" dirty="0"/>
              <a:t>простое (музыка, скульптура);</a:t>
            </a:r>
          </a:p>
          <a:p>
            <a:pPr marL="566738" indent="-211138">
              <a:lnSpc>
                <a:spcPts val="1500"/>
              </a:lnSpc>
              <a:buFont typeface="Arial" pitchFamily="34" charset="0"/>
              <a:buChar char="•"/>
            </a:pPr>
            <a:r>
              <a:rPr lang="ru-RU" sz="1800" dirty="0"/>
              <a:t>сложное (оно же – синтетическое: кино, театр</a:t>
            </a:r>
            <a:r>
              <a:rPr lang="ru-RU" sz="1800" dirty="0" smtClean="0"/>
              <a:t>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3418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ru-RU" sz="2400" dirty="0" smtClean="0"/>
          </a:p>
          <a:p>
            <a:pPr marL="265113" indent="1588"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/>
              <a:t>Пространственные или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ru-RU" sz="2400" dirty="0" smtClean="0"/>
              <a:t> пластические (</a:t>
            </a:r>
            <a:r>
              <a:rPr lang="ru-RU" sz="2400" dirty="0" err="1" smtClean="0"/>
              <a:t>архитек</a:t>
            </a:r>
            <a:r>
              <a:rPr lang="ru-RU" sz="2400" dirty="0" smtClean="0"/>
              <a:t>-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ru-RU" sz="2400" dirty="0" smtClean="0"/>
              <a:t> тура, декоративно-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ru-RU" sz="2400" dirty="0" smtClean="0"/>
              <a:t> прикладное искусство</a:t>
            </a:r>
            <a:r>
              <a:rPr lang="ru-RU" sz="2400" dirty="0"/>
              <a:t>)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pPr marL="109728" indent="0">
              <a:buNone/>
            </a:pPr>
            <a:endParaRPr lang="ru-RU" sz="2400" dirty="0" smtClean="0"/>
          </a:p>
          <a:p>
            <a:pPr marL="4217988" indent="0">
              <a:buFont typeface="Wingdings" pitchFamily="2" charset="2"/>
              <a:buChar char="q"/>
            </a:pPr>
            <a:endParaRPr lang="ru-RU" sz="2400" dirty="0" smtClean="0"/>
          </a:p>
          <a:p>
            <a:pPr marL="4217988" indent="0">
              <a:buFont typeface="Wingdings" pitchFamily="2" charset="2"/>
              <a:buChar char="q"/>
            </a:pPr>
            <a:r>
              <a:rPr lang="ru-RU" sz="2400" dirty="0" smtClean="0"/>
              <a:t>Временные </a:t>
            </a:r>
            <a:r>
              <a:rPr lang="ru-RU" sz="2400" dirty="0" smtClean="0"/>
              <a:t>или динамические (музыка и литература)</a:t>
            </a:r>
          </a:p>
          <a:p>
            <a:pPr marL="4217988" indent="0"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err="1" smtClean="0"/>
              <a:t>Простраственно-временные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marL="177800" indent="0">
              <a:buNone/>
            </a:pPr>
            <a:r>
              <a:rPr lang="ru-RU" sz="2400" dirty="0" smtClean="0"/>
              <a:t>(хореография, кино, театр)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7444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3843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288032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80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Архитектура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5832648"/>
          </a:xfrm>
        </p:spPr>
        <p:txBody>
          <a:bodyPr>
            <a:normAutofit fontScale="25000" lnSpcReduction="20000"/>
          </a:bodyPr>
          <a:lstStyle/>
          <a:p>
            <a:pPr marL="109538" indent="515938" algn="just">
              <a:lnSpc>
                <a:spcPct val="170000"/>
              </a:lnSpc>
              <a:buNone/>
            </a:pPr>
            <a:r>
              <a:rPr lang="ru-RU" sz="7200" dirty="0" smtClean="0">
                <a:latin typeface="Lucida Sans Unicode" pitchFamily="34" charset="0"/>
                <a:cs typeface="Lucida Sans Unicode" pitchFamily="34" charset="0"/>
              </a:rPr>
              <a:t>Архитектура </a:t>
            </a:r>
            <a:r>
              <a:rPr lang="ru-RU" sz="7200" dirty="0">
                <a:latin typeface="Lucida Sans Unicode" pitchFamily="34" charset="0"/>
                <a:cs typeface="Lucida Sans Unicode" pitchFamily="34" charset="0"/>
              </a:rPr>
              <a:t>(греч. "</a:t>
            </a:r>
            <a:r>
              <a:rPr lang="ru-RU" sz="7200" dirty="0" err="1">
                <a:latin typeface="Lucida Sans Unicode" pitchFamily="34" charset="0"/>
                <a:cs typeface="Lucida Sans Unicode" pitchFamily="34" charset="0"/>
              </a:rPr>
              <a:t>architecton</a:t>
            </a:r>
            <a:r>
              <a:rPr lang="ru-RU" sz="7200" dirty="0">
                <a:latin typeface="Lucida Sans Unicode" pitchFamily="34" charset="0"/>
                <a:cs typeface="Lucida Sans Unicode" pitchFamily="34" charset="0"/>
              </a:rPr>
              <a:t>" - "мастер, строитель") - монументальный вид искусства, целью которого является создание сооружений и зданий, необходимых для жизни и деятельности человечества, отвечая утилитарным и духовным потребностям людей</a:t>
            </a:r>
            <a:r>
              <a:rPr lang="ru-RU" sz="7200" dirty="0" smtClean="0"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 marL="109538" indent="515938" algn="just">
              <a:lnSpc>
                <a:spcPct val="170000"/>
              </a:lnSpc>
              <a:buNone/>
            </a:pPr>
            <a:endParaRPr lang="ru-RU" sz="7200" dirty="0">
              <a:latin typeface="Lucida Sans Unicode" pitchFamily="34" charset="0"/>
              <a:cs typeface="Lucida Sans Unicode" pitchFamily="34" charset="0"/>
            </a:endParaRPr>
          </a:p>
          <a:p>
            <a:pPr marL="109538" indent="515938" algn="just">
              <a:lnSpc>
                <a:spcPct val="170000"/>
              </a:lnSpc>
              <a:buNone/>
            </a:pPr>
            <a:r>
              <a:rPr lang="ru-RU" sz="7200" dirty="0">
                <a:latin typeface="Lucida Sans Unicode" pitchFamily="34" charset="0"/>
                <a:cs typeface="Lucida Sans Unicode" pitchFamily="34" charset="0"/>
              </a:rPr>
              <a:t>Формы архитектурных сооружений зависят от географических и климатических условий, от характера ландшафта, интенсивности солнечного света, сейсмической безопасности и т. д</a:t>
            </a:r>
            <a:r>
              <a:rPr lang="ru-RU" sz="7200" dirty="0" smtClean="0"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 marL="109538" indent="515938" algn="just">
              <a:lnSpc>
                <a:spcPct val="170000"/>
              </a:lnSpc>
              <a:buNone/>
            </a:pPr>
            <a:endParaRPr lang="ru-RU" sz="7200" dirty="0">
              <a:latin typeface="Lucida Sans Unicode" pitchFamily="34" charset="0"/>
              <a:cs typeface="Lucida Sans Unicode" pitchFamily="34" charset="0"/>
            </a:endParaRPr>
          </a:p>
          <a:p>
            <a:pPr marL="109538" indent="515938" algn="just">
              <a:lnSpc>
                <a:spcPct val="170000"/>
              </a:lnSpc>
              <a:buNone/>
            </a:pPr>
            <a:r>
              <a:rPr lang="ru-RU" sz="7200" dirty="0" smtClean="0">
                <a:latin typeface="Lucida Sans Unicode" pitchFamily="34" charset="0"/>
                <a:cs typeface="Lucida Sans Unicode" pitchFamily="34" charset="0"/>
              </a:rPr>
              <a:t>Архитектура </a:t>
            </a:r>
            <a:r>
              <a:rPr lang="ru-RU" sz="7200" dirty="0">
                <a:latin typeface="Lucida Sans Unicode" pitchFamily="34" charset="0"/>
                <a:cs typeface="Lucida Sans Unicode" pitchFamily="34" charset="0"/>
              </a:rPr>
              <a:t>не воспроизводит действительность непосредственно, она носит не изобразительный, а выразительный характер.</a:t>
            </a:r>
          </a:p>
          <a:p>
            <a:pPr marL="109538" indent="515938" algn="ctr">
              <a:lnSpc>
                <a:spcPct val="170000"/>
              </a:lnSpc>
              <a:buNone/>
            </a:pPr>
            <a:endParaRPr lang="ru-RU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3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14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</TotalTime>
  <Words>367</Words>
  <Application>Microsoft Office PowerPoint</Application>
  <PresentationFormat>Экран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План </vt:lpstr>
      <vt:lpstr>Слайд 5</vt:lpstr>
      <vt:lpstr>Виды искусства</vt:lpstr>
      <vt:lpstr>Слайд 7</vt:lpstr>
      <vt:lpstr>Архитектура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            Функции искусства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</dc:title>
  <dc:creator>Belynchikova</dc:creator>
  <cp:lastModifiedBy>Пользователь Windows</cp:lastModifiedBy>
  <cp:revision>12</cp:revision>
  <dcterms:created xsi:type="dcterms:W3CDTF">2017-03-14T07:32:13Z</dcterms:created>
  <dcterms:modified xsi:type="dcterms:W3CDTF">2020-04-12T06:04:29Z</dcterms:modified>
</cp:coreProperties>
</file>