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5"/>
  </p:notesMasterIdLst>
  <p:sldIdLst>
    <p:sldId id="256" r:id="rId2"/>
    <p:sldId id="332" r:id="rId3"/>
    <p:sldId id="326" r:id="rId4"/>
    <p:sldId id="269" r:id="rId5"/>
    <p:sldId id="329" r:id="rId6"/>
    <p:sldId id="283" r:id="rId7"/>
    <p:sldId id="273" r:id="rId8"/>
    <p:sldId id="274" r:id="rId9"/>
    <p:sldId id="330" r:id="rId10"/>
    <p:sldId id="288" r:id="rId11"/>
    <p:sldId id="289" r:id="rId12"/>
    <p:sldId id="327" r:id="rId13"/>
    <p:sldId id="290" r:id="rId14"/>
    <p:sldId id="291" r:id="rId15"/>
    <p:sldId id="297" r:id="rId16"/>
    <p:sldId id="280" r:id="rId17"/>
    <p:sldId id="293" r:id="rId18"/>
    <p:sldId id="281" r:id="rId19"/>
    <p:sldId id="300" r:id="rId20"/>
    <p:sldId id="328" r:id="rId21"/>
    <p:sldId id="264" r:id="rId22"/>
    <p:sldId id="278" r:id="rId23"/>
    <p:sldId id="33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FF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822" autoAdjust="0"/>
  </p:normalViewPr>
  <p:slideViewPr>
    <p:cSldViewPr>
      <p:cViewPr varScale="1">
        <p:scale>
          <a:sx n="86" d="100"/>
          <a:sy n="86" d="100"/>
        </p:scale>
        <p:origin x="1502" y="67"/>
      </p:cViewPr>
      <p:guideLst>
        <p:guide orient="horz" pos="3792"/>
        <p:guide pos="2880"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72A6B1-E0D8-42FE-B71B-DA81D02D4579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B84119-CC49-45D2-9969-88527B5E4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83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D668D42E-669D-42BD-A9FD-2BEEB361DD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75985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046BA13-2A06-4705-89CD-1A4F6CC60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3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046BA13-2A06-4705-89CD-1A4F6CC60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117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046BA13-2A06-4705-89CD-1A4F6CC60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5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046BA13-2A06-4705-89CD-1A4F6CC60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66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046BA13-2A06-4705-89CD-1A4F6CC60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26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8CC6B-5588-4B71-9713-AA0764476A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76224"/>
      </p:ext>
    </p:extLst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5E32D-403D-4150-90F1-AADAC46052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913"/>
      </p:ext>
    </p:extLst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99C8-74FC-40A7-B6B6-7472A6CF9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80865"/>
      </p:ext>
    </p:extLst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FF065-7D28-4A9C-AF65-81ACCD563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84544"/>
      </p:ext>
    </p:extLst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1_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7C902-5F10-478B-BC37-0206E88D6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4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8B90-1355-47EB-A8D1-D58889DA5D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90182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9332482-F289-47A5-897F-4D459F598D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71323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76927A61-181D-4B4A-B2A6-8C85A58650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88585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E2AFE96-4ED2-4477-B747-F4C7ECAF88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28779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02E85-6D66-4152-A2DF-C7FC74ED04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53142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18CB9-3A12-4B98-81CB-13633BDFF8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85914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073C5-EF58-4634-836C-84D52A854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99000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DCE4269-1211-4D87-AC0A-F3AD2C7E6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17772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6046BA13-2A06-4705-89CD-1A4F6CC60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1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</p:sldLayoutIdLst>
  <p:transition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uroset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" b="90000" l="9626" r="89840">
                        <a14:foregroundMark x1="31016" y1="13333" x2="31016" y2="13333"/>
                        <a14:foregroundMark x1="50802" y1="8889" x2="50802" y2="8889"/>
                        <a14:foregroundMark x1="64171" y1="12222" x2="64171" y2="12222"/>
                        <a14:foregroundMark x1="62567" y1="9259" x2="62567" y2="9259"/>
                        <a14:foregroundMark x1="54011" y1="9630" x2="54011" y2="9630"/>
                        <a14:foregroundMark x1="25134" y1="14444" x2="25134" y2="14444"/>
                        <a14:foregroundMark x1="33155" y1="8889" x2="33155" y2="8889"/>
                        <a14:foregroundMark x1="42781" y1="8519" x2="42781" y2="8519"/>
                        <a14:backgroundMark x1="22995" y1="62963" x2="22995" y2="6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216242"/>
            <a:ext cx="3960440" cy="571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747" y="620688"/>
            <a:ext cx="7232103" cy="165618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54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Жизнь и творчество</a:t>
            </a:r>
            <a:br>
              <a:rPr lang="ru-RU" sz="54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54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Сергея Александровича Есенина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3" y="4965333"/>
            <a:ext cx="5400675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i="1" dirty="0">
                <a:latin typeface="Monotype Corsiva" panose="03010101010201010101" pitchFamily="66" charset="0"/>
              </a:rPr>
              <a:t>«Его поэтическое слово – это исповедь, как родник, бьющая из сокровенной глубины сердца. Если бы я был ваятелем, я бы изобразил Сергея Есенина человеком, несущим на протянутой ладони собственное сердце» (Сергей Смирнов).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77791" y="3309139"/>
            <a:ext cx="3148013" cy="798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1895-1925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5143" y1="12121" x2="55143" y2="12121"/>
                        <a14:foregroundMark x1="75429" y1="51515" x2="75429" y2="51515"/>
                        <a14:foregroundMark x1="88286" y1="43939" x2="88286" y2="43939"/>
                        <a14:foregroundMark x1="25143" y1="45455" x2="25143" y2="45455"/>
                        <a14:foregroundMark x1="31143" y1="37879" x2="31143" y2="37879"/>
                        <a14:foregroundMark x1="31714" y1="27273" x2="31714" y2="27273"/>
                        <a14:foregroundMark x1="36000" y1="54545" x2="36000" y2="54545"/>
                        <a14:foregroundMark x1="38286" y1="27273" x2="38286" y2="27273"/>
                        <a14:foregroundMark x1="36000" y1="48485" x2="36000" y2="48485"/>
                        <a14:foregroundMark x1="10571" y1="33333" x2="10571" y2="33333"/>
                        <a14:foregroundMark x1="6857" y1="31818" x2="6857" y2="31818"/>
                        <a14:foregroundMark x1="10857" y1="51515" x2="10857" y2="51515"/>
                        <a14:foregroundMark x1="20000" y1="31818" x2="20000" y2="31818"/>
                        <a14:foregroundMark x1="17143" y1="63636" x2="17143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42014"/>
            <a:ext cx="3672408" cy="692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50825" y="5085184"/>
            <a:ext cx="8569325" cy="1368152"/>
          </a:xfrm>
        </p:spPr>
        <p:txBody>
          <a:bodyPr>
            <a:noAutofit/>
          </a:bodyPr>
          <a:lstStyle/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dirty="0">
                <a:cs typeface="Times New Roman" pitchFamily="18" charset="0"/>
              </a:rPr>
              <a:t>В январе 1916 года Есенина призвали на военную службу. 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dirty="0">
                <a:cs typeface="Times New Roman" pitchFamily="18" charset="0"/>
              </a:rPr>
              <a:t>Весной молодого поэта приглашают читать стихи императрице, что в будущем помогает ему избежать фронта.</a:t>
            </a:r>
          </a:p>
        </p:txBody>
      </p:sp>
      <p:pic>
        <p:nvPicPr>
          <p:cNvPr id="2" name="Рисунок 3" descr="есенин_1916.jpg"/>
          <p:cNvPicPr>
            <a:picLocks noChangeAspect="1"/>
          </p:cNvPicPr>
          <p:nvPr/>
        </p:nvPicPr>
        <p:blipFill>
          <a:blip r:embed="rId2" cstate="print"/>
          <a:srcRect b="4950"/>
          <a:stretch>
            <a:fillRect/>
          </a:stretch>
        </p:blipFill>
        <p:spPr bwMode="auto">
          <a:xfrm>
            <a:off x="250825" y="260350"/>
            <a:ext cx="540067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3860799"/>
            <a:ext cx="80645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u="sng" dirty="0"/>
              <a:t>С. А. Есенин среди персонала полевого Царскосельского военно-санитарного поезда № 143. 1916 г., июнь. Черновцы</a:t>
            </a:r>
            <a:r>
              <a:rPr lang="ru-RU" sz="2000" b="1" u="sng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06967"/>
            <a:ext cx="4464050" cy="4968875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>
                <a:cs typeface="Times New Roman" pitchFamily="18" charset="0"/>
              </a:rPr>
              <a:t>Весной 1917 года Сергей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>
                <a:cs typeface="Times New Roman" pitchFamily="18" charset="0"/>
              </a:rPr>
              <a:t>Есенин в редакции газеты «Дело народа» знакомится с Зинаидой </a:t>
            </a:r>
            <a:r>
              <a:rPr lang="ru-RU" dirty="0" err="1">
                <a:cs typeface="Times New Roman" pitchFamily="18" charset="0"/>
              </a:rPr>
              <a:t>Райх</a:t>
            </a:r>
            <a:r>
              <a:rPr lang="ru-RU" dirty="0">
                <a:cs typeface="Times New Roman" pitchFamily="18" charset="0"/>
              </a:rPr>
              <a:t>, в июле того же года они венчаются. От этого брака у Есенина родилась дочь Татьяна и сын Константин.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>
                <a:cs typeface="Times New Roman" pitchFamily="18" charset="0"/>
              </a:rPr>
              <a:t>В это время разворачивалась Октябрьская революция, которую поэт принял безоговорочно.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19459" name="Рисунок 3" descr="зинаида рай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663" y="260350"/>
            <a:ext cx="3465512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967287" y="5845630"/>
            <a:ext cx="41767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 dirty="0"/>
              <a:t>Зинаида </a:t>
            </a:r>
            <a:r>
              <a:rPr lang="ru-RU" sz="2200" dirty="0" err="1"/>
              <a:t>Райх</a:t>
            </a:r>
            <a:endParaRPr lang="ru-RU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946" y="1229359"/>
            <a:ext cx="41148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Осенью 1921 года в мастерской Г. Б. </a:t>
            </a:r>
            <a:r>
              <a:rPr lang="ru-RU" dirty="0" err="1"/>
              <a:t>Якулова</a:t>
            </a:r>
            <a:r>
              <a:rPr lang="ru-RU" dirty="0"/>
              <a:t> Есенин познакомился с танцовщицей Айседорой Дункан, на которой он через полгода женился. Газета «Известия» опубликовала записи Есенина об Америке «Железный Миргород». Брак с Дункан распался вскоре после их возвращения из-за границы.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816424" cy="553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616530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Есенин и Айседора Дункан, 1922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6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1628775"/>
            <a:ext cx="4249737" cy="1541463"/>
          </a:xfrm>
        </p:spPr>
        <p:txBody>
          <a:bodyPr>
            <a:normAutofit fontScale="92500" lnSpcReduction="10000"/>
          </a:bodyPr>
          <a:lstStyle/>
          <a:p>
            <a:pPr marL="0" indent="0" algn="r" eaLnBrk="1" hangingPunct="1">
              <a:buFontTx/>
              <a:buNone/>
            </a:pPr>
            <a:r>
              <a:rPr lang="ru-RU" sz="2000" b="1" i="1" dirty="0"/>
              <a:t>«Небо – как колокол,</a:t>
            </a:r>
          </a:p>
          <a:p>
            <a:pPr marL="0" indent="0" algn="r" eaLnBrk="1" hangingPunct="1">
              <a:buFontTx/>
              <a:buNone/>
            </a:pPr>
            <a:r>
              <a:rPr lang="ru-RU" sz="2000" b="1" i="1" dirty="0"/>
              <a:t> Месяц – язык,</a:t>
            </a:r>
          </a:p>
          <a:p>
            <a:pPr marL="0" indent="0" algn="r" eaLnBrk="1" hangingPunct="1">
              <a:buFontTx/>
              <a:buNone/>
            </a:pPr>
            <a:r>
              <a:rPr lang="ru-RU" sz="2000" b="1" i="1" dirty="0"/>
              <a:t> Мать моя – родина,</a:t>
            </a:r>
          </a:p>
          <a:p>
            <a:pPr marL="0" indent="0" algn="r" eaLnBrk="1" hangingPunct="1">
              <a:buFontTx/>
              <a:buNone/>
            </a:pPr>
            <a:r>
              <a:rPr lang="ru-RU" sz="2000" b="1" i="1" dirty="0"/>
              <a:t> Я – большевик».</a:t>
            </a:r>
          </a:p>
        </p:txBody>
      </p:sp>
      <p:pic>
        <p:nvPicPr>
          <p:cNvPr id="20483" name="Picture 7" descr="есенин ст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5473700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539750" y="5300663"/>
            <a:ext cx="82089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Есенин выступает на открытии памятника поэту Алексею Кольцову в Москве в 1918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5948" y="332656"/>
            <a:ext cx="5572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onotype Corsiva" panose="03010101010201010101" pitchFamily="66" charset="0"/>
              </a:rPr>
              <a:t>Есенин и революция.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140200" y="1700213"/>
            <a:ext cx="4752975" cy="29527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dirty="0">
                <a:cs typeface="Times New Roman" pitchFamily="18" charset="0"/>
              </a:rPr>
              <a:t>Уже в апреле 1918 года Есенин перебирается в Москву, которая к тому времени стала литературным центром России, и примыкает к имажинистам. </a:t>
            </a:r>
          </a:p>
        </p:txBody>
      </p:sp>
      <p:pic>
        <p:nvPicPr>
          <p:cNvPr id="21507" name="Рисунок 4" descr="есенин_1918.jpg"/>
          <p:cNvPicPr>
            <a:picLocks noChangeAspect="1"/>
          </p:cNvPicPr>
          <p:nvPr/>
        </p:nvPicPr>
        <p:blipFill>
          <a:blip r:embed="rId2" cstate="print"/>
          <a:srcRect l="7016" r="5283" b="4240"/>
          <a:stretch>
            <a:fillRect/>
          </a:stretch>
        </p:blipFill>
        <p:spPr bwMode="auto">
          <a:xfrm>
            <a:off x="296083" y="462901"/>
            <a:ext cx="36004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79512" y="5949280"/>
            <a:ext cx="3579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Сергей Есенин в 1918 году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684213" y="1700213"/>
            <a:ext cx="3671887" cy="28813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dirty="0">
                <a:cs typeface="Times New Roman" pitchFamily="18" charset="0"/>
              </a:rPr>
              <a:t>В 1921 году поэт отправился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dirty="0">
                <a:cs typeface="Times New Roman" pitchFamily="18" charset="0"/>
              </a:rPr>
              <a:t>в путешествие по Средней Азии,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dirty="0">
                <a:cs typeface="Times New Roman" pitchFamily="18" charset="0"/>
              </a:rPr>
              <a:t>посетил Урал и Оренбуржье. </a:t>
            </a:r>
          </a:p>
        </p:txBody>
      </p:sp>
      <p:pic>
        <p:nvPicPr>
          <p:cNvPr id="22531" name="Рисунок 3" descr="есенин_1921-22.jpg"/>
          <p:cNvPicPr>
            <a:picLocks noChangeAspect="1"/>
          </p:cNvPicPr>
          <p:nvPr/>
        </p:nvPicPr>
        <p:blipFill>
          <a:blip r:embed="rId2" cstate="print"/>
          <a:srcRect l="11842" t="12201" r="9457"/>
          <a:stretch>
            <a:fillRect/>
          </a:stretch>
        </p:blipFill>
        <p:spPr bwMode="auto">
          <a:xfrm>
            <a:off x="4387850" y="333375"/>
            <a:ext cx="44323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787578" y="5229200"/>
            <a:ext cx="403257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900" b="1" i="1" dirty="0"/>
              <a:t>Сергей Есенин,</a:t>
            </a:r>
          </a:p>
          <a:p>
            <a:pPr algn="r"/>
            <a:r>
              <a:rPr lang="ru-RU" sz="1900" b="1" i="1" dirty="0"/>
              <a:t>конец 1921 - начало 1922 года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4824412" cy="2620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600" dirty="0">
                <a:latin typeface="Times New Roman" pitchFamily="18" charset="0"/>
                <a:cs typeface="Arial" charset="0"/>
              </a:rPr>
              <a:t>В 1924-25 Есенин пишет такие известные стихотворения, как "Русь уходящая", "Письмо к женщине", "Письмо матери", "Стансы"; цикл "Персидские мотивы".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5285960" y="5588432"/>
            <a:ext cx="36246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Сергей Есенин в 1924 году</a:t>
            </a:r>
          </a:p>
        </p:txBody>
      </p:sp>
      <p:pic>
        <p:nvPicPr>
          <p:cNvPr id="7" name="Рисунок 6" descr="есенин_1924_1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5508103" y="672384"/>
            <a:ext cx="3357669" cy="4624622"/>
          </a:xfrm>
          <a:prstGeom prst="foldedCorner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5"/>
          <p:cNvSpPr>
            <a:spLocks noGrp="1"/>
          </p:cNvSpPr>
          <p:nvPr>
            <p:ph idx="1"/>
          </p:nvPr>
        </p:nvSpPr>
        <p:spPr>
          <a:xfrm>
            <a:off x="3635375" y="1628775"/>
            <a:ext cx="5257800" cy="4968875"/>
          </a:xfrm>
        </p:spPr>
        <p:txBody>
          <a:bodyPr>
            <a:normAutofit/>
          </a:bodyPr>
          <a:lstStyle/>
          <a:p>
            <a:pPr marL="0" indent="3540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>
                <a:cs typeface="Times New Roman" pitchFamily="18" charset="0"/>
              </a:rPr>
              <a:t>В одной из последних поэм «Страна негодяев» Сергей Александрович очень резко пишет о лидерах России, что влечёт за собой критику публикаций поэта и запрет на них. </a:t>
            </a:r>
          </a:p>
          <a:p>
            <a:pPr marL="0" indent="3540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>
                <a:cs typeface="Times New Roman" pitchFamily="18" charset="0"/>
              </a:rPr>
              <a:t>В 1924 году творческие разногласия и личные мотивы побудили Есенина порвать с имажинизмом и уехать в Закавказье.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cs typeface="Times New Roman" pitchFamily="18" charset="0"/>
            </a:endParaRPr>
          </a:p>
        </p:txBody>
      </p:sp>
      <p:pic>
        <p:nvPicPr>
          <p:cNvPr id="27651" name="Рисунок 3" descr="есени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099" y="762741"/>
            <a:ext cx="3205162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45817" y="5949280"/>
            <a:ext cx="36246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Сергей Есенин в 1925 году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250825" y="5661025"/>
            <a:ext cx="8497888" cy="11969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300" b="1" dirty="0">
                <a:latin typeface="Times New Roman" pitchFamily="18" charset="0"/>
                <a:cs typeface="Arial" charset="0"/>
              </a:rPr>
              <a:t>Незадолго до смерти Есенин создает трагическую поэму "Черный человек«,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в которой прошедшая жизнь предстает поэту частью ночного кошмара.</a:t>
            </a:r>
          </a:p>
          <a:p>
            <a:pPr marL="0" indent="0" algn="ctr">
              <a:buFont typeface="Wingdings" pitchFamily="2" charset="2"/>
              <a:buNone/>
            </a:pPr>
            <a:endParaRPr lang="ru-RU" sz="2000" dirty="0">
              <a:cs typeface="Arial" charset="0"/>
            </a:endParaRPr>
          </a:p>
        </p:txBody>
      </p:sp>
      <p:pic>
        <p:nvPicPr>
          <p:cNvPr id="5" name="Рисунок 4" descr="чёрный челове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333375"/>
            <a:ext cx="41005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есенин_1924_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88024" y="333375"/>
            <a:ext cx="4176464" cy="2784309"/>
          </a:xfrm>
          <a:prstGeom prst="snip2Diag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140200" y="3284538"/>
            <a:ext cx="5003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«Друг мой, друг мой,</a:t>
            </a:r>
          </a:p>
          <a:p>
            <a:pPr algn="ctr"/>
            <a:r>
              <a:rPr lang="ru-RU" b="1" i="1"/>
              <a:t> Я очень и очень болен.</a:t>
            </a:r>
          </a:p>
          <a:p>
            <a:pPr algn="ctr"/>
            <a:r>
              <a:rPr lang="ru-RU" b="1" i="1"/>
              <a:t> Сам не знаю, откуда взялась эта боль.</a:t>
            </a:r>
          </a:p>
          <a:p>
            <a:pPr algn="ctr"/>
            <a:r>
              <a:rPr lang="ru-RU" b="1" i="1"/>
              <a:t> То ли ветер свистит</a:t>
            </a:r>
          </a:p>
          <a:p>
            <a:pPr algn="ctr"/>
            <a:r>
              <a:rPr lang="ru-RU" b="1" i="1"/>
              <a:t> Над пустым и безлюдным полем,</a:t>
            </a:r>
          </a:p>
          <a:p>
            <a:pPr algn="ctr"/>
            <a:r>
              <a:rPr lang="ru-RU" b="1" i="1"/>
              <a:t> То ль, как рощу в сентябрь,</a:t>
            </a:r>
          </a:p>
          <a:p>
            <a:pPr algn="ctr"/>
            <a:r>
              <a:rPr lang="ru-RU" b="1" i="1"/>
              <a:t> Осыпает мозги алкоголь».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635420" y="1268413"/>
            <a:ext cx="304026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dirty="0">
                <a:latin typeface="+mj-lt"/>
                <a:cs typeface="Times New Roman" pitchFamily="18" charset="0"/>
              </a:rPr>
              <a:t>Прервав курс лечения, 23 декабря Есенин поехал в Ленинград, где в ночь на 28 декабря в состоянии глубокой душевной депрессии в гостинице «</a:t>
            </a:r>
            <a:r>
              <a:rPr lang="ru-RU" dirty="0" err="1">
                <a:latin typeface="+mj-lt"/>
                <a:cs typeface="Times New Roman" pitchFamily="18" charset="0"/>
              </a:rPr>
              <a:t>Англетер</a:t>
            </a:r>
            <a:r>
              <a:rPr lang="ru-RU" dirty="0">
                <a:latin typeface="+mj-lt"/>
                <a:cs typeface="Times New Roman" pitchFamily="18" charset="0"/>
              </a:rPr>
              <a:t>» повесился. </a:t>
            </a:r>
            <a:r>
              <a:rPr lang="ru-RU" dirty="0">
                <a:latin typeface="+mj-lt"/>
              </a:rPr>
              <a:t>Последнее его стихотворение — «До свиданья, друг мой, до свиданья…» — было написано в этой гостинице кровью поэта.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sp>
        <p:nvSpPr>
          <p:cNvPr id="8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8486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55496" y="332656"/>
            <a:ext cx="5633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onotype Corsiva" panose="03010101010201010101" pitchFamily="66" charset="0"/>
              </a:rPr>
              <a:t>Трагический финал.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1" y="1180006"/>
            <a:ext cx="5112568" cy="332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216" y="4606523"/>
            <a:ext cx="317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Гостиница </a:t>
            </a:r>
            <a:r>
              <a:rPr lang="ru-RU" dirty="0" err="1"/>
              <a:t>Англетер</a:t>
            </a:r>
            <a:r>
              <a:rPr lang="ru-RU" dirty="0"/>
              <a:t> (слева)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1709B7-F6F2-4423-A63D-E9879730D8C1}"/>
              </a:ext>
            </a:extLst>
          </p:cNvPr>
          <p:cNvSpPr/>
          <p:nvPr/>
        </p:nvSpPr>
        <p:spPr>
          <a:xfrm>
            <a:off x="179512" y="1228397"/>
            <a:ext cx="6984776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dirty="0"/>
              <a:t>Изучить, законспектировать лекцию.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/>
              <a:t>Прочитать произведение </a:t>
            </a:r>
          </a:p>
          <a:p>
            <a:r>
              <a:rPr lang="ru-RU" sz="4000" dirty="0"/>
              <a:t>«Чувство Родины».</a:t>
            </a:r>
          </a:p>
          <a:p>
            <a:r>
              <a:rPr lang="ru-RU" sz="4000" dirty="0">
                <a:solidFill>
                  <a:srgbClr val="FF0000"/>
                </a:solidFill>
              </a:rPr>
              <a:t>3. Подготовиться к тесту. </a:t>
            </a:r>
          </a:p>
        </p:txBody>
      </p:sp>
    </p:spTree>
    <p:extLst>
      <p:ext uri="{BB962C8B-B14F-4D97-AF65-F5344CB8AC3E}">
        <p14:creationId xmlns:p14="http://schemas.microsoft.com/office/powerpoint/2010/main" val="719570966"/>
      </p:ext>
    </p:extLst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422350" cy="333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0050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Посмертное фото Есенина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16" y="2305787"/>
            <a:ext cx="4762304" cy="339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74031" y="5773233"/>
            <a:ext cx="5876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Похороны. Слева — вторая жена Есенина Зинаида </a:t>
            </a:r>
            <a:r>
              <a:rPr lang="ru-RU" sz="1600" dirty="0" err="1"/>
              <a:t>Райх</a:t>
            </a:r>
            <a:r>
              <a:rPr lang="ru-RU" sz="1600" dirty="0"/>
              <a:t> (с поднятой рукой) и Всеволод Мейерхольд, справа — сестра Екатерина и мать Татьяна Фёдоровна</a:t>
            </a:r>
          </a:p>
        </p:txBody>
      </p:sp>
    </p:spTree>
    <p:extLst>
      <p:ext uri="{BB962C8B-B14F-4D97-AF65-F5344CB8AC3E}">
        <p14:creationId xmlns:p14="http://schemas.microsoft.com/office/powerpoint/2010/main" val="529530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27538" y="1773238"/>
            <a:ext cx="44656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000" dirty="0">
                <a:latin typeface="+mj-lt"/>
              </a:rPr>
              <a:t>Похоронен Есенин в Москве на Ваганьковском кладбище. Как национальное достояние оберегает народ все, что связано с жизнью и творчеством поэта. В любое время года бесконечным потоком идут к Есенину люди. </a:t>
            </a:r>
          </a:p>
        </p:txBody>
      </p:sp>
      <p:pic>
        <p:nvPicPr>
          <p:cNvPr id="12293" name="Picture 5" descr="7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52450" y="1600200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667" y="457546"/>
            <a:ext cx="468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onotype Corsiva" panose="03010101010201010101" pitchFamily="66" charset="0"/>
              </a:rPr>
              <a:t>Память о поэте.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7813"/>
            <a:ext cx="84597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Памятник С. Есенину в селе  </a:t>
            </a:r>
            <a:r>
              <a:rPr lang="ru-RU" sz="4000" b="1" i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Есенино</a:t>
            </a:r>
            <a:r>
              <a:rPr lang="ru-RU" sz="40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 (бывшее Константиново)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1508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8351838" cy="504031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96952"/>
            <a:ext cx="8424936" cy="3861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/>
              <a:t>Творчество Сергея Александровича Есенина, неповторимо яркое и глубокое, ныне прочно вошло в нашу литературу и пользуется огромным успехом у многочисленного советского и зарубежного читателя. Стихи поэта полны сердечной теплоты и искренности, страстной любви к беспредельным просторам родных полей, "неисчерпаемую печаль" которых умел он так эмоционально и так звонко передать. Уйдя из жизни в 30 лет, Есенин оставил нам чудесное поэтическое наследство, и пока живет земля, Есенину - поэту суждено жить с нами и  “воспевать всем существом в поэте шестую часть земли с названьем кратким “Русь”.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1" y="-15258"/>
            <a:ext cx="9165411" cy="30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17360"/>
      </p:ext>
    </p:extLst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80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01" name="TextBox 20"/>
          <p:cNvSpPr txBox="1">
            <a:spLocks noChangeArrowheads="1"/>
          </p:cNvSpPr>
          <p:nvPr/>
        </p:nvSpPr>
        <p:spPr bwMode="auto">
          <a:xfrm>
            <a:off x="7363144" y="5229200"/>
            <a:ext cx="18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99799" y="298618"/>
            <a:ext cx="444705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cap="all" dirty="0">
                <a:ln/>
                <a:effectLst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</a:rPr>
              <a:t>Биография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467543" y="2060848"/>
            <a:ext cx="3312369" cy="419954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000" dirty="0">
                <a:latin typeface="+mj-lt"/>
                <a:cs typeface="Arial" charset="0"/>
              </a:rPr>
              <a:t>Сергей Александрович</a:t>
            </a:r>
            <a:r>
              <a:rPr lang="en-US" sz="2000" dirty="0">
                <a:latin typeface="+mj-lt"/>
                <a:cs typeface="Arial" charset="0"/>
              </a:rPr>
              <a:t> </a:t>
            </a:r>
            <a:r>
              <a:rPr lang="ru-RU" sz="2000" dirty="0">
                <a:latin typeface="+mj-lt"/>
                <a:cs typeface="Arial" charset="0"/>
              </a:rPr>
              <a:t>Есенин родился 21 сентября 1895 года в селе Константиново Рязанской губернии в </a:t>
            </a:r>
            <a:r>
              <a:rPr lang="ru-RU" sz="2000" dirty="0">
                <a:latin typeface="+mj-lt"/>
                <a:cs typeface="Times New Roman" pitchFamily="18" charset="0"/>
              </a:rPr>
              <a:t>семье зажиточных крестьян Александра Никитича и Татьяны Фёдоровны Есениных. </a:t>
            </a:r>
            <a:endParaRPr lang="ru-RU" sz="2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40" y="384605"/>
            <a:ext cx="4245660" cy="60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8340" y="6412722"/>
            <a:ext cx="44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Родители Сергея Есенина.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uroset\Desktop\i009-001-210434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" y="404664"/>
            <a:ext cx="482296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uroset\Desktop\domik_ese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788024" cy="32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9330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Arial" charset="0"/>
              </a:rPr>
              <a:t>Село Константиново Рязанская губерния. Дом , где родился </a:t>
            </a:r>
            <a:r>
              <a:rPr lang="ru-RU" dirty="0" err="1">
                <a:cs typeface="Arial" charset="0"/>
              </a:rPr>
              <a:t>С.А.Есенин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927" y="1340768"/>
            <a:ext cx="3538736" cy="6216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 1904г. Сергея Есенина поступил в Константиновскую земскую школу, где он учился пять лет. В 1909г. окончил </a:t>
            </a:r>
            <a:r>
              <a:rPr lang="ru-RU" sz="1600" dirty="0" err="1"/>
              <a:t>Кземскую</a:t>
            </a:r>
            <a:r>
              <a:rPr lang="ru-RU" sz="1600" dirty="0"/>
              <a:t> школу и родители определили Сергея в церковно-приходскую школу в селе Спас-Клепики. В 1912г. Сергей Александрович Есенин, окончив учительскую школу, переехал в Москву и поселился у отца в общежитии для приказчиков. Отец устроил Сергея работать в контору, но вскоре Есенин ушёл оттуда и устроился работать в типографию </a:t>
            </a:r>
            <a:r>
              <a:rPr lang="ru-RU" sz="1600" dirty="0" err="1"/>
              <a:t>И.Сытина</a:t>
            </a:r>
            <a:r>
              <a:rPr lang="ru-RU" sz="1600" dirty="0"/>
              <a:t> в качестве помощника корректора.</a:t>
            </a:r>
          </a:p>
          <a:p>
            <a:endParaRPr lang="ru-RU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99392"/>
            <a:ext cx="5091113" cy="66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4663" y="6196709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Сергей Есенин с сестрами Екатериной и Александрой </a:t>
            </a:r>
          </a:p>
        </p:txBody>
      </p:sp>
    </p:spTree>
    <p:extLst>
      <p:ext uri="{BB962C8B-B14F-4D97-AF65-F5344CB8AC3E}">
        <p14:creationId xmlns:p14="http://schemas.microsoft.com/office/powerpoint/2010/main" val="148269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1619672" y="6308433"/>
            <a:ext cx="3383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u="sng" dirty="0"/>
              <a:t>Сергей Есенин в 1913 году</a:t>
            </a:r>
          </a:p>
        </p:txBody>
      </p:sp>
      <p:pic>
        <p:nvPicPr>
          <p:cNvPr id="8" name="Рисунок 7" descr="есенин_1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74159"/>
            <a:ext cx="3852448" cy="5350622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i="1" dirty="0">
                <a:solidFill>
                  <a:schemeClr val="tx1"/>
                </a:solidFill>
                <a:latin typeface="Monotype Corsiva" panose="03010101010201010101" pitchFamily="66" charset="0"/>
              </a:rPr>
              <a:t>Спас-</a:t>
            </a:r>
            <a:r>
              <a:rPr lang="ru-RU" sz="4000" i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Клепиковская</a:t>
            </a:r>
            <a:r>
              <a:rPr lang="ru-RU" sz="4000" i="1" dirty="0">
                <a:solidFill>
                  <a:schemeClr val="tx1"/>
                </a:solidFill>
                <a:latin typeface="Monotype Corsiva" panose="03010101010201010101" pitchFamily="66" charset="0"/>
              </a:rPr>
              <a:t> учительская школа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0484" name="Picture 4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1905000"/>
            <a:ext cx="8207375" cy="46799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854" y="4221088"/>
            <a:ext cx="4792825" cy="30241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2800" kern="0" dirty="0">
                <a:latin typeface="Times New Roman" pitchFamily="18" charset="0"/>
              </a:rPr>
              <a:t>    </a:t>
            </a:r>
            <a:r>
              <a:rPr lang="ru-RU" kern="0" dirty="0">
                <a:latin typeface="Times New Roman" pitchFamily="18" charset="0"/>
              </a:rPr>
              <a:t>В Семнадцать лет уехал в Москву, где работал корректором в типографии; продолжал писать стихи. В 1912 году поступил в Народный университет А.Шанявского на историко-философское</a:t>
            </a:r>
            <a:r>
              <a:rPr lang="en-US" kern="0" dirty="0">
                <a:latin typeface="Times New Roman" pitchFamily="18" charset="0"/>
              </a:rPr>
              <a:t> </a:t>
            </a:r>
            <a:r>
              <a:rPr lang="ru-RU" kern="0" dirty="0">
                <a:latin typeface="Times New Roman" pitchFamily="18" charset="0"/>
              </a:rPr>
              <a:t>отделение, где проучился полтора года.</a:t>
            </a:r>
          </a:p>
        </p:txBody>
      </p:sp>
      <p:pic>
        <p:nvPicPr>
          <p:cNvPr id="7" name="Рисунок 6" descr="есенин_1914.jpg"/>
          <p:cNvPicPr>
            <a:picLocks noChangeAspect="1"/>
          </p:cNvPicPr>
          <p:nvPr/>
        </p:nvPicPr>
        <p:blipFill>
          <a:blip r:embed="rId2" cstate="print"/>
          <a:srcRect t="10417" b="7734"/>
          <a:stretch>
            <a:fillRect/>
          </a:stretch>
        </p:blipFill>
        <p:spPr>
          <a:xfrm>
            <a:off x="5514975" y="0"/>
            <a:ext cx="3629025" cy="3960440"/>
          </a:xfrm>
          <a:prstGeom prst="teardrop">
            <a:avLst/>
          </a:prstGeom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5283300" y="4451604"/>
            <a:ext cx="3829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Есенин, 1914 год, Москва</a:t>
            </a:r>
          </a:p>
        </p:txBody>
      </p:sp>
      <p:pic>
        <p:nvPicPr>
          <p:cNvPr id="5" name="Picture 4" descr="14-1"/>
          <p:cNvPicPr>
            <a:picLocks noChangeAspect="1" noChangeArrowheads="1"/>
          </p:cNvPicPr>
          <p:nvPr/>
        </p:nvPicPr>
        <p:blipFill>
          <a:blip r:embed="rId3" cstate="print"/>
          <a:srcRect b="5074"/>
          <a:stretch>
            <a:fillRect/>
          </a:stretch>
        </p:blipFill>
        <p:spPr bwMode="auto">
          <a:xfrm>
            <a:off x="0" y="323886"/>
            <a:ext cx="3203848" cy="36365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-36512" y="3037109"/>
            <a:ext cx="3474417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u="sng" dirty="0">
                <a:latin typeface="+mj-lt"/>
              </a:rPr>
              <a:t>Сергей Есенин с работниками</a:t>
            </a:r>
          </a:p>
          <a:p>
            <a:r>
              <a:rPr lang="ru-RU" u="sng" dirty="0">
                <a:latin typeface="+mj-lt"/>
              </a:rPr>
              <a:t>типографии, 1914 год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1556792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Осенью 1913 Сергей Есенин (18 лет) вступил в гражданский брак с Анной Романовной </a:t>
            </a:r>
            <a:r>
              <a:rPr lang="ru-RU" sz="2000" dirty="0" err="1"/>
              <a:t>Изрядновой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21 декабря 1914 года у них родился сын Юрий (Георгий).</a:t>
            </a:r>
            <a:br>
              <a:rPr lang="ru-RU" sz="2000" dirty="0"/>
            </a:br>
            <a:r>
              <a:rPr lang="ru-RU" sz="2000" dirty="0"/>
              <a:t> Далее события сложились так , что они расстались.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694113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360" y="551723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Анна Романовна </a:t>
            </a:r>
            <a:r>
              <a:rPr lang="ru-RU" u="sng" dirty="0" err="1"/>
              <a:t>Изряднова</a:t>
            </a:r>
            <a:r>
              <a:rPr lang="ru-RU" u="sng" dirty="0"/>
              <a:t> (1891 - 1946).</a:t>
            </a:r>
            <a:br>
              <a:rPr lang="ru-RU" u="sng" dirty="0"/>
            </a:br>
            <a:r>
              <a:rPr lang="ru-RU" u="sng" dirty="0"/>
              <a:t>Фото - 1910-e годы.</a:t>
            </a:r>
          </a:p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6999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1279</TotalTime>
  <Words>957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Monotype Corsiva</vt:lpstr>
      <vt:lpstr>Times New Roman</vt:lpstr>
      <vt:lpstr>Wingdings</vt:lpstr>
      <vt:lpstr>Wingdings 2</vt:lpstr>
      <vt:lpstr>Wingdings 3</vt:lpstr>
      <vt:lpstr>Легкий дым</vt:lpstr>
      <vt:lpstr>Жизнь и творчество Сергея Александровича Есенина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Спас-Клепиковская учительская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С. Есенину в селе  Есенино (бывшее Константиново)</vt:lpstr>
      <vt:lpstr>Презентация PowerPoint</vt:lpstr>
    </vt:vector>
  </TitlesOfParts>
  <Company>RCIO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user30</dc:creator>
  <cp:lastModifiedBy>Lenovo</cp:lastModifiedBy>
  <cp:revision>167</cp:revision>
  <dcterms:created xsi:type="dcterms:W3CDTF">2004-11-22T11:14:09Z</dcterms:created>
  <dcterms:modified xsi:type="dcterms:W3CDTF">2020-05-12T07:42:58Z</dcterms:modified>
</cp:coreProperties>
</file>