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0"/>
  </p:notesMasterIdLst>
  <p:handoutMasterIdLst>
    <p:handoutMasterId r:id="rId21"/>
  </p:handoutMasterIdLst>
  <p:sldIdLst>
    <p:sldId id="258" r:id="rId2"/>
    <p:sldId id="312" r:id="rId3"/>
    <p:sldId id="313" r:id="rId4"/>
    <p:sldId id="310" r:id="rId5"/>
    <p:sldId id="316" r:id="rId6"/>
    <p:sldId id="315" r:id="rId7"/>
    <p:sldId id="317" r:id="rId8"/>
    <p:sldId id="333" r:id="rId9"/>
    <p:sldId id="314" r:id="rId10"/>
    <p:sldId id="320" r:id="rId11"/>
    <p:sldId id="308" r:id="rId12"/>
    <p:sldId id="321" r:id="rId13"/>
    <p:sldId id="328" r:id="rId14"/>
    <p:sldId id="325" r:id="rId15"/>
    <p:sldId id="329" r:id="rId16"/>
    <p:sldId id="331" r:id="rId17"/>
    <p:sldId id="332" r:id="rId18"/>
    <p:sldId id="33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8F5"/>
    <a:srgbClr val="9FD6E9"/>
    <a:srgbClr val="6FC2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400" autoAdjust="0"/>
  </p:normalViewPr>
  <p:slideViewPr>
    <p:cSldViewPr>
      <p:cViewPr>
        <p:scale>
          <a:sx n="72" d="100"/>
          <a:sy n="72" d="100"/>
        </p:scale>
        <p:origin x="-1061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00F8AF-9E8B-4307-B5D0-4F4A38932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05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D57387-6AD7-41A3-B08D-69955C2A4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6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17DD0-8834-469D-9215-EB7490B4E77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6895DA-A370-4503-9A45-7EB1F2C5D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D148-3373-4F0C-ADCD-6B3F8A97B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9FFC099-FC90-422C-B306-1FFFB7FF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6EE9-445E-450F-A7C5-2F2C4FA91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9845C-4F8D-4584-B68C-8589D8D5F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5B971-62D4-41CF-ADDB-63CD3CD2E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F667-5C7F-461E-921F-639320383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B672-C750-4279-AE1A-8768C7F3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F1F1-61DA-4738-AC8A-F1B3567E1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0F52-5052-49C1-A57E-57F67B62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2D9E3A-1BF3-4F6C-A612-E7259B937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2E391B-1C8D-429E-830A-2FD49F92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47864" y="1628800"/>
            <a:ext cx="5105400" cy="2868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Теоремы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сложения и умножения вероятностей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Box 1"/>
          <p:cNvSpPr txBox="1">
            <a:spLocks noChangeArrowheads="1"/>
          </p:cNvSpPr>
          <p:nvPr/>
        </p:nvSpPr>
        <p:spPr bwMode="auto">
          <a:xfrm>
            <a:off x="3059832" y="980728"/>
            <a:ext cx="51480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</a:rPr>
              <a:t>первой урне находятся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6 черных и 4 белых шара,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во второй – 5 черных и 7 белых.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Из каждой урны извлекают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по одному шару.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Какова вероятность того,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что оба шара окажутся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белыми?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</a:t>
            </a:r>
          </a:p>
        </p:txBody>
      </p:sp>
      <p:pic>
        <p:nvPicPr>
          <p:cNvPr id="3" name="Рисунок 2" descr="iStock_000002585936Small-78638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96811">
            <a:off x="128051" y="3469178"/>
            <a:ext cx="3213100" cy="30607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619250" y="3284538"/>
            <a:ext cx="1331913" cy="1331912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" name="Овал 4"/>
          <p:cNvSpPr/>
          <p:nvPr/>
        </p:nvSpPr>
        <p:spPr>
          <a:xfrm>
            <a:off x="179512" y="4077072"/>
            <a:ext cx="647700" cy="6477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</a:rPr>
              <a:t>28</a:t>
            </a:r>
          </a:p>
        </p:txBody>
      </p:sp>
      <p:grpSp>
        <p:nvGrpSpPr>
          <p:cNvPr id="2" name="Овал 6"/>
          <p:cNvGrpSpPr>
            <a:grpSpLocks/>
          </p:cNvGrpSpPr>
          <p:nvPr/>
        </p:nvGrpSpPr>
        <p:grpSpPr bwMode="auto">
          <a:xfrm>
            <a:off x="1403648" y="3933056"/>
            <a:ext cx="1835150" cy="1839912"/>
            <a:chOff x="1486" y="1229"/>
            <a:chExt cx="1156" cy="1159"/>
          </a:xfrm>
        </p:grpSpPr>
        <p:pic>
          <p:nvPicPr>
            <p:cNvPr id="71686" name="Овал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6" y="1229"/>
              <a:ext cx="1156" cy="1159"/>
            </a:xfrm>
            <a:prstGeom prst="rect">
              <a:avLst/>
            </a:prstGeom>
            <a:noFill/>
          </p:spPr>
        </p:pic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1679" y="1412"/>
              <a:ext cx="769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sz="4000">
                  <a:solidFill>
                    <a:srgbClr val="000000"/>
                  </a:solidFill>
                  <a:latin typeface="Times New Roman" pitchFamily="18" charset="0"/>
                </a:rPr>
                <a:t>23</a:t>
              </a:r>
            </a:p>
          </p:txBody>
        </p:sp>
      </p:grpSp>
      <p:grpSp>
        <p:nvGrpSpPr>
          <p:cNvPr id="6" name="Овал 7"/>
          <p:cNvGrpSpPr>
            <a:grpSpLocks/>
          </p:cNvGrpSpPr>
          <p:nvPr/>
        </p:nvGrpSpPr>
        <p:grpSpPr bwMode="auto">
          <a:xfrm>
            <a:off x="827584" y="5301208"/>
            <a:ext cx="1023938" cy="1023938"/>
            <a:chOff x="668" y="1820"/>
            <a:chExt cx="645" cy="645"/>
          </a:xfrm>
        </p:grpSpPr>
        <p:pic>
          <p:nvPicPr>
            <p:cNvPr id="71689" name="Овал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8" y="1820"/>
              <a:ext cx="645" cy="645"/>
            </a:xfrm>
            <a:prstGeom prst="rect">
              <a:avLst/>
            </a:prstGeom>
            <a:noFill/>
          </p:spPr>
        </p:pic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895" y="1820"/>
              <a:ext cx="40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sz="2800" dirty="0">
                  <a:solidFill>
                    <a:srgbClr val="002060"/>
                  </a:solidFill>
                  <a:latin typeface="Times New Roman" pitchFamily="18" charset="0"/>
                </a:rPr>
                <a:t>36</a:t>
              </a:r>
            </a:p>
          </p:txBody>
        </p:sp>
      </p:grpSp>
      <p:grpSp>
        <p:nvGrpSpPr>
          <p:cNvPr id="7" name="Овал 8"/>
          <p:cNvGrpSpPr>
            <a:grpSpLocks/>
          </p:cNvGrpSpPr>
          <p:nvPr/>
        </p:nvGrpSpPr>
        <p:grpSpPr bwMode="auto">
          <a:xfrm>
            <a:off x="755576" y="3573016"/>
            <a:ext cx="542925" cy="536575"/>
            <a:chOff x="964" y="1106"/>
            <a:chExt cx="342" cy="338"/>
          </a:xfrm>
        </p:grpSpPr>
        <p:pic>
          <p:nvPicPr>
            <p:cNvPr id="71692" name="Овал 8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64" y="1106"/>
              <a:ext cx="342" cy="338"/>
            </a:xfrm>
            <a:prstGeom prst="rect">
              <a:avLst/>
            </a:prstGeom>
            <a:noFill/>
          </p:spPr>
        </p:pic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1021" y="1163"/>
              <a:ext cx="22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sz="1200">
                  <a:latin typeface="Times New Roman" pitchFamily="18" charset="0"/>
                </a:rPr>
                <a:t>46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331640" y="4046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1603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00392" cy="5547643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dirty="0" smtClean="0">
                <a:latin typeface="Times New Roman" pitchFamily="18" charset="0"/>
              </a:rPr>
              <a:t>Пусть А</a:t>
            </a:r>
            <a:r>
              <a:rPr lang="ru-RU" sz="1600" dirty="0" smtClean="0">
                <a:latin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</a:rPr>
              <a:t> – из первой урны извлечен белый шар;</a:t>
            </a:r>
          </a:p>
          <a:p>
            <a:pPr algn="ctr" eaLnBrk="1" hangingPunct="1">
              <a:buNone/>
            </a:pPr>
            <a:r>
              <a:rPr lang="ru-RU" sz="2800" dirty="0" smtClean="0">
                <a:latin typeface="Times New Roman" pitchFamily="18" charset="0"/>
              </a:rPr>
              <a:t>          А</a:t>
            </a:r>
            <a:r>
              <a:rPr lang="ru-RU" sz="1600" dirty="0" smtClean="0"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 – из второй урны извлечен белый шар. </a:t>
            </a:r>
          </a:p>
          <a:p>
            <a:pPr algn="ctr" eaLnBrk="1" hangingPunct="1">
              <a:buNone/>
            </a:pPr>
            <a:r>
              <a:rPr lang="ru-RU" sz="2800" dirty="0" smtClean="0">
                <a:latin typeface="Times New Roman" pitchFamily="18" charset="0"/>
              </a:rPr>
              <a:t>События А</a:t>
            </a:r>
            <a:r>
              <a:rPr lang="ru-RU" sz="1600" dirty="0" smtClean="0">
                <a:latin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</a:rPr>
              <a:t> и А</a:t>
            </a:r>
            <a:r>
              <a:rPr lang="ru-RU" sz="1600" dirty="0" smtClean="0"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 независимы.</a:t>
            </a:r>
          </a:p>
          <a:p>
            <a:pPr algn="ctr" eaLnBrk="1" hangingPunct="1"/>
            <a:endParaRPr lang="ru-RU" sz="28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ctr" eaLnBrk="1" hangingPunct="1"/>
            <a:endParaRPr lang="ru-RU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 eaLnBrk="1" hangingPunct="1">
              <a:buNone/>
            </a:pPr>
            <a:endParaRPr lang="ru-RU" sz="2800" b="1" i="1" dirty="0" smtClean="0">
              <a:latin typeface="Times New Roman" pitchFamily="18" charset="0"/>
            </a:endParaRPr>
          </a:p>
          <a:p>
            <a:pPr algn="ctr" eaLnBrk="1" hangingPunct="1">
              <a:buNone/>
            </a:pPr>
            <a:endParaRPr lang="ru-RU" sz="2800" b="1" i="1" dirty="0" smtClean="0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ru-RU" sz="2800" b="1" i="1" dirty="0" smtClean="0">
                <a:latin typeface="Times New Roman" pitchFamily="18" charset="0"/>
              </a:rPr>
              <a:t>       Ответ: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2420888"/>
          <a:ext cx="5688632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2374560" imgH="812520" progId="Equation.DSMT4">
                  <p:embed/>
                </p:oleObj>
              </mc:Choice>
              <mc:Fallback>
                <p:oleObj name="Equation" r:id="rId3" imgW="2374560" imgH="8125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20888"/>
                        <a:ext cx="5688632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95736" y="4797152"/>
          <a:ext cx="43204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97152"/>
                        <a:ext cx="43204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1"/>
          <p:cNvSpPr txBox="1">
            <a:spLocks noChangeArrowheads="1"/>
          </p:cNvSpPr>
          <p:nvPr/>
        </p:nvSpPr>
        <p:spPr bwMode="auto">
          <a:xfrm>
            <a:off x="3923928" y="1340768"/>
            <a:ext cx="47164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Прибор </a:t>
            </a:r>
            <a:r>
              <a:rPr lang="ru-RU" sz="2400" dirty="0">
                <a:latin typeface="Times New Roman" pitchFamily="18" charset="0"/>
              </a:rPr>
              <a:t>состоит из двух элементов, </a:t>
            </a:r>
            <a:r>
              <a:rPr lang="ru-RU" sz="2400" dirty="0" smtClean="0">
                <a:latin typeface="Times New Roman" pitchFamily="18" charset="0"/>
              </a:rPr>
              <a:t>работающих </a:t>
            </a:r>
            <a:r>
              <a:rPr lang="ru-RU" sz="2400" dirty="0">
                <a:latin typeface="Times New Roman" pitchFamily="18" charset="0"/>
              </a:rPr>
              <a:t>независимо.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Вероятность выхода из строя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 первого элемента равна 0,2;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Вероятность выхода из строя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 второго элемента равна 0,3.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Найти вероятность того, что: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а) оба элемента выйдут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 из строя;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б) оба элемента будут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 работать.</a:t>
            </a:r>
          </a:p>
        </p:txBody>
      </p:sp>
      <p:pic>
        <p:nvPicPr>
          <p:cNvPr id="5" name="Рисунок 4" descr="sts104-315-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5208">
            <a:off x="143309" y="2865819"/>
            <a:ext cx="3627437" cy="241141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23728" y="33265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0" y="980728"/>
            <a:ext cx="84604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событие А – выход из строя первого элемента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событие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выход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строя второго элемента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Эти события независимы ( по условию).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одновременно появление А и Е есть событие АЕ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Р(АЕ) = 0,2·0,3 = 0,06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если работает первый элемент, то имеет место событие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(противоположное событию А – выходу этого элемента из строя);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работает второй элемент – событие Ē, противоположное событию Е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Р(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=1- 0,2 = 0,8 и Р(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= 1-0,3 = 0,7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Тогда событие, состоящее в том, что будут работать оба элемента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есть ĀĒ.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Р(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Ē) =  Р(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)·Р(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= 0,8·0,7 = 0,56.</a:t>
            </a:r>
          </a:p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0,56.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33265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"/>
          <p:cNvSpPr txBox="1">
            <a:spLocks noChangeArrowheads="1"/>
          </p:cNvSpPr>
          <p:nvPr/>
        </p:nvSpPr>
        <p:spPr bwMode="auto">
          <a:xfrm>
            <a:off x="3635896" y="1772816"/>
            <a:ext cx="45005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</a:rPr>
              <a:t>В Санкт-Петербурге </a:t>
            </a:r>
            <a:r>
              <a:rPr lang="ru-RU" sz="2800" dirty="0">
                <a:latin typeface="Times New Roman" pitchFamily="18" charset="0"/>
              </a:rPr>
              <a:t>– 16 мест на практику,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</a:rPr>
              <a:t>Киеве </a:t>
            </a:r>
            <a:r>
              <a:rPr lang="ru-RU" sz="2800" dirty="0">
                <a:latin typeface="Times New Roman" pitchFamily="18" charset="0"/>
              </a:rPr>
              <a:t>– 10, в Баку – 5.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Какова вероятность того,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что 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три студента </a:t>
            </a: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попадут в один город?</a:t>
            </a:r>
          </a:p>
        </p:txBody>
      </p:sp>
      <p:pic>
        <p:nvPicPr>
          <p:cNvPr id="3" name="Рисунок 2" descr="c45ab92268cb82d672436e4629fb594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73345">
            <a:off x="411286" y="2193944"/>
            <a:ext cx="3236913" cy="3600450"/>
          </a:xfrm>
          <a:prstGeom prst="rect">
            <a:avLst/>
          </a:prstGeom>
          <a:gradFill rotWithShape="1">
            <a:gsLst>
              <a:gs pos="0">
                <a:srgbClr val="6587A2"/>
              </a:gs>
              <a:gs pos="80000">
                <a:srgbClr val="86B1D4"/>
              </a:gs>
              <a:gs pos="100000">
                <a:srgbClr val="85B2D7"/>
              </a:gs>
            </a:gsLst>
            <a:lin ang="16200000"/>
          </a:gra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pic>
      <p:sp>
        <p:nvSpPr>
          <p:cNvPr id="77828" name="TextBox 3"/>
          <p:cNvSpPr txBox="1">
            <a:spLocks noChangeArrowheads="1"/>
          </p:cNvSpPr>
          <p:nvPr/>
        </p:nvSpPr>
        <p:spPr bwMode="auto">
          <a:xfrm rot="1367301">
            <a:off x="2147285" y="2499534"/>
            <a:ext cx="122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Практика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9712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3375"/>
            <a:ext cx="817245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Событие Е – определенные три студента попадут в один город.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событие может реализоваться: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в виде события С1 – указанные 3 студента попадут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С.- Петербург;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в виде события С2 – попадут в Киев;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в виде события С3 – попадут в Баку.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Каждое из этих событий можно рассматривать как совмещение трех событий.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Например, событие С1 – в С.-Петербург попадут  и первый из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указанных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студентов (событие А1), и второй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(событие А2), и третий из указанных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студентов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событие А3).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  Вероятности этих событий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Р(А1) =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Р(А2) 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Р(Е/А1)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Р(А3)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Р(Е/А1)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30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29                                   28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Аналогично можно рассматривать и события С2 и С3.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По правилам сложения и умножения вероятностей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Р(Е) =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·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88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30·29·28    30·29·28   30·29·28    609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       Ответ: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8804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920880" cy="547563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 ящике 6 белых и 8 красных шаров. Из ящика вынули 2 шара (не возвращая вынутый шар в ящик). Найти вероятность того, что оба шара белые.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_123987482618607000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2821">
            <a:off x="1659855" y="2749104"/>
            <a:ext cx="3240087" cy="324008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1603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72400" cy="554764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Пусть событие А – появление белого шара при первом вынимании; событие В – появление белого шара при втором вынимании. События зависимы, поэтому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Р(АВ)=Р(А) Р(В/А)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Р(А)=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Р(В/А)=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75656" y="2420888"/>
          <a:ext cx="766688" cy="7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420888"/>
                        <a:ext cx="766688" cy="744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07704" y="3356992"/>
          <a:ext cx="1181720" cy="67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356992"/>
                        <a:ext cx="1181720" cy="672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3568" y="4293096"/>
          <a:ext cx="2520280" cy="88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7" imgW="1269720" imgH="393480" progId="Equation.DSMT4">
                  <p:embed/>
                </p:oleObj>
              </mc:Choice>
              <mc:Fallback>
                <p:oleObj name="Equation" r:id="rId7" imgW="1269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293096"/>
                        <a:ext cx="2520280" cy="888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71600" y="5373216"/>
          <a:ext cx="1639168" cy="88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73216"/>
                        <a:ext cx="1639168" cy="888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4402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  задач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172400" cy="5763667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</a:rPr>
              <a:t>следующих испытаниях найдите вероятности «успеха» и «неудачи»: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а) Бросают пару различных монет. «Неудача» – выпадение двух орлов.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б) Из </a:t>
            </a:r>
            <a:r>
              <a:rPr lang="ru-RU" sz="2400" dirty="0" smtClean="0">
                <a:latin typeface="Times New Roman" pitchFamily="18" charset="0"/>
              </a:rPr>
              <a:t>36 игральных карт берут 5. «Успех» – среди них нет дамы пик. </a:t>
            </a: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12. Три стрелка стреляют по цели. Вероятность попадания в цель для первого стрелка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второго – 0,8; для третьего – 0,9. Какова вероятность того, что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а) все три попадут в цель;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б) в цель попадет хотя бы один стрелок.</a:t>
            </a: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algn="ctr" eaLnBrk="1" hangingPunct="1"/>
            <a:endParaRPr lang="ru-RU" sz="2800" dirty="0" smtClean="0">
              <a:latin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сложения вероятностей</a:t>
            </a:r>
          </a:p>
        </p:txBody>
      </p:sp>
      <p:sp>
        <p:nvSpPr>
          <p:cNvPr id="10245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244408" cy="3714750"/>
          </a:xfrm>
        </p:spPr>
        <p:txBody>
          <a:bodyPr/>
          <a:lstStyle/>
          <a:p>
            <a:pPr marL="142875" indent="342900">
              <a:buNone/>
            </a:pPr>
            <a:endParaRPr lang="ru-RU" sz="2400" dirty="0" smtClean="0"/>
          </a:p>
          <a:p>
            <a:pPr marL="142875" indent="3429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События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несовместными,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в результате данного испытания появление одного из них исключает появление другого </a:t>
            </a:r>
          </a:p>
          <a:p>
            <a:pPr marL="142875" indent="3429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испытание: стрельба по мишени  </a:t>
            </a:r>
          </a:p>
          <a:p>
            <a:pPr marL="142875" indent="3429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-выбивание четного числа очков;</a:t>
            </a:r>
          </a:p>
          <a:p>
            <a:pPr marL="142875" indent="3429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четного).</a:t>
            </a:r>
          </a:p>
          <a:p>
            <a:pPr marL="142875" indent="342900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Вероятность появления одного из двух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несовместных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событий, равна сумме вероятностей этих событий:</a:t>
            </a:r>
          </a:p>
          <a:p>
            <a:pPr marL="142875" indent="342900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Р(А+В)=Р(А)+Р(В)</a:t>
            </a:r>
          </a:p>
          <a:p>
            <a:pPr marL="142875" indent="342900">
              <a:buFont typeface="Arial" charset="0"/>
              <a:buNone/>
            </a:pPr>
            <a:endParaRPr lang="ru-RU" sz="2400" dirty="0" smtClean="0"/>
          </a:p>
          <a:p>
            <a:pPr marL="142875" indent="342900">
              <a:buFont typeface="Arial" charset="0"/>
              <a:buNone/>
            </a:pPr>
            <a:endParaRPr lang="ru-RU" sz="2400" dirty="0" smtClean="0"/>
          </a:p>
          <a:p>
            <a:pPr marL="142875" indent="342900">
              <a:buFont typeface="Arial" charset="0"/>
              <a:buNone/>
            </a:pPr>
            <a:endParaRPr lang="ru-RU" sz="2400" dirty="0" smtClean="0"/>
          </a:p>
          <a:p>
            <a:pPr marL="142875" indent="34290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514350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0012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сложения вероятностей</a:t>
            </a:r>
          </a:p>
        </p:txBody>
      </p:sp>
      <p:sp>
        <p:nvSpPr>
          <p:cNvPr id="11269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614363"/>
          </a:xfrm>
        </p:spPr>
        <p:txBody>
          <a:bodyPr/>
          <a:lstStyle/>
          <a:p>
            <a:pPr marL="142875" indent="342900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Сумма вероятностей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противоположных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событий равна 1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2276872"/>
            <a:ext cx="8028384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События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в результате данного испытания появление одного из них не исключает появление другого(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аудиторию вошел учитель;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вошел студент).</a:t>
            </a:r>
          </a:p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Вероятность появления хотя бы одного из двух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событий равна сумме вероятностей  этих событий без вероятности их совместного наступления: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59832" y="1484784"/>
          <a:ext cx="3143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Формула" r:id="rId3" imgW="1054080" imgH="304560" progId="Equation.3">
                  <p:embed/>
                </p:oleObj>
              </mc:Choice>
              <mc:Fallback>
                <p:oleObj name="Формула" r:id="rId3" imgW="1054080" imgH="304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84784"/>
                        <a:ext cx="31432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475656" y="6286500"/>
          <a:ext cx="61436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Формула" r:id="rId5" imgW="2057400" imgH="203040" progId="Equation.3">
                  <p:embed/>
                </p:oleObj>
              </mc:Choice>
              <mc:Fallback>
                <p:oleObj name="Формула" r:id="rId5" imgW="2057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286500"/>
                        <a:ext cx="61436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675"/>
            <a:ext cx="7992888" cy="516037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6381"/>
            <a:ext cx="8244408" cy="5331619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В лотерее участвуют 100 билетов, из которых на 5 билетов падает выигрыш 20 рублей, на 10 билетов – 15 руб., на 15 билетов – 10 руб., на 25 билетов – 2 рубля.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Найти вероятность того, что на купленный билет будет получен выигрыш не менее 10 рублей.</a:t>
            </a:r>
          </a:p>
          <a:p>
            <a:pPr algn="ctr" eaLnBrk="1" hangingPunct="1">
              <a:buNone/>
            </a:pPr>
            <a:r>
              <a:rPr lang="ru-RU" sz="2400" b="1" dirty="0" smtClean="0">
                <a:latin typeface="Times New Roman" pitchFamily="18" charset="0"/>
              </a:rPr>
              <a:t>Решение.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    Пусть А,В,С – события, состоящие в том, что на купленный билет падает выигрыш, равный соответственно 20,15 и 10 руб. 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     Т.к. события А,В и С несовместны, то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Р(А+В+С) = Р(А)+Р(В)+Р(С) = </a:t>
            </a:r>
            <a:r>
              <a:rPr lang="ru-RU" sz="2400" u="sng" dirty="0" smtClean="0">
                <a:latin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</a:rPr>
              <a:t> + </a:t>
            </a:r>
            <a:r>
              <a:rPr lang="ru-RU" sz="2400" u="sng" dirty="0" smtClean="0">
                <a:latin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</a:rPr>
              <a:t> + </a:t>
            </a:r>
            <a:r>
              <a:rPr lang="ru-RU" sz="2400" u="sng" dirty="0" smtClean="0">
                <a:latin typeface="Times New Roman" pitchFamily="18" charset="0"/>
              </a:rPr>
              <a:t>15</a:t>
            </a:r>
            <a:r>
              <a:rPr lang="ru-RU" sz="2400" dirty="0" smtClean="0">
                <a:latin typeface="Times New Roman" pitchFamily="18" charset="0"/>
              </a:rPr>
              <a:t> = 0,3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    100  100  100</a:t>
            </a:r>
          </a:p>
          <a:p>
            <a:pPr eaLnBrk="1" hangingPunct="1">
              <a:buNone/>
            </a:pPr>
            <a:r>
              <a:rPr lang="ru-RU" sz="2400" b="1" dirty="0" smtClean="0">
                <a:latin typeface="Times New Roman" pitchFamily="18" charset="0"/>
              </a:rPr>
              <a:t>         Ответ: 0,3.</a:t>
            </a:r>
          </a:p>
          <a:p>
            <a:endParaRPr lang="ru-RU" sz="2400" dirty="0" smtClean="0"/>
          </a:p>
          <a:p>
            <a:pPr eaLnBrk="1" hangingPunct="1"/>
            <a:endParaRPr lang="ru-RU" sz="24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9e3e6b8068dc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1600000">
            <a:off x="303470" y="129920"/>
            <a:ext cx="2900907" cy="126958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Рисунок 4" descr="9e3e6b8068dc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1600000">
            <a:off x="5148064" y="188640"/>
            <a:ext cx="2900907" cy="126958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8804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Задача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4846638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коробке 250 лампочек, из них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 по 100 Вт, 50 – по 60 Вт, 50 - по 25 Вт,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50 - по 15 Вт.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Вычислить вероятность того, что мощность любой взятой наугад лампочки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превысит 60 Вт.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6005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</a:rPr>
              <a:t>Решение</a:t>
            </a: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316416" cy="4846638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</a:rPr>
              <a:t>Пусть А – событие, состоящее в том, что мощность лампочки равна 60 Вт, В – 25 Вт, С – 15 Вт, </a:t>
            </a:r>
            <a:r>
              <a:rPr lang="en-US" dirty="0" smtClean="0">
                <a:latin typeface="Book Antiqua" pitchFamily="18" charset="0"/>
              </a:rPr>
              <a:t>D</a:t>
            </a:r>
            <a:r>
              <a:rPr lang="ru-RU" dirty="0" smtClean="0">
                <a:latin typeface="Times New Roman" pitchFamily="18" charset="0"/>
              </a:rPr>
              <a:t> – 100 Вт.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События А,В,С,</a:t>
            </a:r>
            <a:r>
              <a:rPr lang="en-US" dirty="0" smtClean="0">
                <a:latin typeface="Book Antiqua" pitchFamily="18" charset="0"/>
              </a:rPr>
              <a:t>D</a:t>
            </a:r>
            <a:r>
              <a:rPr lang="ru-RU" dirty="0" smtClean="0">
                <a:latin typeface="Times New Roman" pitchFamily="18" charset="0"/>
              </a:rPr>
              <a:t> образуют полную систему, т.к.все они несовместны и одно из них обязательно наступит в данном испытании (выборе лампочки), т.е.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      Р(А)+Р(В)+Р(С)+Р(</a:t>
            </a:r>
            <a:r>
              <a:rPr lang="en-US" dirty="0" smtClean="0">
                <a:latin typeface="Book Antiqua" pitchFamily="18" charset="0"/>
              </a:rPr>
              <a:t>D</a:t>
            </a:r>
            <a:r>
              <a:rPr lang="ru-RU" dirty="0" smtClean="0">
                <a:latin typeface="Times New Roman" pitchFamily="18" charset="0"/>
              </a:rPr>
              <a:t>) = 1.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События «мощность лампочки не более 60 Вт» и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«мощность лампочки более 60 Вт» – противоположные. 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По свойству противоположных событий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        Р(А)+Р(В)+Р(С) = 1- Р(</a:t>
            </a:r>
            <a:r>
              <a:rPr lang="en-US" dirty="0" smtClean="0">
                <a:latin typeface="Book Antiqua" pitchFamily="18" charset="0"/>
              </a:rPr>
              <a:t>D</a:t>
            </a:r>
            <a:r>
              <a:rPr lang="ru-RU" dirty="0" smtClean="0">
                <a:latin typeface="Times New Roman" pitchFamily="18" charset="0"/>
              </a:rPr>
              <a:t>), 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      Р(А+В+С) = 1- </a:t>
            </a:r>
            <a:r>
              <a:rPr lang="ru-RU" u="sng" dirty="0" smtClean="0">
                <a:latin typeface="Times New Roman" pitchFamily="18" charset="0"/>
              </a:rPr>
              <a:t>100</a:t>
            </a:r>
            <a:r>
              <a:rPr lang="ru-RU" dirty="0" smtClean="0">
                <a:latin typeface="Times New Roman" pitchFamily="18" charset="0"/>
              </a:rPr>
              <a:t>  = </a:t>
            </a:r>
            <a:r>
              <a:rPr lang="ru-RU" u="sng" dirty="0" smtClean="0">
                <a:latin typeface="Times New Roman" pitchFamily="18" charset="0"/>
              </a:rPr>
              <a:t>150</a:t>
            </a:r>
            <a:r>
              <a:rPr lang="ru-RU" dirty="0" smtClean="0">
                <a:latin typeface="Times New Roman" pitchFamily="18" charset="0"/>
              </a:rPr>
              <a:t> = </a:t>
            </a:r>
            <a:r>
              <a:rPr lang="ru-RU" u="sng" dirty="0" smtClean="0">
                <a:latin typeface="Times New Roman" pitchFamily="18" charset="0"/>
              </a:rPr>
              <a:t>3  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</a:rPr>
              <a:t>                                 250     250    5</a:t>
            </a:r>
          </a:p>
          <a:p>
            <a:pPr algn="ctr" eaLnBrk="1" hangingPunct="1">
              <a:buNone/>
            </a:pPr>
            <a:r>
              <a:rPr lang="ru-RU" b="1" dirty="0" smtClean="0">
                <a:latin typeface="Times New Roman" pitchFamily="18" charset="0"/>
              </a:rPr>
              <a:t>Ответ:  0,6</a:t>
            </a:r>
          </a:p>
          <a:p>
            <a:pPr algn="ctr" eaLnBrk="1" hangingPunct="1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       </a:t>
            </a:r>
            <a:endParaRPr lang="en-US" dirty="0" smtClean="0">
              <a:solidFill>
                <a:srgbClr val="00206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    задач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725"/>
            <a:ext cx="8388424" cy="4846638"/>
          </a:xfrm>
        </p:spPr>
        <p:txBody>
          <a:bodyPr/>
          <a:lstStyle/>
          <a:p>
            <a:pPr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/>
              <a:t>.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Производят три выстрела по одной мишени. Вероятность попадания при одном выстреле равна 0,5. Найти вероятность того, что в результате этих выстрелов произойдет только одно попадание.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</a:rPr>
              <a:t>У продавца имеется  10 оранжевых,8 синих, 5 зеленых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и 15 желтых шаров.  Найти вероятность того,  что купленный шар окажется оранжевым, синим  или зеленым.</a:t>
            </a:r>
          </a:p>
          <a:p>
            <a:pPr eaLnBrk="1" hangingPunct="1"/>
            <a:r>
              <a:rPr lang="ru-RU" sz="2400" dirty="0">
                <a:latin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</a:rPr>
              <a:t>В денежно-вещевой лотерее  на каждые 10000 билетов разыгрывается 150 вещевых и 100 денежных выигрышей. Найти вероятность  выигрыша  денежного или вещевого </a:t>
            </a: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</a:rPr>
              <a:t>     на один лотерейный билет. </a:t>
            </a:r>
          </a:p>
          <a:p>
            <a:pPr eaLnBrk="1" hangingPunct="1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/>
            <a:endParaRPr lang="ru-RU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207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600000">
            <a:off x="7071725" y="0"/>
            <a:ext cx="2072275" cy="177281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Рисунок 4" descr="33155089_1201252443_stud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600000">
            <a:off x="0" y="0"/>
            <a:ext cx="2049990" cy="16990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4402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    задач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100392" cy="5619651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Вероятность того, что новая кофемолка прослужит больше года, равна 0,91. Вероятность того, что она прослужит больше двух лет, равна 0,78.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Найти вероятность того, что кофемолка прослужит меньше двух лет, но больше года.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175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 умножения вероятностей. </a:t>
            </a:r>
          </a:p>
        </p:txBody>
      </p:sp>
      <p:sp>
        <p:nvSpPr>
          <p:cNvPr id="12297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8316416" cy="1685925"/>
          </a:xfrm>
        </p:spPr>
        <p:txBody>
          <a:bodyPr/>
          <a:lstStyle/>
          <a:p>
            <a:pPr marL="142875" indent="342900"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Вероятность совместного появления двух независимых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событий равна произведению их вероятностей:</a:t>
            </a:r>
          </a:p>
          <a:p>
            <a:pPr marL="142875" indent="342900">
              <a:spcAft>
                <a:spcPts val="600"/>
              </a:spcAft>
              <a:buNone/>
            </a:pP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" indent="342900"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Условной вероятностью    Р(В/А)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называется вероятность события В, вычисленная в предположении, что событие А уже наступило. </a:t>
            </a:r>
          </a:p>
          <a:p>
            <a:pPr marL="142875" indent="342900"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 независимых событий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Р(А)=Р(А/В) или Р(В)=Р(В/А)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2875" indent="342900">
              <a:spcAft>
                <a:spcPts val="600"/>
              </a:spcAft>
              <a:buFont typeface="Arial" charset="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Вероятность совместного появления двух событий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равна произведению вероятности одного из них на условную вероятность другого: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Р(АВ)=Р(А) Р(В/А)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1268760"/>
            <a:ext cx="9144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Два события называются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независимыми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появление любого из них не изменяет вероятность появления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другого.</a:t>
            </a:r>
          </a:p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 smtClean="0">
              <a:latin typeface="+mn-lt"/>
            </a:endParaRPr>
          </a:p>
          <a:p>
            <a:pPr marL="144000" indent="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542925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2411760" y="2924944"/>
          <a:ext cx="2928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Формула" r:id="rId3" imgW="1307880" imgH="203040" progId="Equation.3">
                  <p:embed/>
                </p:oleObj>
              </mc:Choice>
              <mc:Fallback>
                <p:oleObj name="Формула" r:id="rId3" imgW="13078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924944"/>
                        <a:ext cx="2928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781</TotalTime>
  <Words>1205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Изящная</vt:lpstr>
      <vt:lpstr>Формула</vt:lpstr>
      <vt:lpstr>Equation</vt:lpstr>
      <vt:lpstr>Решение задач  Теоремы сложения и умножения вероятностей</vt:lpstr>
      <vt:lpstr>Теорема сложения вероятностей</vt:lpstr>
      <vt:lpstr>Теорема сложения вероятностей</vt:lpstr>
      <vt:lpstr>Задача 1</vt:lpstr>
      <vt:lpstr>Задача 2</vt:lpstr>
      <vt:lpstr>Решение </vt:lpstr>
      <vt:lpstr>Решение     задач</vt:lpstr>
      <vt:lpstr>Решение     задач</vt:lpstr>
      <vt:lpstr>Теорема  умножения вероятностей. </vt:lpstr>
      <vt:lpstr>Презентация PowerPoint</vt:lpstr>
      <vt:lpstr>Решение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10</vt:lpstr>
      <vt:lpstr>Решение</vt:lpstr>
      <vt:lpstr>Решение   задач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werr</dc:creator>
  <cp:lastModifiedBy>Ирина</cp:lastModifiedBy>
  <cp:revision>71</cp:revision>
  <dcterms:created xsi:type="dcterms:W3CDTF">2006-09-11T19:35:46Z</dcterms:created>
  <dcterms:modified xsi:type="dcterms:W3CDTF">2020-04-07T05:07:29Z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