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5BD5ACE-D26E-408B-BD68-92449DFA385B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FAEA-96AD-4B74-A036-6423BC05368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212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192955-EE0E-4354-8805-433263C94012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524-41D5-44F0-8DBC-5798860980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593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3ED32-B538-4C91-B80F-AA415A3C3EB9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CE8BD-D6DE-4F3A-ACDF-83FD4914751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1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84F0F3-3308-4634-A92E-EE4C07D2BD8F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ABE0-C091-45CB-A7BC-1781B1536B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36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53C5C-1B2A-47F5-907E-3DFA0A7C7728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DF58-4DCE-41C4-A226-15E4EFC49EA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23C3A-77DF-4666-AA9A-68FDCBEE3FF4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00C-2AF8-4275-99FF-86E93E4AEA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52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9FF54-B4A9-4AA4-9068-D63498F0F2ED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1574-F5E7-4797-95DC-F0F1BB1678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100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DEBC5-C59C-4B23-8D0C-4D6BC8732F7D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1E25-BCC7-43D3-B789-5693E16C5E1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41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8B0B98-EE2F-446A-823D-D713D1CB7D8B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E966-2287-4A21-BA61-DE2F69730C1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99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BAAB1-9763-42BC-8BE6-ACC050462BE0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5A9F-52F9-4796-B91F-BAC44473CF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400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B7549-EAEC-43A2-8037-98F9BE739E9C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301E-9668-4CC9-B570-BFADCA93334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23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17A0E7D-7092-44B3-94E4-DBE2C805E469}" type="datetimeFigureOut">
              <a:rPr lang="ru-RU" smtClean="0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B0A4EB-529B-455F-B3E2-69FCCD9DA3F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94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1%D1%80%D0%B0%D0%BC%D0%BE%D0%B2,_%D0%A4%D1%91%D0%B4%D0%BE%D1%80_%D0%90%D0%BB%D0%B5%D0%BA%D1%81%D0%B0%D0%BD%D0%B4%D1%80%D0%BE%D0%B2%D0%B8%D1%87" TargetMode="External"/><Relationship Id="rId3" Type="http://schemas.openxmlformats.org/officeDocument/2006/relationships/hyperlink" Target="http://ru.wikipedia.org/wiki/%D0%9E%D0%B2%D0%B5%D1%87%D0%BA%D0%B8%D0%BD,_%D0%92%D0%B0%D0%BB%D0%B5%D0%BD%D1%82%D0%B8%D0%BD_%D0%92%D0%BB%D0%B0%D0%B4%D0%B8%D0%BC%D0%B8%D1%80%D0%BE%D0%B2%D0%B8%D1%87" TargetMode="External"/><Relationship Id="rId7" Type="http://schemas.openxmlformats.org/officeDocument/2006/relationships/hyperlink" Target="http://ru.wikipedia.org/wiki/%D0%9C%D0%B0%D1%82%D1%80%D1%91%D0%BD%D0%B8%D0%BD_%D0%B4%D0%B2%D0%BE%D1%80" TargetMode="External"/><Relationship Id="rId2" Type="http://schemas.openxmlformats.org/officeDocument/2006/relationships/hyperlink" Target="http://ru.wikipedia.org/wiki/%D0%9E%D1%87%D0%B5%D1%80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0%BB%D0%B6%D0%B5%D0%BD%D0%B8%D1%86%D1%8B%D0%BD,_%D0%90%D0%BB%D0%B5%D0%BA%D1%81%D0%B0%D0%BD%D0%B4%D1%80_%D0%98%D1%81%D0%B0%D0%B5%D0%B2%D0%B8%D1%87" TargetMode="External"/><Relationship Id="rId11" Type="http://schemas.openxmlformats.org/officeDocument/2006/relationships/hyperlink" Target="http://ru.wikipedia.org/wiki/%D0%A8%D1%83%D0%BA%D1%88%D0%B8%D0%BD,_%D0%92%D0%B0%D1%81%D0%B8%D0%BB%D0%B8%D0%B9_%D0%9C%D0%B0%D0%BA%D0%B0%D1%80%D0%BE%D0%B2%D0%B8%D1%87" TargetMode="External"/><Relationship Id="rId5" Type="http://schemas.openxmlformats.org/officeDocument/2006/relationships/hyperlink" Target="http://ru.wikipedia.org/wiki/%D0%94%D0%BE%D1%80%D0%BE%D1%88,_%D0%95%D1%84%D0%B8%D0%BC_%D0%AF%D0%BA%D0%BE%D0%B2%D0%BB%D0%B5%D0%B2%D0%B8%D1%87" TargetMode="External"/><Relationship Id="rId10" Type="http://schemas.openxmlformats.org/officeDocument/2006/relationships/hyperlink" Target="http://ru.wikipedia.org/wiki/%D0%A0%D0%B0%D1%81%D0%BF%D1%83%D1%82%D0%B8%D0%BD,_%D0%92%D0%B0%D0%BB%D0%B5%D0%BD%D1%82%D0%B8%D0%BD_%D0%93%D1%80%D0%B8%D0%B3%D0%BE%D1%80%D1%8C%D0%B5%D0%B2%D0%B8%D1%87" TargetMode="External"/><Relationship Id="rId4" Type="http://schemas.openxmlformats.org/officeDocument/2006/relationships/hyperlink" Target="http://ru.wikipedia.org/wiki/%D0%AF%D1%88%D0%B8%D0%BD,_%D0%90%D0%BB%D0%B5%D0%BA%D1%81%D0%B0%D0%BD%D0%B4%D1%80_%D0%AF%D0%BA%D0%BE%D0%B2%D0%BB%D0%B5%D0%B2%D0%B8%D1%87" TargetMode="External"/><Relationship Id="rId9" Type="http://schemas.openxmlformats.org/officeDocument/2006/relationships/hyperlink" Target="http://ru.wikipedia.org/wiki/%D0%91%D0%B5%D0%BB%D0%BE%D0%B2,_%D0%92%D0%B0%D1%81%D0%B8%D0%BB%D0%B8%D0%B9_%D0%98%D0%B2%D0%B0%D0%BD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32D1B-1B41-4848-91F1-D0A637AEAE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Русская литература 1950-80-х годов.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232855A-67E0-479F-9B12-5D13CF706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80C4D-20D9-4E1F-AB39-7AFA8A71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Варлам</a:t>
            </a: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Шаламов</a:t>
            </a:r>
          </a:p>
        </p:txBody>
      </p:sp>
      <p:pic>
        <p:nvPicPr>
          <p:cNvPr id="7" name="Содержимое 6" descr="шаламов 2.jpg">
            <a:extLst>
              <a:ext uri="{FF2B5EF4-FFF2-40B4-BE49-F238E27FC236}">
                <a16:creationId xmlns:a16="http://schemas.microsoft.com/office/drawing/2014/main" id="{3BDD4132-7E0A-4F2D-91E7-F9AA73103F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988" y="1571625"/>
            <a:ext cx="3624262" cy="4821238"/>
          </a:xfrm>
        </p:spPr>
      </p:pic>
      <p:pic>
        <p:nvPicPr>
          <p:cNvPr id="6" name="Содержимое 5" descr="шаламов.jpg">
            <a:extLst>
              <a:ext uri="{FF2B5EF4-FFF2-40B4-BE49-F238E27FC236}">
                <a16:creationId xmlns:a16="http://schemas.microsoft.com/office/drawing/2014/main" id="{EE24F3B3-AD95-42E3-9788-70B48C20F2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3" y="1722438"/>
            <a:ext cx="2563812" cy="4627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A13D7-394D-44D7-B3EE-EC1A209F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Юрий Осипович Домбровский</a:t>
            </a:r>
          </a:p>
        </p:txBody>
      </p:sp>
      <p:pic>
        <p:nvPicPr>
          <p:cNvPr id="6" name="Содержимое 5" descr="домбр..jpg">
            <a:extLst>
              <a:ext uri="{FF2B5EF4-FFF2-40B4-BE49-F238E27FC236}">
                <a16:creationId xmlns:a16="http://schemas.microsoft.com/office/drawing/2014/main" id="{F7F46A7A-8E4F-4ECD-B03B-208FD59B9E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643063"/>
            <a:ext cx="3803650" cy="4525962"/>
          </a:xfrm>
        </p:spPr>
      </p:pic>
      <p:sp>
        <p:nvSpPr>
          <p:cNvPr id="7" name="Содержимое 6">
            <a:extLst>
              <a:ext uri="{FF2B5EF4-FFF2-40B4-BE49-F238E27FC236}">
                <a16:creationId xmlns:a16="http://schemas.microsoft.com/office/drawing/2014/main" id="{0959D093-76DE-41E6-9686-D1CC470BF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4813" y="1357313"/>
            <a:ext cx="4471987" cy="5214937"/>
          </a:xfrm>
        </p:spPr>
        <p:txBody>
          <a:bodyPr>
            <a:normAutofit fontScale="5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900" dirty="0"/>
              <a:t>Русский советский писатель. Родился 29 апреля (12 мая) 1909 в Москве, в семье адвоката. В 1932 окончил Высшие литературные курсы, в том же году был арестован и выслан в Алма-Ату. Работал археологом, искусствоведом, журналистом, занимался педагогической деятельностью. В 1936 вновь был арестован, но спустя несколько месяцев освобожден. История этого ареста легла в основу романов «Хранитель древностей» (1964) и «Факультет ненужных вещей»(1978). Домбровский сохранил в них настоящие имена своих следователей, </a:t>
            </a:r>
            <a:r>
              <a:rPr lang="ru-RU" sz="2900" dirty="0" err="1"/>
              <a:t>Мячина</a:t>
            </a:r>
            <a:r>
              <a:rPr lang="ru-RU" sz="2900" dirty="0"/>
              <a:t> и </a:t>
            </a:r>
            <a:r>
              <a:rPr lang="ru-RU" sz="2900" dirty="0" err="1"/>
              <a:t>Хрипушина</a:t>
            </a:r>
            <a:r>
              <a:rPr lang="ru-RU" sz="2900" dirty="0"/>
              <a:t>. В 1938 опубликовал роман Державин, через год снова был арестован и отправлен в Колымские лагеря, откуда в 1943, больной, вернулся в Алма-Ату. Зимой 1943 в больнице начал писать роман «Обезьяна приходит за своим черепом» (</a:t>
            </a:r>
            <a:r>
              <a:rPr lang="ru-RU" sz="2900" dirty="0" err="1"/>
              <a:t>опубл</a:t>
            </a:r>
            <a:r>
              <a:rPr lang="ru-RU" sz="2900" dirty="0"/>
              <a:t>. 1959). В 1946 начал работать над циклом новелл о Шекспире «Смуглая леди» (</a:t>
            </a:r>
            <a:r>
              <a:rPr lang="ru-RU" sz="2900" dirty="0" err="1"/>
              <a:t>опубл</a:t>
            </a:r>
            <a:r>
              <a:rPr lang="ru-RU" sz="2900" dirty="0"/>
              <a:t>. 1969).</a:t>
            </a:r>
            <a:br>
              <a:rPr lang="ru-RU" sz="2900" dirty="0"/>
            </a:br>
            <a:r>
              <a:rPr lang="ru-RU" sz="2900" dirty="0"/>
              <a:t>В 1949 Домбровский вновь был арестован, шесть лет провел в заключении на Крайнем Севере и в Тайшете. В 1956 был реабилитирован за отсутствием состава преступления и получил разрешение вернуться в Москву.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A4096-55C9-4D1D-A6F0-E88DDA1D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А.И.Солженицын.</a:t>
            </a:r>
          </a:p>
        </p:txBody>
      </p:sp>
      <p:pic>
        <p:nvPicPr>
          <p:cNvPr id="5" name="Содержимое 4" descr="солж2.jpg">
            <a:extLst>
              <a:ext uri="{FF2B5EF4-FFF2-40B4-BE49-F238E27FC236}">
                <a16:creationId xmlns:a16="http://schemas.microsoft.com/office/drawing/2014/main" id="{ADB96185-F113-4F89-90F8-64E98B98BD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500" y="2286000"/>
            <a:ext cx="2807225" cy="4022725"/>
          </a:xfrm>
        </p:spPr>
      </p:pic>
      <p:pic>
        <p:nvPicPr>
          <p:cNvPr id="6" name="Содержимое 5" descr="солж..jpg">
            <a:extLst>
              <a:ext uri="{FF2B5EF4-FFF2-40B4-BE49-F238E27FC236}">
                <a16:creationId xmlns:a16="http://schemas.microsoft.com/office/drawing/2014/main" id="{D1A9B825-EC35-4603-B0CE-C39F9B9C36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0" y="3582987"/>
            <a:ext cx="1057275" cy="1428750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6B089-0158-4403-AD2C-60FD47BE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Городская проза.</a:t>
            </a:r>
          </a:p>
        </p:txBody>
      </p:sp>
      <p:sp>
        <p:nvSpPr>
          <p:cNvPr id="5" name="Содержимое 4">
            <a:extLst>
              <a:ext uri="{FF2B5EF4-FFF2-40B4-BE49-F238E27FC236}">
                <a16:creationId xmlns:a16="http://schemas.microsoft.com/office/drawing/2014/main" id="{D9BBE770-F078-4CEE-8FCD-67DD54E2F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В 1960-1970-е годы  в России активизировались миграционные процессы. Городское население стало быстро увеличиваться. Соответственно изменялись состав и интересы читательской аудитории. В те годы роль литературы в общественном сознании была значительно активнее, чем теперь. Естественно, что привычки, манера поведения, образ мыслей, вообще психология городских аборигенов привлекали к себе повышенное внимание. С другой стороны, жизнь новых горожан-переселенцев, в частности так называемых лимитчиков, предоставляла писателям широкие возможности для художественного исследования новых областей человеческого бытия.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Героями произведений становятся «…не рабочие и не крестьяне, не элита. Это служащие, работники науки, гуманитарии, инженеры, соседи по домам и дачам, просто знакомые».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A84E53-9B49-4B70-A3B2-8418EF9F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Юрий Валентинович Трифонов.</a:t>
            </a:r>
          </a:p>
        </p:txBody>
      </p:sp>
      <p:pic>
        <p:nvPicPr>
          <p:cNvPr id="7" name="Содержимое 6" descr="трифонов.jpg">
            <a:extLst>
              <a:ext uri="{FF2B5EF4-FFF2-40B4-BE49-F238E27FC236}">
                <a16:creationId xmlns:a16="http://schemas.microsoft.com/office/drawing/2014/main" id="{EE6F23E2-21ED-490C-BFCF-ECD20A5BB1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714500"/>
            <a:ext cx="2847975" cy="4525963"/>
          </a:xfrm>
        </p:spPr>
      </p:pic>
      <p:sp>
        <p:nvSpPr>
          <p:cNvPr id="6" name="Содержимое 5">
            <a:extLst>
              <a:ext uri="{FF2B5EF4-FFF2-40B4-BE49-F238E27FC236}">
                <a16:creationId xmlns:a16="http://schemas.microsoft.com/office/drawing/2014/main" id="{63C00EB1-A6F5-48E5-8D98-9524ED8CD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6188" y="1071563"/>
            <a:ext cx="4900612" cy="5176837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Писал рассказы разного стилевого и тематического диапазона, опубликовал роман «Утоление жажды»(1963), в котором шла речь о строительстве оросительного канала в пустыне.</a:t>
            </a:r>
            <a:br>
              <a:rPr lang="ru-RU" dirty="0"/>
            </a:br>
            <a:r>
              <a:rPr lang="ru-RU" dirty="0"/>
              <a:t>Принципиально новым этапом в творчестве Трифонова стали повести т.н. «московского цикла», в которых осмыслялась жизнь столичных интеллигентов, шла речь о сохранении человеческого достоинства. Завершением «московского цикла» стал роман «Дом на набережной» (1976). Его публикация стала событием литературной и общественной жизни. На примере судьбы одного из жильцов знаменитого московского дома, в котором жили семьи партийных работников (в т.ч. и семья Трифонова во времена его детства), писатель показал механизм формирования конформистского общественного сознания.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DEA4FF0-C73E-4933-9CE7-E917F85B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 интеллигенции.</a:t>
            </a:r>
          </a:p>
        </p:txBody>
      </p:sp>
      <p:sp>
        <p:nvSpPr>
          <p:cNvPr id="7" name="Содержимое 6">
            <a:extLst>
              <a:ext uri="{FF2B5EF4-FFF2-40B4-BE49-F238E27FC236}">
                <a16:creationId xmlns:a16="http://schemas.microsoft.com/office/drawing/2014/main" id="{5693AD19-B63D-448F-923B-E1E99E8BF9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Изображение города тесно связано в литературе 50-х- 80-х годов с темой интеллигенции. В ей критически остром и гражданственно страстном художественном истолковании заметное место принадлежит роману Владимира Дудинцева «Н хлебом единым».</a:t>
            </a:r>
          </a:p>
        </p:txBody>
      </p:sp>
      <p:pic>
        <p:nvPicPr>
          <p:cNvPr id="9" name="Содержимое 8" descr="дудинцев.jpg">
            <a:extLst>
              <a:ext uri="{FF2B5EF4-FFF2-40B4-BE49-F238E27FC236}">
                <a16:creationId xmlns:a16="http://schemas.microsoft.com/office/drawing/2014/main" id="{C043BD37-C644-49F6-B1EB-306A8C5DD6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549400"/>
            <a:ext cx="3808412" cy="4379913"/>
          </a:xfr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D0C91-EB4C-4229-B6C6-126D2D19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Поиск героя времени.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F12D705-037C-4D23-AB12-30514684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К тематике научного поиска и изобретательства примыкает огромное количество произведений на производственную тему. Мотивы труда в литературе 50-80-х годов получают многообразное художественное решение.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Многих писателей привлекают конфликтные ситуации среди руководителей, придерживающихся разных стилей руководства, когда административному, бездушно-командному стилю, сдерживающему развитие производства и инициативу людей, закономерно противопоставляется творческое начало и широта взглядов.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635AD6C-0179-4143-BFE8-2C85733C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097588"/>
          </a:xfrm>
        </p:spPr>
        <p:txBody>
          <a:bodyPr/>
          <a:lstStyle/>
          <a:p>
            <a:pPr marL="577850" indent="-514350" eaLnBrk="1" hangingPunct="1"/>
            <a:r>
              <a:rPr lang="ru-RU" altLang="ru-RU"/>
              <a:t>В.Ф.Тендряков «Короткое замыкание»</a:t>
            </a:r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r>
              <a:rPr lang="ru-RU" altLang="ru-RU"/>
              <a:t>П.Л.Проскурин «Горькие травы»</a:t>
            </a:r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endParaRPr lang="ru-RU" altLang="ru-RU"/>
          </a:p>
          <a:p>
            <a:pPr marL="577850" indent="-514350" eaLnBrk="1" hangingPunct="1"/>
            <a:r>
              <a:rPr lang="ru-RU" altLang="ru-RU"/>
              <a:t>А.А.Бек «Новое назначние»</a:t>
            </a:r>
          </a:p>
          <a:p>
            <a:pPr marL="577850" indent="-514350" eaLnBrk="1" hangingPunct="1"/>
            <a:endParaRPr lang="ru-RU" altLang="ru-RU"/>
          </a:p>
        </p:txBody>
      </p:sp>
      <p:pic>
        <p:nvPicPr>
          <p:cNvPr id="5" name="Рисунок 4" descr="тендряков.jpg">
            <a:extLst>
              <a:ext uri="{FF2B5EF4-FFF2-40B4-BE49-F238E27FC236}">
                <a16:creationId xmlns:a16="http://schemas.microsoft.com/office/drawing/2014/main" id="{A2C48367-35B8-4B2E-BCC4-9C038853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7072313" y="928688"/>
            <a:ext cx="17113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220px-Bek_alexandr.jpg">
            <a:extLst>
              <a:ext uri="{FF2B5EF4-FFF2-40B4-BE49-F238E27FC236}">
                <a16:creationId xmlns:a16="http://schemas.microsoft.com/office/drawing/2014/main" id="{3841A005-4A6D-41B1-98C2-5085C978B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429125"/>
            <a:ext cx="1792288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proskurin_14_s.gif">
            <a:extLst>
              <a:ext uri="{FF2B5EF4-FFF2-40B4-BE49-F238E27FC236}">
                <a16:creationId xmlns:a16="http://schemas.microsoft.com/office/drawing/2014/main" id="{124BC6D5-4581-4F03-AAC8-083A82BB7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714750"/>
            <a:ext cx="178593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3A584-8A26-4EAE-AB54-AD406308C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Отношение человека к природе.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B0D39B6-41F0-4020-9C06-30CCDC8B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Объектом постоянного внимания художников слова в 50-80-е годы становится традиционно важная для русской литературы тема человека и природы.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Это и глубоко лирическое восприятие природы, и тема её сохранения, и отражение животворной связи человека с землёй и окружающим миром, трепетное отношение к природе, которое сталкивается с холодностью и чёрствостью людей.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астафьев.jpg">
            <a:extLst>
              <a:ext uri="{FF2B5EF4-FFF2-40B4-BE49-F238E27FC236}">
                <a16:creationId xmlns:a16="http://schemas.microsoft.com/office/drawing/2014/main" id="{86A0C587-552C-478D-B824-F40841DCEE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43063"/>
            <a:ext cx="4210050" cy="3368675"/>
          </a:xfrm>
        </p:spPr>
      </p:pic>
      <p:sp>
        <p:nvSpPr>
          <p:cNvPr id="9" name="Содержимое 8">
            <a:extLst>
              <a:ext uri="{FF2B5EF4-FFF2-40B4-BE49-F238E27FC236}">
                <a16:creationId xmlns:a16="http://schemas.microsoft.com/office/drawing/2014/main" id="{6C7FB8A4-7D97-4C2C-AD5D-7C5AF1ACC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85750"/>
            <a:ext cx="4114800" cy="596265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Образы дивной сибирской природы находят воплощение в повести В.П.Астафьева «Царь – рыба», отмеченной Государственной премией. Нравственные проблемы, поставленные в повести,  тесно соединяются с проблемами </a:t>
            </a:r>
            <a:r>
              <a:rPr lang="ru-RU" dirty="0" err="1"/>
              <a:t>экологичности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D94D8D-302F-4185-8829-6045FBBA31FD}"/>
              </a:ext>
            </a:extLst>
          </p:cNvPr>
          <p:cNvSpPr txBox="1"/>
          <p:nvPr/>
        </p:nvSpPr>
        <p:spPr>
          <a:xfrm>
            <a:off x="899592" y="1037629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Задание: Изучить лекцию, составить план презентации и 3 вопроса по теме.</a:t>
            </a:r>
          </a:p>
        </p:txBody>
      </p:sp>
    </p:spTree>
    <p:extLst>
      <p:ext uri="{BB962C8B-B14F-4D97-AF65-F5344CB8AC3E}">
        <p14:creationId xmlns:p14="http://schemas.microsoft.com/office/powerpoint/2010/main" val="3862146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875FB-205E-4AAC-A252-84BD27EB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Б.Л.Васильев.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D86532D-9684-4139-95D1-360E77244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4038600" cy="496252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Героем романа «Не стреляйте в белых лебедей» является Егор Полушкин. Его трепетное отношение к природе сталкивается с холодностью и чёрствостью людей и приводит героя к гибели.</a:t>
            </a:r>
          </a:p>
        </p:txBody>
      </p:sp>
      <p:pic>
        <p:nvPicPr>
          <p:cNvPr id="5" name="Содержимое 7" descr="васильев.jpg">
            <a:extLst>
              <a:ext uri="{FF2B5EF4-FFF2-40B4-BE49-F238E27FC236}">
                <a16:creationId xmlns:a16="http://schemas.microsoft.com/office/drawing/2014/main" id="{166ACE8A-7F8F-43EE-A1C9-8A7294619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357313"/>
            <a:ext cx="3546475" cy="4929187"/>
          </a:xfr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CFD28-E222-40E6-BDCD-9BEB97C5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Г.Н.Троепольский</a:t>
            </a: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</a:p>
        </p:txBody>
      </p:sp>
      <p:sp>
        <p:nvSpPr>
          <p:cNvPr id="7" name="Содержимое 6">
            <a:extLst>
              <a:ext uri="{FF2B5EF4-FFF2-40B4-BE49-F238E27FC236}">
                <a16:creationId xmlns:a16="http://schemas.microsoft.com/office/drawing/2014/main" id="{95AD45D8-4AE1-46C0-B3A5-8DAD1CC40D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Отечественной классикой литературы стала повесть </a:t>
            </a:r>
            <a:r>
              <a:rPr lang="ru-RU" dirty="0" err="1"/>
              <a:t>Г.Н.Троепольского</a:t>
            </a:r>
            <a:r>
              <a:rPr lang="ru-RU" dirty="0"/>
              <a:t> «Белый </a:t>
            </a:r>
            <a:r>
              <a:rPr lang="ru-RU" dirty="0" err="1"/>
              <a:t>Бим</a:t>
            </a:r>
            <a:r>
              <a:rPr lang="ru-RU" dirty="0"/>
              <a:t> Чёрное ухо», которая продолжила традиции русской литературы. В повести рассказана драматическая история собаки, которая была для своего хозяина «верным, преданным, любящим другом».</a:t>
            </a:r>
          </a:p>
        </p:txBody>
      </p:sp>
      <p:pic>
        <p:nvPicPr>
          <p:cNvPr id="6" name="Содержимое 5" descr="троепольский.jpg">
            <a:extLst>
              <a:ext uri="{FF2B5EF4-FFF2-40B4-BE49-F238E27FC236}">
                <a16:creationId xmlns:a16="http://schemas.microsoft.com/office/drawing/2014/main" id="{1B97FDD2-F5D0-47E3-83D9-AB50B52BBA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0938" y="1785938"/>
            <a:ext cx="3325812" cy="4286250"/>
          </a:xfr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FCF5F-5AF3-46B4-A3BA-EA33341E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Ю.П.Казаков.</a:t>
            </a:r>
          </a:p>
        </p:txBody>
      </p:sp>
      <p:pic>
        <p:nvPicPr>
          <p:cNvPr id="5" name="Содержимое 4" descr="казаков.jpg">
            <a:extLst>
              <a:ext uri="{FF2B5EF4-FFF2-40B4-BE49-F238E27FC236}">
                <a16:creationId xmlns:a16="http://schemas.microsoft.com/office/drawing/2014/main" id="{BF2F4D43-91F2-4367-8562-AE253414AD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" y="1589088"/>
            <a:ext cx="3429000" cy="4662487"/>
          </a:xfrm>
        </p:spPr>
      </p:pic>
      <p:sp>
        <p:nvSpPr>
          <p:cNvPr id="4" name="Содержимое 3">
            <a:extLst>
              <a:ext uri="{FF2B5EF4-FFF2-40B4-BE49-F238E27FC236}">
                <a16:creationId xmlns:a16="http://schemas.microsoft.com/office/drawing/2014/main" id="{72556AD7-BA1B-4134-A9B3-29C3FEF716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Трогательна и история гончей слепой собаки в рассказ «Арктур – гончий пёс». Подчиняясь охотничьему инстинкту, собака одна гоняла зверей и погибла, наткнувшись на острый сук.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2766F-2DC2-405B-BFD5-B90014D3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Деревенская проза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164CB5F-AD16-4DA9-BCEA-C3542762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509746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/>
              <a:t>ДЕРЕВЕ́НСКАЯ ПРО́ЗА</a:t>
            </a:r>
            <a:r>
              <a:rPr lang="ru-RU" dirty="0"/>
              <a:t> — значительное, духовно и эстетически действенное тематическое направление в </a:t>
            </a:r>
            <a:r>
              <a:rPr lang="ru-RU" dirty="0" err="1"/>
              <a:t>лит-ре</a:t>
            </a:r>
            <a:r>
              <a:rPr lang="ru-RU" dirty="0"/>
              <a:t> 1960 — </a:t>
            </a:r>
            <a:r>
              <a:rPr lang="ru-RU" dirty="0" err="1"/>
              <a:t>нач</a:t>
            </a:r>
            <a:r>
              <a:rPr lang="ru-RU" dirty="0"/>
              <a:t>. 1980-х гг., осмысляющее </a:t>
            </a:r>
            <a:r>
              <a:rPr lang="ru-RU" dirty="0" err="1"/>
              <a:t>драматич</a:t>
            </a:r>
            <a:r>
              <a:rPr lang="ru-RU" dirty="0"/>
              <a:t>. судьбу </a:t>
            </a:r>
            <a:r>
              <a:rPr lang="ru-RU" dirty="0" err="1"/>
              <a:t>крест-ва</a:t>
            </a:r>
            <a:r>
              <a:rPr lang="ru-RU" dirty="0"/>
              <a:t>, рус. деревни в 20 в., отмеченное обостренным вниманием к вопросам традиции, нар. нравственности, к взаимоотношениям человека и природы. Хотя отдельные произведения, критически осмысляющие колхозный опыт, начали появляться уже с начала 1950-х (</a:t>
            </a:r>
            <a:r>
              <a:rPr lang="ru-RU" u="sng" dirty="0">
                <a:hlinkClick r:id="rId2" tooltip="Очерк"/>
              </a:rPr>
              <a:t>очерки</a:t>
            </a:r>
            <a:r>
              <a:rPr lang="ru-RU" dirty="0"/>
              <a:t> </a:t>
            </a:r>
            <a:r>
              <a:rPr lang="ru-RU" u="sng" dirty="0">
                <a:hlinkClick r:id="rId3" tooltip="Овечкин, Валентин Владимирович"/>
              </a:rPr>
              <a:t>Валентина Овечкина</a:t>
            </a:r>
            <a:r>
              <a:rPr lang="ru-RU" dirty="0"/>
              <a:t>, </a:t>
            </a:r>
            <a:r>
              <a:rPr lang="ru-RU" u="sng" dirty="0">
                <a:hlinkClick r:id="rId4" tooltip="Яшин, Александр Яковлевич"/>
              </a:rPr>
              <a:t>Александра Яшина</a:t>
            </a:r>
            <a:r>
              <a:rPr lang="ru-RU" dirty="0"/>
              <a:t>, </a:t>
            </a:r>
            <a:r>
              <a:rPr lang="ru-RU" u="sng" dirty="0">
                <a:hlinkClick r:id="rId5" tooltip="Дорош, Ефим Яковлевич"/>
              </a:rPr>
              <a:t>Ефима Дороша</a:t>
            </a:r>
            <a:r>
              <a:rPr lang="ru-RU" dirty="0"/>
              <a:t>), только к середине 1960-х «деревенская проза» достигает такого уровня художественности, чтобы оформиться в особое направление (большое значение имел для этого рассказ </a:t>
            </a:r>
            <a:r>
              <a:rPr lang="ru-RU" u="sng" dirty="0">
                <a:hlinkClick r:id="rId6" tooltip="Солженицын, Александр Исаевич"/>
              </a:rPr>
              <a:t>Солженицына</a:t>
            </a:r>
            <a:r>
              <a:rPr lang="ru-RU" dirty="0"/>
              <a:t> «</a:t>
            </a:r>
            <a:r>
              <a:rPr lang="ru-RU" u="sng" dirty="0">
                <a:hlinkClick r:id="rId7"/>
              </a:rPr>
              <a:t>Матрёнин двор</a:t>
            </a:r>
            <a:r>
              <a:rPr lang="ru-RU" dirty="0"/>
              <a:t>»). Тогда же возник и сам термин. Крупнейшими представителями, «патриархами» направления считаются </a:t>
            </a:r>
            <a:r>
              <a:rPr lang="ru-RU" u="sng" dirty="0">
                <a:hlinkClick r:id="rId8" tooltip="Абрамов, Фёдор Александрович"/>
              </a:rPr>
              <a:t>Ф. А. Абрамов</a:t>
            </a:r>
            <a:r>
              <a:rPr lang="ru-RU" dirty="0"/>
              <a:t>, </a:t>
            </a:r>
            <a:r>
              <a:rPr lang="ru-RU" u="sng" dirty="0">
                <a:hlinkClick r:id="rId9" tooltip="Белов, Василий Иванович"/>
              </a:rPr>
              <a:t>В. И. Белов</a:t>
            </a:r>
            <a:r>
              <a:rPr lang="ru-RU" dirty="0"/>
              <a:t>, </a:t>
            </a:r>
            <a:r>
              <a:rPr lang="ru-RU" u="sng" dirty="0">
                <a:hlinkClick r:id="rId10" tooltip="Распутин, Валентин Григорьевич"/>
              </a:rPr>
              <a:t>В. Г. Распутин</a:t>
            </a:r>
            <a:r>
              <a:rPr lang="ru-RU" dirty="0"/>
              <a:t>. Ярким и самобытным представителем «деревенской прозы» младшего поколения стал писатель и кинорежиссёр </a:t>
            </a:r>
            <a:r>
              <a:rPr lang="ru-RU" u="sng" dirty="0">
                <a:hlinkClick r:id="rId11" tooltip="Шукшин, Василий Макарович"/>
              </a:rPr>
              <a:t>В. М. Шукшин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393C9-E90D-4AB6-9CCF-638580EE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Фёдор Александрович Абрамов</a:t>
            </a:r>
          </a:p>
        </p:txBody>
      </p:sp>
      <p:pic>
        <p:nvPicPr>
          <p:cNvPr id="4" name="Содержимое 3" descr="абрамов.jpg">
            <a:extLst>
              <a:ext uri="{FF2B5EF4-FFF2-40B4-BE49-F238E27FC236}">
                <a16:creationId xmlns:a16="http://schemas.microsoft.com/office/drawing/2014/main" id="{F8082E5E-791D-440F-8052-3CC50798F4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571625"/>
            <a:ext cx="3681412" cy="2417763"/>
          </a:xfrm>
        </p:spPr>
      </p:pic>
      <p:sp>
        <p:nvSpPr>
          <p:cNvPr id="8" name="Содержимое 7">
            <a:extLst>
              <a:ext uri="{FF2B5EF4-FFF2-40B4-BE49-F238E27FC236}">
                <a16:creationId xmlns:a16="http://schemas.microsoft.com/office/drawing/2014/main" id="{7B39F436-5F2F-46E8-8FD9-304F0CC4D3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Роман лауреата Государственной премии Федора Абрамова «Братья и сестры» охватывает около сорока лет жизни нашего общества. Писатель создал замечательную галерею образов тружеников советской деревни. Рассказывая о жизни северной деревни </a:t>
            </a:r>
            <a:r>
              <a:rPr lang="ru-RU" dirty="0" err="1"/>
              <a:t>Пекашино</a:t>
            </a:r>
            <a:r>
              <a:rPr lang="ru-RU" dirty="0"/>
              <a:t>, Ф. Абрамов раскрывает самые важные, самые острые проблемы народной жизни последних десятилетий.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5" name="Рисунок 4" descr="http://posters.ec/cover/158030">
            <a:extLst>
              <a:ext uri="{FF2B5EF4-FFF2-40B4-BE49-F238E27FC236}">
                <a16:creationId xmlns:a16="http://schemas.microsoft.com/office/drawing/2014/main" id="{5D436303-63C4-4D05-8A92-8C287FAC1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643313"/>
            <a:ext cx="1905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5E20C-1042-4108-847E-61574BE8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Валентин Григорьевич Распутин</a:t>
            </a:r>
          </a:p>
        </p:txBody>
      </p:sp>
      <p:pic>
        <p:nvPicPr>
          <p:cNvPr id="5" name="Содержимое 4" descr="распутин.jpg">
            <a:extLst>
              <a:ext uri="{FF2B5EF4-FFF2-40B4-BE49-F238E27FC236}">
                <a16:creationId xmlns:a16="http://schemas.microsoft.com/office/drawing/2014/main" id="{4835B436-E644-40A5-B348-68F61BABB5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68" y="2286000"/>
            <a:ext cx="3379089" cy="4022725"/>
          </a:xfrm>
        </p:spPr>
      </p:pic>
      <p:sp>
        <p:nvSpPr>
          <p:cNvPr id="7" name="Содержимое 6">
            <a:extLst>
              <a:ext uri="{FF2B5EF4-FFF2-40B4-BE49-F238E27FC236}">
                <a16:creationId xmlns:a16="http://schemas.microsoft.com/office/drawing/2014/main" id="{64D8DE1F-08A8-4AD7-BC6F-AA6AF7447B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Сюжетную основу произведений составляют нелёгкие испытания, которые выпали героям, проблемы выбора пути, жизни и смерти, физической и духовной. Писатель зачастую ставит своих героев в исключительные ситуации, обычно ограниченные каким-то определённым сроком, в течение которого они должны разрешиться.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3A1C4-7B1A-4009-B17E-7C126CCF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Василий Иванович Белов</a:t>
            </a:r>
          </a:p>
        </p:txBody>
      </p:sp>
      <p:pic>
        <p:nvPicPr>
          <p:cNvPr id="5" name="Содержимое 4" descr="белов.jpg">
            <a:extLst>
              <a:ext uri="{FF2B5EF4-FFF2-40B4-BE49-F238E27FC236}">
                <a16:creationId xmlns:a16="http://schemas.microsoft.com/office/drawing/2014/main" id="{FD52F315-54FE-4651-8245-543C4787BED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428750"/>
            <a:ext cx="2928938" cy="2187575"/>
          </a:xfrm>
        </p:spPr>
      </p:pic>
      <p:sp>
        <p:nvSpPr>
          <p:cNvPr id="4" name="Содержимое 3">
            <a:extLst>
              <a:ext uri="{FF2B5EF4-FFF2-40B4-BE49-F238E27FC236}">
                <a16:creationId xmlns:a16="http://schemas.microsoft.com/office/drawing/2014/main" id="{78CCE857-0497-4F9C-A7AA-B3F0B7EF2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0563" y="1285875"/>
            <a:ext cx="4186237" cy="5357813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/>
              <a:t>Белов</a:t>
            </a:r>
            <a:r>
              <a:rPr lang="ru-RU" dirty="0"/>
              <a:t> Василий Иванович (р.23.10.1932, деревня </a:t>
            </a:r>
            <a:r>
              <a:rPr lang="ru-RU" dirty="0" err="1"/>
              <a:t>Тимониха</a:t>
            </a:r>
            <a:r>
              <a:rPr lang="ru-RU" dirty="0"/>
              <a:t> Вологодской области), русский советский писатель. Член КПСС с 1956. Окончил Литературный институт им. М. Горького (1964). Работал в колхозе, на уральском заводе. Печатается с 1956. Опубликовал сборник стихов "Деревенька моя лесная" (1961), сборники рассказов "Знойное лето" (1963) и "Речные излуки" (1964). Проза Б. лирична. Среди книг о современной деревне выделяются его повести "Привычное дело" (1966) и "Плотницкие рассказы" (1968); в них созданы цельные характеры простых людей Севера, вопреки всем трудностям и невзгодам сохранивших "теплоту добра" и "радость к миру" — чувства, которыми окрашены их повседневная жизнь и труд.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7" name="Рисунок 6" descr="белов2.jpg">
            <a:extLst>
              <a:ext uri="{FF2B5EF4-FFF2-40B4-BE49-F238E27FC236}">
                <a16:creationId xmlns:a16="http://schemas.microsoft.com/office/drawing/2014/main" id="{05E14590-3F03-4CCE-AECC-7E1A4031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929063"/>
            <a:ext cx="1976438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D8D70-31A1-4E2C-AAD4-C2C09F9D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267494"/>
            <a:ext cx="8115328" cy="804052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Василий </a:t>
            </a:r>
            <a:r>
              <a:rPr lang="ru-RU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Макарович</a:t>
            </a: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Шукшин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F5F9A14-DBB7-4A68-BA34-7333622AA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063" y="1285875"/>
            <a:ext cx="4000500" cy="5357813"/>
          </a:xfrm>
        </p:spPr>
        <p:txBody>
          <a:bodyPr/>
          <a:lstStyle/>
          <a:p>
            <a:pPr eaLnBrk="1" hangingPunct="1"/>
            <a:r>
              <a:rPr lang="ru-RU" altLang="ru-RU" sz="1400"/>
              <a:t>Василий Макарович Шукшин родился 25 июля 1929 года в селе Сростки Алтайского края. В 1945-1947 годах он учился в Бийском автотехникуме, затем работал слесарем - такелажником и разнорабочим на заводах Калуги и Владимира, потом служил на флоте. В 1953-1954 годах Василий Шукшин был учителем истории и директором школы сельской молодежи в своем родном селе Сростки. В 1960 году Василий Шукшин окончил режиссерский факультет ВГИКа, где постигал искусство кинематографии в мастерской Михаила Ромма. Через два года Шукшин поставил драму "Ваш сын и брат", получившую Государственную премию РСФСР. </a:t>
            </a:r>
          </a:p>
        </p:txBody>
      </p:sp>
      <p:pic>
        <p:nvPicPr>
          <p:cNvPr id="5" name="Содержимое 4" descr="шукшин.jpg">
            <a:extLst>
              <a:ext uri="{FF2B5EF4-FFF2-40B4-BE49-F238E27FC236}">
                <a16:creationId xmlns:a16="http://schemas.microsoft.com/office/drawing/2014/main" id="{89A82358-33DB-443D-95DC-9759184EAC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206" y="2286000"/>
            <a:ext cx="2896362" cy="4022725"/>
          </a:xfr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67259F4-4BC8-4A77-BE9E-1EA70155A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038600" cy="5819775"/>
          </a:xfrm>
        </p:spPr>
        <p:txBody>
          <a:bodyPr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/>
              <a:t>Роли в фильмах "У озера" (директор Черных), "Печки-лавочки" (Иван Расторгуев) и "Калина красная" (Егор Прокудин) принесли Шукшину мировую известность, а снятые им ленты выдвинули его в число самых интересных режиссеров 1960-1970-х годов. Стоит отметить, что почти все фильмы известный режиссер и писатель поставил по своим сценариям, а первые написанные им рассказы были опубликованы в 1959 году. В 1974 году Сергей Бондарчук, режиссер-постановщик фильма "Они сражались за Родину", пригласил Василия Шукшина на одну из главных ролей, солдата Лопахина. После этой работы Шукшин собирался ставить картину о Разине по своему роману "Я пришел дать вам волю...". Во время съемок у Бондарчука, в станице </a:t>
            </a:r>
            <a:r>
              <a:rPr lang="ru-RU" sz="2800" dirty="0" err="1"/>
              <a:t>Клетской</a:t>
            </a:r>
            <a:r>
              <a:rPr lang="ru-RU" sz="2800" dirty="0"/>
              <a:t> Волгоградской области, 2 октября 1974 года Василий Шукшин умер, некоторые обстоятельства его смерти до конца так и не выяснены.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5" name="Содержимое 4" descr="шукшин2.jpg">
            <a:extLst>
              <a:ext uri="{FF2B5EF4-FFF2-40B4-BE49-F238E27FC236}">
                <a16:creationId xmlns:a16="http://schemas.microsoft.com/office/drawing/2014/main" id="{DF1D1701-9779-4BB8-82E5-08A65684B8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28813"/>
            <a:ext cx="4186238" cy="3111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6BACE-03FD-4BBB-8559-A72E5FB5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267494"/>
            <a:ext cx="8115328" cy="80405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Лагерная проза.</a:t>
            </a:r>
          </a:p>
        </p:txBody>
      </p:sp>
      <p:sp>
        <p:nvSpPr>
          <p:cNvPr id="5" name="Содержимое 4">
            <a:extLst>
              <a:ext uri="{FF2B5EF4-FFF2-40B4-BE49-F238E27FC236}">
                <a16:creationId xmlns:a16="http://schemas.microsoft.com/office/drawing/2014/main" id="{23C22999-FD80-47FF-A6AA-3B30AAEF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442912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ЛАГЕРНАЯ ПРОЗА», литературные произведения, созданные бывшими узниками мест заключения.</a:t>
            </a:r>
            <a:br>
              <a:rPr lang="ru-RU" dirty="0"/>
            </a:br>
            <a:r>
              <a:rPr lang="ru-RU" dirty="0"/>
              <a:t>Лагерная проза — явление уникальное не только в русской, но и в мировой литературе. Она порождена напряженным духовным стремлением осмыслить итоги катастрофических событий, совершившихся в стране на протяжении ХХ столетия. Отсюда и тот нравственно-философский потенциал, который заключен в книгах бывших узников </a:t>
            </a:r>
            <a:r>
              <a:rPr lang="ru-RU" dirty="0" err="1"/>
              <a:t>ГУЛАГа</a:t>
            </a:r>
            <a:r>
              <a:rPr lang="ru-RU" dirty="0"/>
              <a:t> И. Солоневича, Б. Ширяева, О. Волкова, А. Солженицына, В. Шаламова, А. </a:t>
            </a:r>
            <a:r>
              <a:rPr lang="ru-RU" dirty="0" err="1"/>
              <a:t>Жигулина</a:t>
            </a:r>
            <a:r>
              <a:rPr lang="ru-RU" dirty="0"/>
              <a:t>, Л. Бородина и др., чей личный творческий опыт позволил им не только запечатлеть ужас гулаговских застенков, но и затронуть «вечные» проблемы человеческого существования.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6" name="Рисунок 5" descr="лагеря.jpg">
            <a:extLst>
              <a:ext uri="{FF2B5EF4-FFF2-40B4-BE49-F238E27FC236}">
                <a16:creationId xmlns:a16="http://schemas.microsoft.com/office/drawing/2014/main" id="{8712EEF7-37DF-448E-9198-679EC5305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2" b="5177"/>
          <a:stretch>
            <a:fillRect/>
          </a:stretch>
        </p:blipFill>
        <p:spPr bwMode="auto">
          <a:xfrm>
            <a:off x="214313" y="0"/>
            <a:ext cx="17653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171</TotalTime>
  <Words>1575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Wingdings 2</vt:lpstr>
      <vt:lpstr>Verdana</vt:lpstr>
      <vt:lpstr>Calibri</vt:lpstr>
      <vt:lpstr>Интеграл</vt:lpstr>
      <vt:lpstr>Русская литература 1950-80-х годов.</vt:lpstr>
      <vt:lpstr>Презентация PowerPoint</vt:lpstr>
      <vt:lpstr>Деревенская проза</vt:lpstr>
      <vt:lpstr>Фёдор Александрович Абрамов</vt:lpstr>
      <vt:lpstr>Валентин Григорьевич Распутин</vt:lpstr>
      <vt:lpstr>Василий Иванович Белов</vt:lpstr>
      <vt:lpstr>Василий Макарович Шукшин</vt:lpstr>
      <vt:lpstr>Презентация PowerPoint</vt:lpstr>
      <vt:lpstr>Лагерная проза.</vt:lpstr>
      <vt:lpstr>Варлам Шаламов</vt:lpstr>
      <vt:lpstr>Юрий Осипович Домбровский</vt:lpstr>
      <vt:lpstr>А.И.Солженицын.</vt:lpstr>
      <vt:lpstr>Городская проза.</vt:lpstr>
      <vt:lpstr>Юрий Валентинович Трифонов.</vt:lpstr>
      <vt:lpstr>Тема интеллигенции.</vt:lpstr>
      <vt:lpstr>Поиск героя времени.</vt:lpstr>
      <vt:lpstr>Презентация PowerPoint</vt:lpstr>
      <vt:lpstr>Отношение человека к природе.</vt:lpstr>
      <vt:lpstr>Презентация PowerPoint</vt:lpstr>
      <vt:lpstr>Б.Л.Васильев.</vt:lpstr>
      <vt:lpstr>Г.Н.Троепольский.</vt:lpstr>
      <vt:lpstr>Ю.П.Казаков.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1950-80-х годов.</dc:title>
  <dc:creator>Admin</dc:creator>
  <cp:lastModifiedBy>Lenovo</cp:lastModifiedBy>
  <cp:revision>19</cp:revision>
  <dcterms:created xsi:type="dcterms:W3CDTF">2011-04-10T17:00:03Z</dcterms:created>
  <dcterms:modified xsi:type="dcterms:W3CDTF">2020-06-02T03:52:40Z</dcterms:modified>
</cp:coreProperties>
</file>