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2" r:id="rId6"/>
    <p:sldId id="263" r:id="rId7"/>
    <p:sldId id="264" r:id="rId8"/>
    <p:sldId id="265" r:id="rId9"/>
    <p:sldId id="266"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27.01.2018</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27.01.2018</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enin.niv.ru/esenin/text/rus-sovetskaya.htm" TargetMode="External"/><Relationship Id="rId2" Type="http://schemas.openxmlformats.org/officeDocument/2006/relationships/slideLayout" Target="../slideLayouts/slideLayout5.xml"/><Relationship Id="rId1" Type="http://schemas.openxmlformats.org/officeDocument/2006/relationships/audio" Target="file:///C:\Users\&#1053;&#1072;&#1080;&#1083;&#1103;\Downloads\s-esenin-chitaet-a-zlischev-rus-sovetskaya.mp3" TargetMode="Externa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Users\&#1053;&#1072;&#1080;&#1083;&#1103;\Downloads\&#1057;&#1077;&#1088;&#1075;&#1077;&#1081;%20&#1045;&#1089;&#1077;&#1085;&#1080;&#1085;%20(&#1095;&#1080;&#1090;&#1072;&#1077;&#1090;%20&#1057;.%20&#1041;&#1077;&#1079;&#1088;&#1091;&#1082;&#1086;&#1074;)%20-%20&#1043;&#1086;&#1081;%20&#1090;&#1099;%20&#1056;&#1091;&#1089;&#1100;%20&#1084;&#1086;&#1103;%20&#1088;&#1086;&#1076;&#1085;&#1072;&#1103;%20(&#1057;.%20&#1045;&#1089;&#1077;&#1085;&#1080;&#1085;).mp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smtClean="0"/>
              <a:t>Тема Родины в творчестве Сергея Есенина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714356"/>
          </a:xfrm>
        </p:spPr>
        <p:txBody>
          <a:bodyPr>
            <a:normAutofit fontScale="90000"/>
          </a:bodyPr>
          <a:lstStyle/>
          <a:p>
            <a:r>
              <a:rPr lang="ru-RU" dirty="0" smtClean="0"/>
              <a:t>«Русь советская»</a:t>
            </a:r>
            <a:endParaRPr lang="ru-RU" dirty="0"/>
          </a:p>
        </p:txBody>
      </p:sp>
      <p:sp>
        <p:nvSpPr>
          <p:cNvPr id="3" name="Текст 2"/>
          <p:cNvSpPr>
            <a:spLocks noGrp="1"/>
          </p:cNvSpPr>
          <p:nvPr>
            <p:ph type="body" idx="1"/>
          </p:nvPr>
        </p:nvSpPr>
        <p:spPr>
          <a:xfrm>
            <a:off x="6215074" y="571480"/>
            <a:ext cx="2643206" cy="6000792"/>
          </a:xfrm>
          <a:solidFill>
            <a:schemeClr val="accent1">
              <a:lumMod val="20000"/>
              <a:lumOff val="80000"/>
            </a:schemeClr>
          </a:solidFill>
          <a:ln>
            <a:solidFill>
              <a:schemeClr val="accent1">
                <a:lumMod val="40000"/>
                <a:lumOff val="60000"/>
              </a:schemeClr>
            </a:solidFill>
          </a:ln>
        </p:spPr>
        <p:txBody>
          <a:bodyPr/>
          <a:lstStyle/>
          <a:p>
            <a:pPr algn="r"/>
            <a:r>
              <a:rPr lang="ru-RU" sz="1100" b="0" dirty="0" smtClean="0">
                <a:solidFill>
                  <a:schemeClr val="accent1">
                    <a:lumMod val="50000"/>
                  </a:schemeClr>
                </a:solidFill>
                <a:latin typeface="+mn-lt"/>
              </a:rPr>
              <a:t>Ну что ж!</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Прости, родной приют.</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Чем сослужил тебе, и тем уж я доволен.</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Пускай меня сегодня не поют —</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Я пел тогда, когда был край мой болен.</a:t>
            </a:r>
          </a:p>
          <a:p>
            <a:pPr algn="r"/>
            <a:r>
              <a:rPr lang="ru-RU" sz="1100" b="0" dirty="0" smtClean="0">
                <a:solidFill>
                  <a:schemeClr val="accent1">
                    <a:lumMod val="50000"/>
                  </a:schemeClr>
                </a:solidFill>
                <a:latin typeface="+mn-lt"/>
              </a:rPr>
              <a:t>Приемлю все.</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Как есть все принимаю.</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Готов идти по выбитым следам.</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Отдам всю душу октябрю и маю,</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Но только лиры милой не отдам.</a:t>
            </a:r>
          </a:p>
          <a:p>
            <a:pPr algn="r"/>
            <a:r>
              <a:rPr lang="ru-RU" sz="1100" b="0" dirty="0" smtClean="0">
                <a:solidFill>
                  <a:schemeClr val="accent1">
                    <a:lumMod val="50000"/>
                  </a:schemeClr>
                </a:solidFill>
                <a:latin typeface="+mn-lt"/>
              </a:rPr>
              <a:t>Я не отдам ее в чужие руки,</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Ни матери, ни другу, ни жене.</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Лишь только мне она свои вверяла звуки</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И песни нежные лишь только пела мне.</a:t>
            </a:r>
          </a:p>
          <a:p>
            <a:pPr algn="r"/>
            <a:r>
              <a:rPr lang="ru-RU" sz="1100" b="0" dirty="0" smtClean="0">
                <a:solidFill>
                  <a:schemeClr val="accent1">
                    <a:lumMod val="50000"/>
                  </a:schemeClr>
                </a:solidFill>
                <a:latin typeface="+mn-lt"/>
              </a:rPr>
              <a:t>Цветите, юные! И здоровейте телом!</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У вас иная жизнь, у вас другой напев.</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А я пойду один к неведомым пределам,</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Душой бунтующей навеки присмирев.</a:t>
            </a:r>
          </a:p>
          <a:p>
            <a:pPr algn="r"/>
            <a:r>
              <a:rPr lang="ru-RU" sz="1100" b="0" dirty="0" smtClean="0">
                <a:solidFill>
                  <a:schemeClr val="accent1">
                    <a:lumMod val="50000"/>
                  </a:schemeClr>
                </a:solidFill>
                <a:latin typeface="+mn-lt"/>
              </a:rPr>
              <a:t>Но и тогда,</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Когда во всей планете</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Пройдет вражда племен,</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Исчезнет ложь и грусть, —</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Я буду воспевать</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Всем существом в поэте</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Шестую часть земли</a:t>
            </a:r>
            <a:br>
              <a:rPr lang="ru-RU" sz="1100" b="0" dirty="0" smtClean="0">
                <a:solidFill>
                  <a:schemeClr val="accent1">
                    <a:lumMod val="50000"/>
                  </a:schemeClr>
                </a:solidFill>
                <a:latin typeface="+mn-lt"/>
              </a:rPr>
            </a:br>
            <a:r>
              <a:rPr lang="ru-RU" sz="1100" b="0" dirty="0" smtClean="0">
                <a:solidFill>
                  <a:schemeClr val="accent1">
                    <a:lumMod val="50000"/>
                  </a:schemeClr>
                </a:solidFill>
                <a:latin typeface="+mn-lt"/>
              </a:rPr>
              <a:t>С названьем кратким «Русь».</a:t>
            </a:r>
          </a:p>
          <a:p>
            <a:endParaRPr lang="ru-RU" dirty="0"/>
          </a:p>
        </p:txBody>
      </p:sp>
      <p:sp>
        <p:nvSpPr>
          <p:cNvPr id="4" name="Текст 3"/>
          <p:cNvSpPr>
            <a:spLocks noGrp="1"/>
          </p:cNvSpPr>
          <p:nvPr>
            <p:ph type="body" sz="half" idx="3"/>
          </p:nvPr>
        </p:nvSpPr>
        <p:spPr>
          <a:xfrm>
            <a:off x="5072066" y="0"/>
            <a:ext cx="3733800" cy="762000"/>
          </a:xfrm>
        </p:spPr>
        <p:txBody>
          <a:bodyPr/>
          <a:lstStyle/>
          <a:p>
            <a:endParaRPr lang="ru-RU" dirty="0"/>
          </a:p>
        </p:txBody>
      </p:sp>
      <p:sp>
        <p:nvSpPr>
          <p:cNvPr id="5" name="Содержимое 4"/>
          <p:cNvSpPr>
            <a:spLocks noGrp="1"/>
          </p:cNvSpPr>
          <p:nvPr>
            <p:ph sz="half" idx="2"/>
          </p:nvPr>
        </p:nvSpPr>
        <p:spPr>
          <a:xfrm>
            <a:off x="285720" y="571480"/>
            <a:ext cx="3000428" cy="6000792"/>
          </a:xfrm>
          <a:solidFill>
            <a:schemeClr val="accent1">
              <a:lumMod val="20000"/>
              <a:lumOff val="80000"/>
            </a:schemeClr>
          </a:solidFill>
          <a:ln>
            <a:solidFill>
              <a:schemeClr val="accent1">
                <a:lumMod val="40000"/>
                <a:lumOff val="60000"/>
              </a:schemeClr>
            </a:solidFill>
          </a:ln>
        </p:spPr>
        <p:txBody>
          <a:bodyPr>
            <a:normAutofit fontScale="32500" lnSpcReduction="20000"/>
          </a:bodyPr>
          <a:lstStyle/>
          <a:p>
            <a:pPr>
              <a:buNone/>
            </a:pPr>
            <a:r>
              <a:rPr lang="ru-RU" sz="3400" dirty="0" smtClean="0">
                <a:solidFill>
                  <a:schemeClr val="accent1">
                    <a:lumMod val="50000"/>
                  </a:schemeClr>
                </a:solidFill>
              </a:rPr>
              <a:t/>
            </a:r>
            <a:br>
              <a:rPr lang="ru-RU" sz="3400" dirty="0" smtClean="0">
                <a:solidFill>
                  <a:schemeClr val="accent1">
                    <a:lumMod val="50000"/>
                  </a:schemeClr>
                </a:solidFill>
              </a:rPr>
            </a:br>
            <a:r>
              <a:rPr lang="ru-RU" sz="3400" i="1" dirty="0" smtClean="0">
                <a:solidFill>
                  <a:schemeClr val="accent1">
                    <a:lumMod val="50000"/>
                  </a:schemeClr>
                </a:solidFill>
              </a:rPr>
              <a:t>Тот ураган прошел. Нас мало уцелело.</a:t>
            </a:r>
            <a:br>
              <a:rPr lang="ru-RU" sz="3400" i="1" dirty="0" smtClean="0">
                <a:solidFill>
                  <a:schemeClr val="accent1">
                    <a:lumMod val="50000"/>
                  </a:schemeClr>
                </a:solidFill>
              </a:rPr>
            </a:br>
            <a:r>
              <a:rPr lang="ru-RU" sz="3400" i="1" dirty="0" smtClean="0">
                <a:solidFill>
                  <a:schemeClr val="accent1">
                    <a:lumMod val="50000"/>
                  </a:schemeClr>
                </a:solidFill>
              </a:rPr>
              <a:t>На перекличке дружбы многих нет.</a:t>
            </a:r>
            <a:br>
              <a:rPr lang="ru-RU" sz="3400" i="1" dirty="0" smtClean="0">
                <a:solidFill>
                  <a:schemeClr val="accent1">
                    <a:lumMod val="50000"/>
                  </a:schemeClr>
                </a:solidFill>
              </a:rPr>
            </a:br>
            <a:r>
              <a:rPr lang="ru-RU" sz="3400" i="1" dirty="0" smtClean="0">
                <a:solidFill>
                  <a:schemeClr val="accent1">
                    <a:lumMod val="50000"/>
                  </a:schemeClr>
                </a:solidFill>
              </a:rPr>
              <a:t>Я вновь вернулся в край осиротелый,</a:t>
            </a:r>
            <a:br>
              <a:rPr lang="ru-RU" sz="3400" i="1" dirty="0" smtClean="0">
                <a:solidFill>
                  <a:schemeClr val="accent1">
                    <a:lumMod val="50000"/>
                  </a:schemeClr>
                </a:solidFill>
              </a:rPr>
            </a:br>
            <a:r>
              <a:rPr lang="ru-RU" sz="3400" i="1" dirty="0" smtClean="0">
                <a:solidFill>
                  <a:schemeClr val="accent1">
                    <a:lumMod val="50000"/>
                  </a:schemeClr>
                </a:solidFill>
              </a:rPr>
              <a:t>В котором не был восемь лет.</a:t>
            </a:r>
          </a:p>
          <a:p>
            <a:pPr>
              <a:buNone/>
            </a:pPr>
            <a:r>
              <a:rPr lang="ru-RU" sz="3400" i="1" dirty="0" smtClean="0">
                <a:solidFill>
                  <a:schemeClr val="accent1">
                    <a:lumMod val="50000"/>
                  </a:schemeClr>
                </a:solidFill>
              </a:rPr>
              <a:t>Кого позвать мне? С кем мне поделиться</a:t>
            </a:r>
            <a:br>
              <a:rPr lang="ru-RU" sz="3400" i="1" dirty="0" smtClean="0">
                <a:solidFill>
                  <a:schemeClr val="accent1">
                    <a:lumMod val="50000"/>
                  </a:schemeClr>
                </a:solidFill>
              </a:rPr>
            </a:br>
            <a:r>
              <a:rPr lang="ru-RU" sz="3400" i="1" dirty="0" smtClean="0">
                <a:solidFill>
                  <a:schemeClr val="accent1">
                    <a:lumMod val="50000"/>
                  </a:schemeClr>
                </a:solidFill>
              </a:rPr>
              <a:t>Той грустной радостью, что я остался жив?</a:t>
            </a:r>
            <a:br>
              <a:rPr lang="ru-RU" sz="3400" i="1" dirty="0" smtClean="0">
                <a:solidFill>
                  <a:schemeClr val="accent1">
                    <a:lumMod val="50000"/>
                  </a:schemeClr>
                </a:solidFill>
              </a:rPr>
            </a:br>
            <a:r>
              <a:rPr lang="ru-RU" sz="3400" i="1" dirty="0" smtClean="0">
                <a:solidFill>
                  <a:schemeClr val="accent1">
                    <a:lumMod val="50000"/>
                  </a:schemeClr>
                </a:solidFill>
              </a:rPr>
              <a:t>Здесь даже мельница — бревенчатая птица</a:t>
            </a:r>
            <a:br>
              <a:rPr lang="ru-RU" sz="3400" i="1" dirty="0" smtClean="0">
                <a:solidFill>
                  <a:schemeClr val="accent1">
                    <a:lumMod val="50000"/>
                  </a:schemeClr>
                </a:solidFill>
              </a:rPr>
            </a:br>
            <a:r>
              <a:rPr lang="ru-RU" sz="3400" i="1" dirty="0" smtClean="0">
                <a:solidFill>
                  <a:schemeClr val="accent1">
                    <a:lumMod val="50000"/>
                  </a:schemeClr>
                </a:solidFill>
              </a:rPr>
              <a:t>С крылом единственным — стоит, глаза смежив.</a:t>
            </a:r>
          </a:p>
          <a:p>
            <a:pPr>
              <a:buNone/>
            </a:pPr>
            <a:r>
              <a:rPr lang="ru-RU" sz="3400" i="1" dirty="0" smtClean="0">
                <a:solidFill>
                  <a:schemeClr val="accent1">
                    <a:lumMod val="50000"/>
                  </a:schemeClr>
                </a:solidFill>
              </a:rPr>
              <a:t>Я никому здесь не знаком,</a:t>
            </a:r>
            <a:br>
              <a:rPr lang="ru-RU" sz="3400" i="1" dirty="0" smtClean="0">
                <a:solidFill>
                  <a:schemeClr val="accent1">
                    <a:lumMod val="50000"/>
                  </a:schemeClr>
                </a:solidFill>
              </a:rPr>
            </a:br>
            <a:r>
              <a:rPr lang="ru-RU" sz="3400" i="1" dirty="0" smtClean="0">
                <a:solidFill>
                  <a:schemeClr val="accent1">
                    <a:lumMod val="50000"/>
                  </a:schemeClr>
                </a:solidFill>
              </a:rPr>
              <a:t>А те, что помнили, давно забыли.</a:t>
            </a:r>
            <a:br>
              <a:rPr lang="ru-RU" sz="3400" i="1" dirty="0" smtClean="0">
                <a:solidFill>
                  <a:schemeClr val="accent1">
                    <a:lumMod val="50000"/>
                  </a:schemeClr>
                </a:solidFill>
              </a:rPr>
            </a:br>
            <a:r>
              <a:rPr lang="ru-RU" sz="3400" i="1" dirty="0" smtClean="0">
                <a:solidFill>
                  <a:schemeClr val="accent1">
                    <a:lumMod val="50000"/>
                  </a:schemeClr>
                </a:solidFill>
              </a:rPr>
              <a:t>И там, где был когда-то отчий дом,</a:t>
            </a:r>
            <a:br>
              <a:rPr lang="ru-RU" sz="3400" i="1" dirty="0" smtClean="0">
                <a:solidFill>
                  <a:schemeClr val="accent1">
                    <a:lumMod val="50000"/>
                  </a:schemeClr>
                </a:solidFill>
              </a:rPr>
            </a:br>
            <a:r>
              <a:rPr lang="ru-RU" sz="3400" i="1" dirty="0" smtClean="0">
                <a:solidFill>
                  <a:schemeClr val="accent1">
                    <a:lumMod val="50000"/>
                  </a:schemeClr>
                </a:solidFill>
              </a:rPr>
              <a:t>Теперь лежит зола да слой дорожной пыли.</a:t>
            </a:r>
          </a:p>
          <a:p>
            <a:pPr>
              <a:buNone/>
            </a:pPr>
            <a:r>
              <a:rPr lang="ru-RU" sz="3400" i="1" dirty="0" smtClean="0">
                <a:solidFill>
                  <a:schemeClr val="accent1">
                    <a:lumMod val="50000"/>
                  </a:schemeClr>
                </a:solidFill>
              </a:rPr>
              <a:t>А жизнь кипит.</a:t>
            </a:r>
            <a:br>
              <a:rPr lang="ru-RU" sz="3400" i="1" dirty="0" smtClean="0">
                <a:solidFill>
                  <a:schemeClr val="accent1">
                    <a:lumMod val="50000"/>
                  </a:schemeClr>
                </a:solidFill>
              </a:rPr>
            </a:br>
            <a:r>
              <a:rPr lang="ru-RU" sz="3400" i="1" dirty="0" smtClean="0">
                <a:solidFill>
                  <a:schemeClr val="accent1">
                    <a:lumMod val="50000"/>
                  </a:schemeClr>
                </a:solidFill>
              </a:rPr>
              <a:t>Вокруг меня снуют</a:t>
            </a:r>
            <a:br>
              <a:rPr lang="ru-RU" sz="3400" i="1" dirty="0" smtClean="0">
                <a:solidFill>
                  <a:schemeClr val="accent1">
                    <a:lumMod val="50000"/>
                  </a:schemeClr>
                </a:solidFill>
              </a:rPr>
            </a:br>
            <a:r>
              <a:rPr lang="ru-RU" sz="3400" i="1" dirty="0" smtClean="0">
                <a:solidFill>
                  <a:schemeClr val="accent1">
                    <a:lumMod val="50000"/>
                  </a:schemeClr>
                </a:solidFill>
              </a:rPr>
              <a:t>И старые и молодые лица.</a:t>
            </a:r>
            <a:br>
              <a:rPr lang="ru-RU" sz="3400" i="1" dirty="0" smtClean="0">
                <a:solidFill>
                  <a:schemeClr val="accent1">
                    <a:lumMod val="50000"/>
                  </a:schemeClr>
                </a:solidFill>
              </a:rPr>
            </a:br>
            <a:r>
              <a:rPr lang="ru-RU" sz="3400" i="1" dirty="0" smtClean="0">
                <a:solidFill>
                  <a:schemeClr val="accent1">
                    <a:lumMod val="50000"/>
                  </a:schemeClr>
                </a:solidFill>
              </a:rPr>
              <a:t>Но некому мне шляпой поклониться,</a:t>
            </a:r>
            <a:br>
              <a:rPr lang="ru-RU" sz="3400" i="1" dirty="0" smtClean="0">
                <a:solidFill>
                  <a:schemeClr val="accent1">
                    <a:lumMod val="50000"/>
                  </a:schemeClr>
                </a:solidFill>
              </a:rPr>
            </a:br>
            <a:r>
              <a:rPr lang="ru-RU" sz="3400" i="1" dirty="0" smtClean="0">
                <a:solidFill>
                  <a:schemeClr val="accent1">
                    <a:lumMod val="50000"/>
                  </a:schemeClr>
                </a:solidFill>
              </a:rPr>
              <a:t>Ни в чьих глазах не нахожу приют.</a:t>
            </a:r>
          </a:p>
          <a:p>
            <a:pPr>
              <a:buNone/>
            </a:pPr>
            <a:r>
              <a:rPr lang="ru-RU" sz="3400" i="1" dirty="0" smtClean="0">
                <a:solidFill>
                  <a:schemeClr val="accent1">
                    <a:lumMod val="50000"/>
                  </a:schemeClr>
                </a:solidFill>
              </a:rPr>
              <a:t>И в голове моей проходят роем думы:</a:t>
            </a:r>
            <a:br>
              <a:rPr lang="ru-RU" sz="3400" i="1" dirty="0" smtClean="0">
                <a:solidFill>
                  <a:schemeClr val="accent1">
                    <a:lumMod val="50000"/>
                  </a:schemeClr>
                </a:solidFill>
              </a:rPr>
            </a:br>
            <a:r>
              <a:rPr lang="ru-RU" sz="3400" i="1" dirty="0" smtClean="0">
                <a:solidFill>
                  <a:schemeClr val="accent1">
                    <a:lumMod val="50000"/>
                  </a:schemeClr>
                </a:solidFill>
              </a:rPr>
              <a:t>Что родина?</a:t>
            </a:r>
            <a:br>
              <a:rPr lang="ru-RU" sz="3400" i="1" dirty="0" smtClean="0">
                <a:solidFill>
                  <a:schemeClr val="accent1">
                    <a:lumMod val="50000"/>
                  </a:schemeClr>
                </a:solidFill>
              </a:rPr>
            </a:br>
            <a:r>
              <a:rPr lang="ru-RU" sz="3400" i="1" dirty="0" smtClean="0">
                <a:solidFill>
                  <a:schemeClr val="accent1">
                    <a:lumMod val="50000"/>
                  </a:schemeClr>
                </a:solidFill>
              </a:rPr>
              <a:t>Ужели это сны?</a:t>
            </a:r>
            <a:br>
              <a:rPr lang="ru-RU" sz="3400" i="1" dirty="0" smtClean="0">
                <a:solidFill>
                  <a:schemeClr val="accent1">
                    <a:lumMod val="50000"/>
                  </a:schemeClr>
                </a:solidFill>
              </a:rPr>
            </a:br>
            <a:r>
              <a:rPr lang="ru-RU" sz="3400" i="1" dirty="0" smtClean="0">
                <a:solidFill>
                  <a:schemeClr val="accent1">
                    <a:lumMod val="50000"/>
                  </a:schemeClr>
                </a:solidFill>
              </a:rPr>
              <a:t>Ведь я почти для всех здесь пилигрим угрюмый</a:t>
            </a:r>
            <a:br>
              <a:rPr lang="ru-RU" sz="3400" i="1" dirty="0" smtClean="0">
                <a:solidFill>
                  <a:schemeClr val="accent1">
                    <a:lumMod val="50000"/>
                  </a:schemeClr>
                </a:solidFill>
              </a:rPr>
            </a:br>
            <a:r>
              <a:rPr lang="ru-RU" sz="3400" i="1" dirty="0" smtClean="0">
                <a:solidFill>
                  <a:schemeClr val="accent1">
                    <a:lumMod val="50000"/>
                  </a:schemeClr>
                </a:solidFill>
              </a:rPr>
              <a:t>Бог весть с какой далекой стороны.</a:t>
            </a:r>
          </a:p>
          <a:p>
            <a:pPr>
              <a:buNone/>
            </a:pPr>
            <a:r>
              <a:rPr lang="ru-RU" sz="3400" i="1" dirty="0" smtClean="0">
                <a:solidFill>
                  <a:schemeClr val="accent1">
                    <a:lumMod val="50000"/>
                  </a:schemeClr>
                </a:solidFill>
              </a:rPr>
              <a:t>И это я!</a:t>
            </a:r>
            <a:br>
              <a:rPr lang="ru-RU" sz="3400" i="1" dirty="0" smtClean="0">
                <a:solidFill>
                  <a:schemeClr val="accent1">
                    <a:lumMod val="50000"/>
                  </a:schemeClr>
                </a:solidFill>
              </a:rPr>
            </a:br>
            <a:r>
              <a:rPr lang="ru-RU" sz="3400" i="1" dirty="0" smtClean="0">
                <a:solidFill>
                  <a:schemeClr val="accent1">
                    <a:lumMod val="50000"/>
                  </a:schemeClr>
                </a:solidFill>
              </a:rPr>
              <a:t>Я, гражданин села,</a:t>
            </a:r>
            <a:br>
              <a:rPr lang="ru-RU" sz="3400" i="1" dirty="0" smtClean="0">
                <a:solidFill>
                  <a:schemeClr val="accent1">
                    <a:lumMod val="50000"/>
                  </a:schemeClr>
                </a:solidFill>
              </a:rPr>
            </a:br>
            <a:r>
              <a:rPr lang="ru-RU" sz="3400" i="1" dirty="0" smtClean="0">
                <a:solidFill>
                  <a:schemeClr val="accent1">
                    <a:lumMod val="50000"/>
                  </a:schemeClr>
                </a:solidFill>
              </a:rPr>
              <a:t>Которое лишь тем и будет знаменито,</a:t>
            </a:r>
            <a:br>
              <a:rPr lang="ru-RU" sz="3400" i="1" dirty="0" smtClean="0">
                <a:solidFill>
                  <a:schemeClr val="accent1">
                    <a:lumMod val="50000"/>
                  </a:schemeClr>
                </a:solidFill>
              </a:rPr>
            </a:br>
            <a:r>
              <a:rPr lang="ru-RU" sz="3400" i="1" dirty="0" smtClean="0">
                <a:solidFill>
                  <a:schemeClr val="accent1">
                    <a:lumMod val="50000"/>
                  </a:schemeClr>
                </a:solidFill>
              </a:rPr>
              <a:t>Что здесь когда-то баба родила</a:t>
            </a:r>
            <a:br>
              <a:rPr lang="ru-RU" sz="3400" i="1" dirty="0" smtClean="0">
                <a:solidFill>
                  <a:schemeClr val="accent1">
                    <a:lumMod val="50000"/>
                  </a:schemeClr>
                </a:solidFill>
              </a:rPr>
            </a:br>
            <a:r>
              <a:rPr lang="ru-RU" sz="3400" i="1" dirty="0" smtClean="0">
                <a:solidFill>
                  <a:schemeClr val="accent1">
                    <a:lumMod val="50000"/>
                  </a:schemeClr>
                </a:solidFill>
              </a:rPr>
              <a:t>Российского скандального пиита.</a:t>
            </a:r>
          </a:p>
          <a:p>
            <a:pPr>
              <a:buNone/>
            </a:pPr>
            <a:r>
              <a:rPr lang="ru-RU" sz="3400" i="1" dirty="0" smtClean="0">
                <a:solidFill>
                  <a:schemeClr val="accent1">
                    <a:lumMod val="50000"/>
                  </a:schemeClr>
                </a:solidFill>
              </a:rPr>
              <a:t>Но голос мысли сердцу говорит:</a:t>
            </a:r>
            <a:br>
              <a:rPr lang="ru-RU" sz="3400" i="1" dirty="0" smtClean="0">
                <a:solidFill>
                  <a:schemeClr val="accent1">
                    <a:lumMod val="50000"/>
                  </a:schemeClr>
                </a:solidFill>
              </a:rPr>
            </a:br>
            <a:r>
              <a:rPr lang="ru-RU" sz="3400" i="1" dirty="0" smtClean="0">
                <a:solidFill>
                  <a:schemeClr val="accent1">
                    <a:lumMod val="50000"/>
                  </a:schemeClr>
                </a:solidFill>
              </a:rPr>
              <a:t>«Опомнись! Чем же ты обижен?</a:t>
            </a:r>
            <a:br>
              <a:rPr lang="ru-RU" sz="3400" i="1" dirty="0" smtClean="0">
                <a:solidFill>
                  <a:schemeClr val="accent1">
                    <a:lumMod val="50000"/>
                  </a:schemeClr>
                </a:solidFill>
              </a:rPr>
            </a:br>
            <a:r>
              <a:rPr lang="ru-RU" sz="3400" i="1" dirty="0" smtClean="0">
                <a:solidFill>
                  <a:schemeClr val="accent1">
                    <a:lumMod val="50000"/>
                  </a:schemeClr>
                </a:solidFill>
              </a:rPr>
              <a:t>Ведь это только новый свет горит</a:t>
            </a:r>
            <a:br>
              <a:rPr lang="ru-RU" sz="3400" i="1" dirty="0" smtClean="0">
                <a:solidFill>
                  <a:schemeClr val="accent1">
                    <a:lumMod val="50000"/>
                  </a:schemeClr>
                </a:solidFill>
              </a:rPr>
            </a:br>
            <a:r>
              <a:rPr lang="ru-RU" sz="3400" i="1" dirty="0" smtClean="0">
                <a:solidFill>
                  <a:schemeClr val="accent1">
                    <a:lumMod val="50000"/>
                  </a:schemeClr>
                </a:solidFill>
              </a:rPr>
              <a:t>Другого поколения у хижин.</a:t>
            </a:r>
          </a:p>
          <a:p>
            <a:pPr>
              <a:buNone/>
            </a:pPr>
            <a:endParaRPr lang="ru-RU" dirty="0"/>
          </a:p>
        </p:txBody>
      </p:sp>
      <p:sp>
        <p:nvSpPr>
          <p:cNvPr id="6" name="Содержимое 5"/>
          <p:cNvSpPr>
            <a:spLocks noGrp="1"/>
          </p:cNvSpPr>
          <p:nvPr>
            <p:ph sz="half" idx="4"/>
          </p:nvPr>
        </p:nvSpPr>
        <p:spPr>
          <a:xfrm>
            <a:off x="3286116" y="571480"/>
            <a:ext cx="2928958" cy="6000792"/>
          </a:xfrm>
          <a:solidFill>
            <a:schemeClr val="accent1">
              <a:lumMod val="20000"/>
              <a:lumOff val="80000"/>
            </a:schemeClr>
          </a:solidFill>
          <a:ln>
            <a:solidFill>
              <a:schemeClr val="accent1">
                <a:lumMod val="40000"/>
                <a:lumOff val="60000"/>
              </a:schemeClr>
            </a:solidFill>
          </a:ln>
        </p:spPr>
        <p:txBody>
          <a:bodyPr>
            <a:normAutofit fontScale="32500" lnSpcReduction="20000"/>
          </a:bodyPr>
          <a:lstStyle/>
          <a:p>
            <a:pPr algn="ctr">
              <a:buNone/>
            </a:pPr>
            <a:r>
              <a:rPr lang="ru-RU" sz="3500" i="1" dirty="0" smtClean="0">
                <a:solidFill>
                  <a:schemeClr val="accent1">
                    <a:lumMod val="50000"/>
                  </a:schemeClr>
                </a:solidFill>
              </a:rPr>
              <a:t>Уже ты стал немного отцветать,</a:t>
            </a:r>
            <a:br>
              <a:rPr lang="ru-RU" sz="3500" i="1" dirty="0" smtClean="0">
                <a:solidFill>
                  <a:schemeClr val="accent1">
                    <a:lumMod val="50000"/>
                  </a:schemeClr>
                </a:solidFill>
              </a:rPr>
            </a:br>
            <a:r>
              <a:rPr lang="ru-RU" sz="3500" i="1" dirty="0" smtClean="0">
                <a:solidFill>
                  <a:schemeClr val="accent1">
                    <a:lumMod val="50000"/>
                  </a:schemeClr>
                </a:solidFill>
              </a:rPr>
              <a:t>Другие юноши поют другие песни.</a:t>
            </a:r>
            <a:br>
              <a:rPr lang="ru-RU" sz="3500" i="1" dirty="0" smtClean="0">
                <a:solidFill>
                  <a:schemeClr val="accent1">
                    <a:lumMod val="50000"/>
                  </a:schemeClr>
                </a:solidFill>
              </a:rPr>
            </a:br>
            <a:r>
              <a:rPr lang="ru-RU" sz="3500" i="1" dirty="0" smtClean="0">
                <a:solidFill>
                  <a:schemeClr val="accent1">
                    <a:lumMod val="50000"/>
                  </a:schemeClr>
                </a:solidFill>
              </a:rPr>
              <a:t>Они, пожалуй, будут интересней —</a:t>
            </a:r>
            <a:br>
              <a:rPr lang="ru-RU" sz="3500" i="1" dirty="0" smtClean="0">
                <a:solidFill>
                  <a:schemeClr val="accent1">
                    <a:lumMod val="50000"/>
                  </a:schemeClr>
                </a:solidFill>
              </a:rPr>
            </a:br>
            <a:r>
              <a:rPr lang="ru-RU" sz="3500" i="1" dirty="0" smtClean="0">
                <a:solidFill>
                  <a:schemeClr val="accent1">
                    <a:lumMod val="50000"/>
                  </a:schemeClr>
                </a:solidFill>
              </a:rPr>
              <a:t>Уж не село, а вся земля им мать».</a:t>
            </a:r>
          </a:p>
          <a:p>
            <a:pPr algn="ctr">
              <a:buNone/>
            </a:pPr>
            <a:r>
              <a:rPr lang="ru-RU" sz="3500" i="1" dirty="0" smtClean="0">
                <a:solidFill>
                  <a:schemeClr val="accent1">
                    <a:lumMod val="50000"/>
                  </a:schemeClr>
                </a:solidFill>
              </a:rPr>
              <a:t>Ах, родина! Какой я стал смешной.</a:t>
            </a:r>
            <a:br>
              <a:rPr lang="ru-RU" sz="3500" i="1" dirty="0" smtClean="0">
                <a:solidFill>
                  <a:schemeClr val="accent1">
                    <a:lumMod val="50000"/>
                  </a:schemeClr>
                </a:solidFill>
              </a:rPr>
            </a:br>
            <a:r>
              <a:rPr lang="ru-RU" sz="3500" i="1" dirty="0" smtClean="0">
                <a:solidFill>
                  <a:schemeClr val="accent1">
                    <a:lumMod val="50000"/>
                  </a:schemeClr>
                </a:solidFill>
              </a:rPr>
              <a:t>На щеки впалые летит сухой румянец.</a:t>
            </a:r>
            <a:br>
              <a:rPr lang="ru-RU" sz="3500" i="1" dirty="0" smtClean="0">
                <a:solidFill>
                  <a:schemeClr val="accent1">
                    <a:lumMod val="50000"/>
                  </a:schemeClr>
                </a:solidFill>
              </a:rPr>
            </a:br>
            <a:r>
              <a:rPr lang="ru-RU" sz="3500" i="1" dirty="0" smtClean="0">
                <a:solidFill>
                  <a:schemeClr val="accent1">
                    <a:lumMod val="50000"/>
                  </a:schemeClr>
                </a:solidFill>
              </a:rPr>
              <a:t>Язык сограждан стал мне как чужой,</a:t>
            </a:r>
            <a:br>
              <a:rPr lang="ru-RU" sz="3500" i="1" dirty="0" smtClean="0">
                <a:solidFill>
                  <a:schemeClr val="accent1">
                    <a:lumMod val="50000"/>
                  </a:schemeClr>
                </a:solidFill>
              </a:rPr>
            </a:br>
            <a:r>
              <a:rPr lang="ru-RU" sz="3500" i="1" dirty="0" smtClean="0">
                <a:solidFill>
                  <a:schemeClr val="accent1">
                    <a:lumMod val="50000"/>
                  </a:schemeClr>
                </a:solidFill>
              </a:rPr>
              <a:t>В своей стране я словно иностранец.</a:t>
            </a:r>
          </a:p>
          <a:p>
            <a:pPr algn="ctr">
              <a:buNone/>
            </a:pPr>
            <a:r>
              <a:rPr lang="ru-RU" sz="3500" i="1" dirty="0" smtClean="0">
                <a:solidFill>
                  <a:schemeClr val="accent1">
                    <a:lumMod val="50000"/>
                  </a:schemeClr>
                </a:solidFill>
              </a:rPr>
              <a:t>Вот вижу я:</a:t>
            </a:r>
            <a:br>
              <a:rPr lang="ru-RU" sz="3500" i="1" dirty="0" smtClean="0">
                <a:solidFill>
                  <a:schemeClr val="accent1">
                    <a:lumMod val="50000"/>
                  </a:schemeClr>
                </a:solidFill>
              </a:rPr>
            </a:br>
            <a:r>
              <a:rPr lang="ru-RU" sz="3500" i="1" dirty="0" smtClean="0">
                <a:solidFill>
                  <a:schemeClr val="accent1">
                    <a:lumMod val="50000"/>
                  </a:schemeClr>
                </a:solidFill>
              </a:rPr>
              <a:t>Воскресные сельчане</a:t>
            </a:r>
            <a:br>
              <a:rPr lang="ru-RU" sz="3500" i="1" dirty="0" smtClean="0">
                <a:solidFill>
                  <a:schemeClr val="accent1">
                    <a:lumMod val="50000"/>
                  </a:schemeClr>
                </a:solidFill>
              </a:rPr>
            </a:br>
            <a:r>
              <a:rPr lang="ru-RU" sz="3500" i="1" dirty="0" smtClean="0">
                <a:solidFill>
                  <a:schemeClr val="accent1">
                    <a:lumMod val="50000"/>
                  </a:schemeClr>
                </a:solidFill>
              </a:rPr>
              <a:t>У волости, как в церковь, собрались.</a:t>
            </a:r>
            <a:br>
              <a:rPr lang="ru-RU" sz="3500" i="1" dirty="0" smtClean="0">
                <a:solidFill>
                  <a:schemeClr val="accent1">
                    <a:lumMod val="50000"/>
                  </a:schemeClr>
                </a:solidFill>
              </a:rPr>
            </a:br>
            <a:r>
              <a:rPr lang="ru-RU" sz="3500" i="1" dirty="0" smtClean="0">
                <a:solidFill>
                  <a:schemeClr val="accent1">
                    <a:lumMod val="50000"/>
                  </a:schemeClr>
                </a:solidFill>
              </a:rPr>
              <a:t>Корявыми, немытыми речами</a:t>
            </a:r>
            <a:br>
              <a:rPr lang="ru-RU" sz="3500" i="1" dirty="0" smtClean="0">
                <a:solidFill>
                  <a:schemeClr val="accent1">
                    <a:lumMod val="50000"/>
                  </a:schemeClr>
                </a:solidFill>
              </a:rPr>
            </a:br>
            <a:r>
              <a:rPr lang="ru-RU" sz="3500" i="1" dirty="0" smtClean="0">
                <a:solidFill>
                  <a:schemeClr val="accent1">
                    <a:lumMod val="50000"/>
                  </a:schemeClr>
                </a:solidFill>
              </a:rPr>
              <a:t>Они свою обсуживают «</a:t>
            </a:r>
            <a:r>
              <a:rPr lang="ru-RU" sz="3500" i="1" dirty="0" err="1" smtClean="0">
                <a:solidFill>
                  <a:schemeClr val="accent1">
                    <a:lumMod val="50000"/>
                  </a:schemeClr>
                </a:solidFill>
              </a:rPr>
              <a:t>жись</a:t>
            </a:r>
            <a:r>
              <a:rPr lang="ru-RU" sz="3500" i="1" dirty="0" smtClean="0">
                <a:solidFill>
                  <a:schemeClr val="accent1">
                    <a:lumMod val="50000"/>
                  </a:schemeClr>
                </a:solidFill>
              </a:rPr>
              <a:t>».</a:t>
            </a:r>
          </a:p>
          <a:p>
            <a:pPr algn="ctr">
              <a:buNone/>
            </a:pPr>
            <a:r>
              <a:rPr lang="ru-RU" sz="3500" i="1" dirty="0" smtClean="0">
                <a:solidFill>
                  <a:schemeClr val="accent1">
                    <a:lumMod val="50000"/>
                  </a:schemeClr>
                </a:solidFill>
              </a:rPr>
              <a:t>Уж вечер. Жидкой позолотой</a:t>
            </a:r>
            <a:br>
              <a:rPr lang="ru-RU" sz="3500" i="1" dirty="0" smtClean="0">
                <a:solidFill>
                  <a:schemeClr val="accent1">
                    <a:lumMod val="50000"/>
                  </a:schemeClr>
                </a:solidFill>
              </a:rPr>
            </a:br>
            <a:r>
              <a:rPr lang="ru-RU" sz="3500" i="1" dirty="0" smtClean="0">
                <a:solidFill>
                  <a:schemeClr val="accent1">
                    <a:lumMod val="50000"/>
                  </a:schemeClr>
                </a:solidFill>
              </a:rPr>
              <a:t>Закат обрызгал серые поля.</a:t>
            </a:r>
            <a:br>
              <a:rPr lang="ru-RU" sz="3500" i="1" dirty="0" smtClean="0">
                <a:solidFill>
                  <a:schemeClr val="accent1">
                    <a:lumMod val="50000"/>
                  </a:schemeClr>
                </a:solidFill>
              </a:rPr>
            </a:br>
            <a:r>
              <a:rPr lang="ru-RU" sz="3500" i="1" dirty="0" smtClean="0">
                <a:solidFill>
                  <a:schemeClr val="accent1">
                    <a:lumMod val="50000"/>
                  </a:schemeClr>
                </a:solidFill>
              </a:rPr>
              <a:t>И ноги босые, как телки под ворота,</a:t>
            </a:r>
            <a:br>
              <a:rPr lang="ru-RU" sz="3500" i="1" dirty="0" smtClean="0">
                <a:solidFill>
                  <a:schemeClr val="accent1">
                    <a:lumMod val="50000"/>
                  </a:schemeClr>
                </a:solidFill>
              </a:rPr>
            </a:br>
            <a:r>
              <a:rPr lang="ru-RU" sz="3500" i="1" dirty="0" smtClean="0">
                <a:solidFill>
                  <a:schemeClr val="accent1">
                    <a:lumMod val="50000"/>
                  </a:schemeClr>
                </a:solidFill>
              </a:rPr>
              <a:t>Уткнули по канавам тополя.</a:t>
            </a:r>
          </a:p>
          <a:p>
            <a:pPr algn="ctr">
              <a:buNone/>
            </a:pPr>
            <a:r>
              <a:rPr lang="ru-RU" sz="3500" i="1" dirty="0" smtClean="0">
                <a:solidFill>
                  <a:schemeClr val="accent1">
                    <a:lumMod val="50000"/>
                  </a:schemeClr>
                </a:solidFill>
              </a:rPr>
              <a:t>Хромой красноармеец с ликом сонным,</a:t>
            </a:r>
            <a:br>
              <a:rPr lang="ru-RU" sz="3500" i="1" dirty="0" smtClean="0">
                <a:solidFill>
                  <a:schemeClr val="accent1">
                    <a:lumMod val="50000"/>
                  </a:schemeClr>
                </a:solidFill>
              </a:rPr>
            </a:br>
            <a:r>
              <a:rPr lang="ru-RU" sz="3500" i="1" dirty="0" smtClean="0">
                <a:solidFill>
                  <a:schemeClr val="accent1">
                    <a:lumMod val="50000"/>
                  </a:schemeClr>
                </a:solidFill>
              </a:rPr>
              <a:t>В воспоминаниях морщиня лоб,</a:t>
            </a:r>
            <a:br>
              <a:rPr lang="ru-RU" sz="3500" i="1" dirty="0" smtClean="0">
                <a:solidFill>
                  <a:schemeClr val="accent1">
                    <a:lumMod val="50000"/>
                  </a:schemeClr>
                </a:solidFill>
              </a:rPr>
            </a:br>
            <a:r>
              <a:rPr lang="ru-RU" sz="3500" i="1" dirty="0" smtClean="0">
                <a:solidFill>
                  <a:schemeClr val="accent1">
                    <a:lumMod val="50000"/>
                  </a:schemeClr>
                </a:solidFill>
              </a:rPr>
              <a:t>Рассказывает важно о Буденном,</a:t>
            </a:r>
            <a:br>
              <a:rPr lang="ru-RU" sz="3500" i="1" dirty="0" smtClean="0">
                <a:solidFill>
                  <a:schemeClr val="accent1">
                    <a:lumMod val="50000"/>
                  </a:schemeClr>
                </a:solidFill>
              </a:rPr>
            </a:br>
            <a:r>
              <a:rPr lang="ru-RU" sz="3500" i="1" dirty="0" smtClean="0">
                <a:solidFill>
                  <a:schemeClr val="accent1">
                    <a:lumMod val="50000"/>
                  </a:schemeClr>
                </a:solidFill>
              </a:rPr>
              <a:t>О том, как красные отбили Перекоп.</a:t>
            </a:r>
          </a:p>
          <a:p>
            <a:pPr algn="ctr">
              <a:buNone/>
            </a:pPr>
            <a:r>
              <a:rPr lang="ru-RU" sz="3500" i="1" dirty="0" smtClean="0">
                <a:solidFill>
                  <a:schemeClr val="accent1">
                    <a:lumMod val="50000"/>
                  </a:schemeClr>
                </a:solidFill>
              </a:rPr>
              <a:t>«Уж мы его — и этак и </a:t>
            </a:r>
            <a:r>
              <a:rPr lang="ru-RU" sz="3500" i="1" dirty="0" err="1" smtClean="0">
                <a:solidFill>
                  <a:schemeClr val="accent1">
                    <a:lumMod val="50000"/>
                  </a:schemeClr>
                </a:solidFill>
              </a:rPr>
              <a:t>раз-этак</a:t>
            </a:r>
            <a:r>
              <a:rPr lang="ru-RU" sz="3500" i="1" dirty="0" smtClean="0">
                <a:solidFill>
                  <a:schemeClr val="accent1">
                    <a:lumMod val="50000"/>
                  </a:schemeClr>
                </a:solidFill>
              </a:rPr>
              <a:t>, —</a:t>
            </a:r>
            <a:br>
              <a:rPr lang="ru-RU" sz="3500" i="1" dirty="0" smtClean="0">
                <a:solidFill>
                  <a:schemeClr val="accent1">
                    <a:lumMod val="50000"/>
                  </a:schemeClr>
                </a:solidFill>
              </a:rPr>
            </a:br>
            <a:r>
              <a:rPr lang="ru-RU" sz="3500" i="1" dirty="0" smtClean="0">
                <a:solidFill>
                  <a:schemeClr val="accent1">
                    <a:lumMod val="50000"/>
                  </a:schemeClr>
                </a:solidFill>
              </a:rPr>
              <a:t>Буржуя </a:t>
            </a:r>
            <a:r>
              <a:rPr lang="ru-RU" sz="3500" i="1" dirty="0" err="1" smtClean="0">
                <a:solidFill>
                  <a:schemeClr val="accent1">
                    <a:lumMod val="50000"/>
                  </a:schemeClr>
                </a:solidFill>
              </a:rPr>
              <a:t>энтого</a:t>
            </a:r>
            <a:r>
              <a:rPr lang="ru-RU" sz="3500" i="1" dirty="0" smtClean="0">
                <a:solidFill>
                  <a:schemeClr val="accent1">
                    <a:lumMod val="50000"/>
                  </a:schemeClr>
                </a:solidFill>
              </a:rPr>
              <a:t>… которого… в Крыму…»</a:t>
            </a:r>
            <a:br>
              <a:rPr lang="ru-RU" sz="3500" i="1" dirty="0" smtClean="0">
                <a:solidFill>
                  <a:schemeClr val="accent1">
                    <a:lumMod val="50000"/>
                  </a:schemeClr>
                </a:solidFill>
              </a:rPr>
            </a:br>
            <a:r>
              <a:rPr lang="ru-RU" sz="3500" i="1" dirty="0" smtClean="0">
                <a:solidFill>
                  <a:schemeClr val="accent1">
                    <a:lumMod val="50000"/>
                  </a:schemeClr>
                </a:solidFill>
              </a:rPr>
              <a:t>И клены морщатся ушами длинных веток,</a:t>
            </a:r>
            <a:br>
              <a:rPr lang="ru-RU" sz="3500" i="1" dirty="0" smtClean="0">
                <a:solidFill>
                  <a:schemeClr val="accent1">
                    <a:lumMod val="50000"/>
                  </a:schemeClr>
                </a:solidFill>
              </a:rPr>
            </a:br>
            <a:r>
              <a:rPr lang="ru-RU" sz="3500" i="1" dirty="0" smtClean="0">
                <a:solidFill>
                  <a:schemeClr val="accent1">
                    <a:lumMod val="50000"/>
                  </a:schemeClr>
                </a:solidFill>
              </a:rPr>
              <a:t>И бабы охают в немую полутьму.</a:t>
            </a:r>
          </a:p>
          <a:p>
            <a:pPr algn="ctr">
              <a:buNone/>
            </a:pPr>
            <a:r>
              <a:rPr lang="ru-RU" sz="3500" i="1" dirty="0" smtClean="0">
                <a:solidFill>
                  <a:schemeClr val="accent1">
                    <a:lumMod val="50000"/>
                  </a:schemeClr>
                </a:solidFill>
              </a:rPr>
              <a:t>С горы идет крестьянский комсомол,</a:t>
            </a:r>
            <a:br>
              <a:rPr lang="ru-RU" sz="3500" i="1" dirty="0" smtClean="0">
                <a:solidFill>
                  <a:schemeClr val="accent1">
                    <a:lumMod val="50000"/>
                  </a:schemeClr>
                </a:solidFill>
              </a:rPr>
            </a:br>
            <a:r>
              <a:rPr lang="ru-RU" sz="3500" i="1" dirty="0" smtClean="0">
                <a:solidFill>
                  <a:schemeClr val="accent1">
                    <a:lumMod val="50000"/>
                  </a:schemeClr>
                </a:solidFill>
              </a:rPr>
              <a:t>И под гармонику, наяривая рьяно,</a:t>
            </a:r>
            <a:br>
              <a:rPr lang="ru-RU" sz="3500" i="1" dirty="0" smtClean="0">
                <a:solidFill>
                  <a:schemeClr val="accent1">
                    <a:lumMod val="50000"/>
                  </a:schemeClr>
                </a:solidFill>
              </a:rPr>
            </a:br>
            <a:r>
              <a:rPr lang="ru-RU" sz="3500" i="1" dirty="0" smtClean="0">
                <a:solidFill>
                  <a:schemeClr val="accent1">
                    <a:lumMod val="50000"/>
                  </a:schemeClr>
                </a:solidFill>
              </a:rPr>
              <a:t>Поют агитки Бедного Демьяна,</a:t>
            </a:r>
            <a:br>
              <a:rPr lang="ru-RU" sz="3500" i="1" dirty="0" smtClean="0">
                <a:solidFill>
                  <a:schemeClr val="accent1">
                    <a:lumMod val="50000"/>
                  </a:schemeClr>
                </a:solidFill>
              </a:rPr>
            </a:br>
            <a:r>
              <a:rPr lang="ru-RU" sz="3500" i="1" dirty="0" smtClean="0">
                <a:solidFill>
                  <a:schemeClr val="accent1">
                    <a:lumMod val="50000"/>
                  </a:schemeClr>
                </a:solidFill>
              </a:rPr>
              <a:t>Веселым криком оглашая дол.</a:t>
            </a:r>
          </a:p>
          <a:p>
            <a:pPr algn="ctr">
              <a:buNone/>
            </a:pPr>
            <a:r>
              <a:rPr lang="ru-RU" sz="3500" i="1" dirty="0" smtClean="0">
                <a:solidFill>
                  <a:schemeClr val="accent1">
                    <a:lumMod val="50000"/>
                  </a:schemeClr>
                </a:solidFill>
              </a:rPr>
              <a:t>Вот так страна!</a:t>
            </a:r>
            <a:br>
              <a:rPr lang="ru-RU" sz="3500" i="1" dirty="0" smtClean="0">
                <a:solidFill>
                  <a:schemeClr val="accent1">
                    <a:lumMod val="50000"/>
                  </a:schemeClr>
                </a:solidFill>
              </a:rPr>
            </a:br>
            <a:r>
              <a:rPr lang="ru-RU" sz="3500" i="1" dirty="0" smtClean="0">
                <a:solidFill>
                  <a:schemeClr val="accent1">
                    <a:lumMod val="50000"/>
                  </a:schemeClr>
                </a:solidFill>
              </a:rPr>
              <a:t>Какого ж я рожна</a:t>
            </a:r>
            <a:br>
              <a:rPr lang="ru-RU" sz="3500" i="1" dirty="0" smtClean="0">
                <a:solidFill>
                  <a:schemeClr val="accent1">
                    <a:lumMod val="50000"/>
                  </a:schemeClr>
                </a:solidFill>
              </a:rPr>
            </a:br>
            <a:r>
              <a:rPr lang="ru-RU" sz="3500" i="1" dirty="0" smtClean="0">
                <a:solidFill>
                  <a:schemeClr val="accent1">
                    <a:lumMod val="50000"/>
                  </a:schemeClr>
                </a:solidFill>
              </a:rPr>
              <a:t>Орал в стихах, что я с народом дружен?</a:t>
            </a:r>
            <a:br>
              <a:rPr lang="ru-RU" sz="3500" i="1" dirty="0" smtClean="0">
                <a:solidFill>
                  <a:schemeClr val="accent1">
                    <a:lumMod val="50000"/>
                  </a:schemeClr>
                </a:solidFill>
              </a:rPr>
            </a:br>
            <a:r>
              <a:rPr lang="ru-RU" sz="3500" i="1" dirty="0" smtClean="0">
                <a:solidFill>
                  <a:schemeClr val="accent1">
                    <a:lumMod val="50000"/>
                  </a:schemeClr>
                </a:solidFill>
              </a:rPr>
              <a:t>Моя поэзия здесь больше не нужна,</a:t>
            </a:r>
            <a:br>
              <a:rPr lang="ru-RU" sz="3500" i="1" dirty="0" smtClean="0">
                <a:solidFill>
                  <a:schemeClr val="accent1">
                    <a:lumMod val="50000"/>
                  </a:schemeClr>
                </a:solidFill>
              </a:rPr>
            </a:br>
            <a:r>
              <a:rPr lang="ru-RU" sz="3500" i="1" dirty="0" smtClean="0">
                <a:solidFill>
                  <a:schemeClr val="accent1">
                    <a:lumMod val="50000"/>
                  </a:schemeClr>
                </a:solidFill>
              </a:rPr>
              <a:t>Да и, пожалуй, сам я тоже здесь не нужен.</a:t>
            </a:r>
          </a:p>
          <a:p>
            <a:pPr>
              <a:buNone/>
            </a:pPr>
            <a:endParaRPr lang="ru-RU" dirty="0"/>
          </a:p>
        </p:txBody>
      </p:sp>
      <p:sp>
        <p:nvSpPr>
          <p:cNvPr id="23553"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892959225" y="4572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rgbClr val="000000"/>
                </a:solidFill>
                <a:effectLst/>
                <a:latin typeface="Arial" pitchFamily="34" charset="0"/>
                <a:cs typeface="Arial" pitchFamily="34" charset="0"/>
              </a:rPr>
              <a:t/>
            </a:r>
            <a:br>
              <a:rPr kumimoji="0" lang="ru-RU" sz="900" b="0" i="0" u="none" strike="noStrike" cap="none" normalizeH="0" baseline="0" smtClean="0">
                <a:ln>
                  <a:noFill/>
                </a:ln>
                <a:solidFill>
                  <a:srgbClr val="000000"/>
                </a:solidFill>
                <a:effectLst/>
                <a:latin typeface="Arial" pitchFamily="34" charset="0"/>
                <a:cs typeface="Arial" pitchFamily="34" charset="0"/>
              </a:rPr>
            </a:br>
            <a:r>
              <a:rPr kumimoji="0" lang="ru-RU" sz="900" b="0" i="0" u="none" strike="noStrike" cap="none" normalizeH="0" baseline="0" smtClean="0">
                <a:ln>
                  <a:noFill/>
                </a:ln>
                <a:solidFill>
                  <a:srgbClr val="000000"/>
                </a:solidFill>
                <a:effectLst/>
                <a:latin typeface="Arial" pitchFamily="34" charset="0"/>
                <a:cs typeface="Arial" pitchFamily="34" charset="0"/>
              </a:rPr>
              <a:t/>
            </a:r>
            <a:br>
              <a:rPr kumimoji="0" lang="ru-RU" sz="900" b="0" i="0" u="none" strike="noStrike" cap="none" normalizeH="0" baseline="0" smtClean="0">
                <a:ln>
                  <a:noFill/>
                </a:ln>
                <a:solidFill>
                  <a:srgbClr val="000000"/>
                </a:solidFill>
                <a:effectLst/>
                <a:latin typeface="Arial" pitchFamily="34" charset="0"/>
                <a:cs typeface="Arial" pitchFamily="34" charset="0"/>
              </a:rPr>
            </a:br>
            <a:r>
              <a:rPr kumimoji="0" lang="ru-RU" sz="900" b="0" i="0" u="none" strike="noStrike" cap="none" normalizeH="0" baseline="0" smtClean="0">
                <a:ln>
                  <a:noFill/>
                </a:ln>
                <a:solidFill>
                  <a:srgbClr val="000000"/>
                </a:solidFill>
                <a:effectLst/>
                <a:latin typeface="Arial" pitchFamily="34" charset="0"/>
                <a:cs typeface="Arial" pitchFamily="34" charset="0"/>
              </a:rPr>
              <a:t>Источник: </a:t>
            </a:r>
            <a:r>
              <a:rPr kumimoji="0" lang="ru-RU" sz="900" b="0" i="0" u="sng" strike="noStrike" cap="none" normalizeH="0" baseline="0" smtClean="0">
                <a:ln>
                  <a:noFill/>
                </a:ln>
                <a:solidFill>
                  <a:srgbClr val="000000"/>
                </a:solidFill>
                <a:effectLst/>
                <a:latin typeface="Arial" pitchFamily="34" charset="0"/>
                <a:cs typeface="Arial" pitchFamily="34" charset="0"/>
                <a:hlinkClick r:id="rId3"/>
              </a:rPr>
              <a:t>http://esenin.niv.ru/esenin/text/rus-sovetskaya.htm</a:t>
            </a:r>
            <a:r>
              <a:rPr kumimoji="0" lang="ru-RU" sz="900" b="0" i="0" u="none" strike="noStrike" cap="none" normalizeH="0" baseline="0" smtClean="0">
                <a:ln>
                  <a:noFill/>
                </a:ln>
                <a:solidFill>
                  <a:srgbClr val="000000"/>
                </a:solidFill>
                <a:effectLst/>
                <a:latin typeface="Arial" pitchFamily="34" charset="0"/>
                <a:cs typeface="Arial" pitchFamily="34" charset="0"/>
              </a:rPr>
              <a:t/>
            </a:r>
            <a:br>
              <a:rPr kumimoji="0" lang="ru-RU" sz="900" b="0" i="0" u="none" strike="noStrike" cap="none" normalizeH="0" baseline="0" smtClean="0">
                <a:ln>
                  <a:noFill/>
                </a:ln>
                <a:solidFill>
                  <a:srgbClr val="000000"/>
                </a:solidFill>
                <a:effectLst/>
                <a:latin typeface="Arial" pitchFamily="34" charset="0"/>
                <a:cs typeface="Arial" pitchFamily="34" charset="0"/>
              </a:rPr>
            </a:br>
            <a:r>
              <a:rPr kumimoji="0" lang="ru-RU" sz="900" b="0" i="0" u="none" strike="noStrike" cap="none" normalizeH="0" baseline="0" smtClean="0">
                <a:ln>
                  <a:noFill/>
                </a:ln>
                <a:solidFill>
                  <a:srgbClr val="000000"/>
                </a:solidFill>
                <a:effectLst/>
                <a:latin typeface="Arial" pitchFamily="34" charset="0"/>
                <a:cs typeface="Arial" pitchFamily="34" charset="0"/>
              </a:rPr>
              <a:t/>
            </a:r>
            <a:br>
              <a:rPr kumimoji="0" lang="ru-RU" sz="900" b="0" i="0" u="none" strike="noStrike" cap="none" normalizeH="0" baseline="0" smtClean="0">
                <a:ln>
                  <a:noFill/>
                </a:ln>
                <a:solidFill>
                  <a:srgbClr val="000000"/>
                </a:solidFill>
                <a:effectLst/>
                <a:latin typeface="Arial" pitchFamily="34" charset="0"/>
                <a:cs typeface="Arial" pitchFamily="34" charset="0"/>
              </a:rPr>
            </a:b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s-esenin-chitaet-a-zlischev-rus-sovetskaya.mp3">
            <a:hlinkClick r:id="" action="ppaction://media"/>
          </p:cNvPr>
          <p:cNvPicPr>
            <a:picLocks noRot="1" noChangeAspect="1"/>
          </p:cNvPicPr>
          <p:nvPr>
            <a:audioFile r:link="rId1"/>
          </p:nvPr>
        </p:nvPicPr>
        <p:blipFill>
          <a:blip r:embed="rId4" cstate="print"/>
          <a:stretch>
            <a:fillRect/>
          </a:stretch>
        </p:blipFill>
        <p:spPr>
          <a:xfrm>
            <a:off x="4500562" y="285728"/>
            <a:ext cx="285752" cy="2857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0614"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143380"/>
            <a:ext cx="4572032" cy="1857388"/>
          </a:xfrm>
          <a:solidFill>
            <a:schemeClr val="accent1">
              <a:lumMod val="20000"/>
              <a:lumOff val="80000"/>
            </a:schemeClr>
          </a:solidFill>
          <a:ln>
            <a:solidFill>
              <a:schemeClr val="accent1">
                <a:lumMod val="50000"/>
              </a:schemeClr>
            </a:solidFill>
          </a:ln>
        </p:spPr>
        <p:txBody>
          <a:bodyPr/>
          <a:lstStyle/>
          <a:p>
            <a:endParaRPr lang="ru-RU" dirty="0"/>
          </a:p>
        </p:txBody>
      </p:sp>
      <p:sp>
        <p:nvSpPr>
          <p:cNvPr id="3" name="Содержимое 2"/>
          <p:cNvSpPr>
            <a:spLocks noGrp="1"/>
          </p:cNvSpPr>
          <p:nvPr>
            <p:ph sz="quarter" idx="1"/>
          </p:nvPr>
        </p:nvSpPr>
        <p:spPr>
          <a:xfrm>
            <a:off x="571472" y="1142984"/>
            <a:ext cx="8186766" cy="2857520"/>
          </a:xfrm>
          <a:solidFill>
            <a:schemeClr val="accent1">
              <a:lumMod val="40000"/>
              <a:lumOff val="6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buNone/>
            </a:pPr>
            <a:r>
              <a:rPr lang="ru-RU" sz="2400" dirty="0" smtClean="0">
                <a:solidFill>
                  <a:schemeClr val="accent1">
                    <a:lumMod val="50000"/>
                  </a:schemeClr>
                </a:solidFill>
              </a:rPr>
              <a:t>    Тема Родины — одна из самых главная тем в творчестве С. А. Есенина.</a:t>
            </a:r>
          </a:p>
          <a:p>
            <a:pPr>
              <a:buNone/>
            </a:pPr>
            <a:r>
              <a:rPr lang="ru-RU" sz="2400" dirty="0" smtClean="0">
                <a:solidFill>
                  <a:schemeClr val="accent1">
                    <a:lumMod val="50000"/>
                  </a:schemeClr>
                </a:solidFill>
              </a:rPr>
              <a:t>     Еще в ранних юношеских стихах (в сборнике “Радуница”) автор предстает перед нами как пламенный патриот. Так, в стихотворении “Гой ты, Русь моя родная!”, написанном в стиле русской народной залихватской песни, поэт кричит на всю страну:</a:t>
            </a:r>
            <a:br>
              <a:rPr lang="ru-RU" sz="2400" dirty="0" smtClean="0">
                <a:solidFill>
                  <a:schemeClr val="accent1">
                    <a:lumMod val="50000"/>
                  </a:schemeClr>
                </a:solidFill>
              </a:rPr>
            </a:br>
            <a:r>
              <a:rPr lang="ru-RU" sz="2400" dirty="0" smtClean="0">
                <a:solidFill>
                  <a:schemeClr val="accent1">
                    <a:lumMod val="50000"/>
                  </a:schemeClr>
                </a:solidFill>
              </a:rPr>
              <a:t/>
            </a:r>
            <a:br>
              <a:rPr lang="ru-RU" sz="2400" dirty="0" smtClean="0">
                <a:solidFill>
                  <a:schemeClr val="accent1">
                    <a:lumMod val="50000"/>
                  </a:schemeClr>
                </a:solidFill>
              </a:rPr>
            </a:br>
            <a:r>
              <a:rPr lang="ru-RU" sz="2400" dirty="0" smtClean="0">
                <a:solidFill>
                  <a:schemeClr val="accent1">
                    <a:lumMod val="50000"/>
                  </a:schemeClr>
                </a:solidFill>
              </a:rPr>
              <a:t>    Если крикнет рать святая: </a:t>
            </a:r>
            <a:br>
              <a:rPr lang="ru-RU" sz="2400" dirty="0" smtClean="0">
                <a:solidFill>
                  <a:schemeClr val="accent1">
                    <a:lumMod val="50000"/>
                  </a:schemeClr>
                </a:solidFill>
              </a:rPr>
            </a:br>
            <a:r>
              <a:rPr lang="ru-RU" sz="2400" dirty="0" smtClean="0">
                <a:solidFill>
                  <a:schemeClr val="accent1">
                    <a:lumMod val="50000"/>
                  </a:schemeClr>
                </a:solidFill>
              </a:rPr>
              <a:t>    “Кинь ты Русь, живи в раю!” </a:t>
            </a:r>
            <a:br>
              <a:rPr lang="ru-RU" sz="2400" dirty="0" smtClean="0">
                <a:solidFill>
                  <a:schemeClr val="accent1">
                    <a:lumMod val="50000"/>
                  </a:schemeClr>
                </a:solidFill>
              </a:rPr>
            </a:br>
            <a:r>
              <a:rPr lang="ru-RU" sz="2400" dirty="0" smtClean="0">
                <a:solidFill>
                  <a:schemeClr val="accent1">
                    <a:lumMod val="50000"/>
                  </a:schemeClr>
                </a:solidFill>
              </a:rPr>
              <a:t>    Я скажу: “Не надо рая, </a:t>
            </a:r>
            <a:br>
              <a:rPr lang="ru-RU" sz="2400" dirty="0" smtClean="0">
                <a:solidFill>
                  <a:schemeClr val="accent1">
                    <a:lumMod val="50000"/>
                  </a:schemeClr>
                </a:solidFill>
              </a:rPr>
            </a:br>
            <a:r>
              <a:rPr lang="ru-RU" sz="2400" dirty="0" smtClean="0">
                <a:solidFill>
                  <a:schemeClr val="accent1">
                    <a:lumMod val="50000"/>
                  </a:schemeClr>
                </a:solidFill>
              </a:rPr>
              <a:t>    Дайте родину мою”.</a:t>
            </a:r>
            <a:endParaRPr lang="ru-RU" sz="24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14338"/>
            <a:ext cx="7772400" cy="1143000"/>
          </a:xfrm>
        </p:spPr>
        <p:txBody>
          <a:bodyPr/>
          <a:lstStyle/>
          <a:p>
            <a:r>
              <a:rPr lang="ru-RU" dirty="0" smtClean="0"/>
              <a:t>«Гой ты Русь моя родная!»</a:t>
            </a:r>
            <a:endParaRPr lang="ru-RU" dirty="0"/>
          </a:p>
        </p:txBody>
      </p:sp>
      <p:sp>
        <p:nvSpPr>
          <p:cNvPr id="3" name="Содержимое 2"/>
          <p:cNvSpPr>
            <a:spLocks noGrp="1"/>
          </p:cNvSpPr>
          <p:nvPr>
            <p:ph sz="quarter" idx="1"/>
          </p:nvPr>
        </p:nvSpPr>
        <p:spPr>
          <a:xfrm>
            <a:off x="428596" y="1071546"/>
            <a:ext cx="3857652" cy="5500726"/>
          </a:xfrm>
          <a:solidFill>
            <a:schemeClr val="accent1">
              <a:lumMod val="20000"/>
              <a:lumOff val="80000"/>
            </a:schemeClr>
          </a:solidFill>
          <a:ln>
            <a:solidFill>
              <a:schemeClr val="accent1">
                <a:lumMod val="50000"/>
              </a:schemeClr>
            </a:solidFill>
          </a:ln>
        </p:spPr>
        <p:txBody>
          <a:bodyPr>
            <a:normAutofit fontScale="70000" lnSpcReduction="20000"/>
          </a:bodyPr>
          <a:lstStyle/>
          <a:p>
            <a:r>
              <a:rPr lang="ru-RU" dirty="0" smtClean="0">
                <a:solidFill>
                  <a:schemeClr val="accent1">
                    <a:lumMod val="50000"/>
                  </a:schemeClr>
                </a:solidFill>
              </a:rPr>
              <a:t>Гой ты, Русь, моя родная,</a:t>
            </a:r>
            <a:br>
              <a:rPr lang="ru-RU" dirty="0" smtClean="0">
                <a:solidFill>
                  <a:schemeClr val="accent1">
                    <a:lumMod val="50000"/>
                  </a:schemeClr>
                </a:solidFill>
              </a:rPr>
            </a:br>
            <a:r>
              <a:rPr lang="ru-RU" dirty="0" smtClean="0">
                <a:solidFill>
                  <a:schemeClr val="accent1">
                    <a:lumMod val="50000"/>
                  </a:schemeClr>
                </a:solidFill>
              </a:rPr>
              <a:t>Хаты - в ризах образа...</a:t>
            </a:r>
            <a:br>
              <a:rPr lang="ru-RU" dirty="0" smtClean="0">
                <a:solidFill>
                  <a:schemeClr val="accent1">
                    <a:lumMod val="50000"/>
                  </a:schemeClr>
                </a:solidFill>
              </a:rPr>
            </a:br>
            <a:r>
              <a:rPr lang="ru-RU" dirty="0" smtClean="0">
                <a:solidFill>
                  <a:schemeClr val="accent1">
                    <a:lumMod val="50000"/>
                  </a:schemeClr>
                </a:solidFill>
              </a:rPr>
              <a:t>Не видать конца и края -</a:t>
            </a:r>
            <a:br>
              <a:rPr lang="ru-RU" dirty="0" smtClean="0">
                <a:solidFill>
                  <a:schemeClr val="accent1">
                    <a:lumMod val="50000"/>
                  </a:schemeClr>
                </a:solidFill>
              </a:rPr>
            </a:br>
            <a:r>
              <a:rPr lang="ru-RU" dirty="0" smtClean="0">
                <a:solidFill>
                  <a:schemeClr val="accent1">
                    <a:lumMod val="50000"/>
                  </a:schemeClr>
                </a:solidFill>
              </a:rPr>
              <a:t>Только синь сосет глаза.</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Как захожий богомолец,</a:t>
            </a:r>
            <a:br>
              <a:rPr lang="ru-RU" dirty="0" smtClean="0">
                <a:solidFill>
                  <a:schemeClr val="accent1">
                    <a:lumMod val="50000"/>
                  </a:schemeClr>
                </a:solidFill>
              </a:rPr>
            </a:br>
            <a:r>
              <a:rPr lang="ru-RU" dirty="0" smtClean="0">
                <a:solidFill>
                  <a:schemeClr val="accent1">
                    <a:lumMod val="50000"/>
                  </a:schemeClr>
                </a:solidFill>
              </a:rPr>
              <a:t>Я смотрю твои поля.</a:t>
            </a:r>
            <a:br>
              <a:rPr lang="ru-RU" dirty="0" smtClean="0">
                <a:solidFill>
                  <a:schemeClr val="accent1">
                    <a:lumMod val="50000"/>
                  </a:schemeClr>
                </a:solidFill>
              </a:rPr>
            </a:br>
            <a:r>
              <a:rPr lang="ru-RU" dirty="0" smtClean="0">
                <a:solidFill>
                  <a:schemeClr val="accent1">
                    <a:lumMod val="50000"/>
                  </a:schemeClr>
                </a:solidFill>
              </a:rPr>
              <a:t>А у низеньких околиц</a:t>
            </a:r>
            <a:br>
              <a:rPr lang="ru-RU" dirty="0" smtClean="0">
                <a:solidFill>
                  <a:schemeClr val="accent1">
                    <a:lumMod val="50000"/>
                  </a:schemeClr>
                </a:solidFill>
              </a:rPr>
            </a:br>
            <a:r>
              <a:rPr lang="ru-RU" dirty="0" err="1" smtClean="0">
                <a:solidFill>
                  <a:schemeClr val="accent1">
                    <a:lumMod val="50000"/>
                  </a:schemeClr>
                </a:solidFill>
              </a:rPr>
              <a:t>Звонно</a:t>
            </a:r>
            <a:r>
              <a:rPr lang="ru-RU" dirty="0" smtClean="0">
                <a:solidFill>
                  <a:schemeClr val="accent1">
                    <a:lumMod val="50000"/>
                  </a:schemeClr>
                </a:solidFill>
              </a:rPr>
              <a:t> чахнут тополя.</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Пахнет яблоком и медом</a:t>
            </a:r>
            <a:br>
              <a:rPr lang="ru-RU" dirty="0" smtClean="0">
                <a:solidFill>
                  <a:schemeClr val="accent1">
                    <a:lumMod val="50000"/>
                  </a:schemeClr>
                </a:solidFill>
              </a:rPr>
            </a:br>
            <a:r>
              <a:rPr lang="ru-RU" dirty="0" smtClean="0">
                <a:solidFill>
                  <a:schemeClr val="accent1">
                    <a:lumMod val="50000"/>
                  </a:schemeClr>
                </a:solidFill>
              </a:rPr>
              <a:t>По церквам твой кроткий Спас.</a:t>
            </a:r>
            <a:br>
              <a:rPr lang="ru-RU" dirty="0" smtClean="0">
                <a:solidFill>
                  <a:schemeClr val="accent1">
                    <a:lumMod val="50000"/>
                  </a:schemeClr>
                </a:solidFill>
              </a:rPr>
            </a:br>
            <a:r>
              <a:rPr lang="ru-RU" dirty="0" smtClean="0">
                <a:solidFill>
                  <a:schemeClr val="accent1">
                    <a:lumMod val="50000"/>
                  </a:schemeClr>
                </a:solidFill>
              </a:rPr>
              <a:t>И гудит за </a:t>
            </a:r>
            <a:r>
              <a:rPr lang="ru-RU" dirty="0" err="1" smtClean="0">
                <a:solidFill>
                  <a:schemeClr val="accent1">
                    <a:lumMod val="50000"/>
                  </a:schemeClr>
                </a:solidFill>
              </a:rPr>
              <a:t>корогодом</a:t>
            </a: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На лугах веселый пляс.</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Побегу по мятой стежке</a:t>
            </a:r>
            <a:br>
              <a:rPr lang="ru-RU" dirty="0" smtClean="0">
                <a:solidFill>
                  <a:schemeClr val="accent1">
                    <a:lumMod val="50000"/>
                  </a:schemeClr>
                </a:solidFill>
              </a:rPr>
            </a:br>
            <a:r>
              <a:rPr lang="ru-RU" dirty="0" smtClean="0">
                <a:solidFill>
                  <a:schemeClr val="accent1">
                    <a:lumMod val="50000"/>
                  </a:schemeClr>
                </a:solidFill>
              </a:rPr>
              <a:t>На </a:t>
            </a:r>
            <a:r>
              <a:rPr lang="ru-RU" dirty="0" err="1" smtClean="0">
                <a:solidFill>
                  <a:schemeClr val="accent1">
                    <a:lumMod val="50000"/>
                  </a:schemeClr>
                </a:solidFill>
              </a:rPr>
              <a:t>приволь</a:t>
            </a:r>
            <a:r>
              <a:rPr lang="ru-RU" dirty="0" smtClean="0">
                <a:solidFill>
                  <a:schemeClr val="accent1">
                    <a:lumMod val="50000"/>
                  </a:schemeClr>
                </a:solidFill>
              </a:rPr>
              <a:t> зеленых </a:t>
            </a:r>
            <a:r>
              <a:rPr lang="ru-RU" dirty="0" err="1" smtClean="0">
                <a:solidFill>
                  <a:schemeClr val="accent1">
                    <a:lumMod val="50000"/>
                  </a:schemeClr>
                </a:solidFill>
              </a:rPr>
              <a:t>лех</a:t>
            </a:r>
            <a:r>
              <a:rPr lang="ru-RU" dirty="0" smtClean="0">
                <a:solidFill>
                  <a:schemeClr val="accent1">
                    <a:lumMod val="50000"/>
                  </a:schemeClr>
                </a:solidFill>
              </a:rPr>
              <a:t>,</a:t>
            </a:r>
            <a:br>
              <a:rPr lang="ru-RU" dirty="0" smtClean="0">
                <a:solidFill>
                  <a:schemeClr val="accent1">
                    <a:lumMod val="50000"/>
                  </a:schemeClr>
                </a:solidFill>
              </a:rPr>
            </a:br>
            <a:r>
              <a:rPr lang="ru-RU" dirty="0" smtClean="0">
                <a:solidFill>
                  <a:schemeClr val="accent1">
                    <a:lumMod val="50000"/>
                  </a:schemeClr>
                </a:solidFill>
              </a:rPr>
              <a:t>Мне навстречу, как сережки,</a:t>
            </a:r>
            <a:br>
              <a:rPr lang="ru-RU" dirty="0" smtClean="0">
                <a:solidFill>
                  <a:schemeClr val="accent1">
                    <a:lumMod val="50000"/>
                  </a:schemeClr>
                </a:solidFill>
              </a:rPr>
            </a:br>
            <a:r>
              <a:rPr lang="ru-RU" dirty="0" smtClean="0">
                <a:solidFill>
                  <a:schemeClr val="accent1">
                    <a:lumMod val="50000"/>
                  </a:schemeClr>
                </a:solidFill>
              </a:rPr>
              <a:t>Прозвенит девичий смех.</a:t>
            </a:r>
            <a:br>
              <a:rPr lang="ru-RU" dirty="0" smtClean="0">
                <a:solidFill>
                  <a:schemeClr val="accent1">
                    <a:lumMod val="50000"/>
                  </a:schemeClr>
                </a:solidFill>
              </a:rPr>
            </a:br>
            <a:r>
              <a:rPr lang="ru-RU" dirty="0" smtClean="0">
                <a:solidFill>
                  <a:schemeClr val="accent1">
                    <a:lumMod val="50000"/>
                  </a:schemeClr>
                </a:solidFill>
              </a:rPr>
              <a:t/>
            </a:r>
            <a:br>
              <a:rPr lang="ru-RU" dirty="0" smtClean="0">
                <a:solidFill>
                  <a:schemeClr val="accent1">
                    <a:lumMod val="50000"/>
                  </a:schemeClr>
                </a:solidFill>
              </a:rPr>
            </a:br>
            <a:r>
              <a:rPr lang="ru-RU" dirty="0" smtClean="0">
                <a:solidFill>
                  <a:schemeClr val="accent1">
                    <a:lumMod val="50000"/>
                  </a:schemeClr>
                </a:solidFill>
              </a:rPr>
              <a:t>Если крикнет рать святая:</a:t>
            </a:r>
            <a:br>
              <a:rPr lang="ru-RU" dirty="0" smtClean="0">
                <a:solidFill>
                  <a:schemeClr val="accent1">
                    <a:lumMod val="50000"/>
                  </a:schemeClr>
                </a:solidFill>
              </a:rPr>
            </a:br>
            <a:r>
              <a:rPr lang="ru-RU" dirty="0" smtClean="0">
                <a:solidFill>
                  <a:schemeClr val="accent1">
                    <a:lumMod val="50000"/>
                  </a:schemeClr>
                </a:solidFill>
              </a:rPr>
              <a:t>"Кинь ты Русь, живи в раю!"</a:t>
            </a:r>
            <a:br>
              <a:rPr lang="ru-RU" dirty="0" smtClean="0">
                <a:solidFill>
                  <a:schemeClr val="accent1">
                    <a:lumMod val="50000"/>
                  </a:schemeClr>
                </a:solidFill>
              </a:rPr>
            </a:br>
            <a:r>
              <a:rPr lang="ru-RU" dirty="0" smtClean="0">
                <a:solidFill>
                  <a:schemeClr val="accent1">
                    <a:lumMod val="50000"/>
                  </a:schemeClr>
                </a:solidFill>
              </a:rPr>
              <a:t>Я скажу: "Не надо рая,</a:t>
            </a:r>
            <a:br>
              <a:rPr lang="ru-RU" dirty="0" smtClean="0">
                <a:solidFill>
                  <a:schemeClr val="accent1">
                    <a:lumMod val="50000"/>
                  </a:schemeClr>
                </a:solidFill>
              </a:rPr>
            </a:br>
            <a:r>
              <a:rPr lang="ru-RU" dirty="0" smtClean="0">
                <a:solidFill>
                  <a:schemeClr val="accent1">
                    <a:lumMod val="50000"/>
                  </a:schemeClr>
                </a:solidFill>
              </a:rPr>
              <a:t>Дайте родину мою". </a:t>
            </a:r>
            <a:endParaRPr lang="ru-RU" dirty="0">
              <a:solidFill>
                <a:schemeClr val="accent1">
                  <a:lumMod val="50000"/>
                </a:schemeClr>
              </a:solidFill>
            </a:endParaRPr>
          </a:p>
        </p:txBody>
      </p:sp>
      <p:pic>
        <p:nvPicPr>
          <p:cNvPr id="4" name="Сергей Есенин (читает С. Безруков) - Гой ты Русь моя родная (С. Есенин).mp3">
            <a:hlinkClick r:id="" action="ppaction://media"/>
          </p:cNvPr>
          <p:cNvPicPr>
            <a:picLocks noRot="1" noChangeAspect="1"/>
          </p:cNvPicPr>
          <p:nvPr>
            <a:audioFile r:link="rId1"/>
          </p:nvPr>
        </p:nvPicPr>
        <p:blipFill>
          <a:blip r:embed="rId3" cstate="print"/>
          <a:stretch>
            <a:fillRect/>
          </a:stretch>
        </p:blipFill>
        <p:spPr>
          <a:xfrm>
            <a:off x="4929190" y="2428868"/>
            <a:ext cx="2581292" cy="25812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467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914400" y="214290"/>
            <a:ext cx="7772400" cy="58760"/>
          </a:xfrm>
        </p:spPr>
        <p:txBody>
          <a:bodyPr>
            <a:normAutofit fontScale="90000"/>
          </a:bodyPr>
          <a:lstStyle/>
          <a:p>
            <a:endParaRPr lang="ru-RU" dirty="0"/>
          </a:p>
        </p:txBody>
      </p:sp>
      <p:sp>
        <p:nvSpPr>
          <p:cNvPr id="4" name="Текст 3"/>
          <p:cNvSpPr>
            <a:spLocks noGrp="1"/>
          </p:cNvSpPr>
          <p:nvPr>
            <p:ph type="body" sz="half" idx="3"/>
          </p:nvPr>
        </p:nvSpPr>
        <p:spPr>
          <a:xfrm>
            <a:off x="214282" y="214290"/>
            <a:ext cx="8715436" cy="2643206"/>
          </a:xfrm>
          <a:solidFill>
            <a:schemeClr val="accent1">
              <a:lumMod val="40000"/>
              <a:lumOff val="60000"/>
            </a:schemeClr>
          </a:solidFill>
          <a:ln>
            <a:solidFill>
              <a:schemeClr val="accent1">
                <a:lumMod val="50000"/>
              </a:schemeClr>
            </a:solidFill>
          </a:ln>
        </p:spPr>
        <p:txBody>
          <a:bodyPr/>
          <a:lstStyle/>
          <a:p>
            <a:r>
              <a:rPr lang="ru-RU" sz="1400" dirty="0" smtClean="0">
                <a:solidFill>
                  <a:schemeClr val="tx1"/>
                </a:solidFill>
              </a:rPr>
              <a:t>  </a:t>
            </a:r>
            <a:r>
              <a:rPr lang="ru-RU" sz="2000" b="0" dirty="0" smtClean="0">
                <a:solidFill>
                  <a:schemeClr val="tx1"/>
                </a:solidFill>
              </a:rPr>
              <a:t> </a:t>
            </a:r>
            <a:r>
              <a:rPr lang="ru-RU" b="0" dirty="0" smtClean="0">
                <a:solidFill>
                  <a:schemeClr val="accent1">
                    <a:lumMod val="50000"/>
                  </a:schemeClr>
                </a:solidFill>
              </a:rPr>
              <a:t>Тогдашние его представления о родной земле еще очень детские. Родина для Есенина — это село Константинове, где он родился, ближайшие окрестности села. “Рязанские поля была моя страна”, — вспоминал он впоследствии. В его душе нет еще представления об отчизне как о социальной, политической, культурной среде. Чувство родины находит у него выражение пока еще только в любви к родной природе. </a:t>
            </a:r>
            <a:endParaRPr lang="ru-RU" b="0" dirty="0">
              <a:solidFill>
                <a:schemeClr val="accent1">
                  <a:lumMod val="50000"/>
                </a:schemeClr>
              </a:solidFill>
            </a:endParaRPr>
          </a:p>
        </p:txBody>
      </p:sp>
      <p:pic>
        <p:nvPicPr>
          <p:cNvPr id="8" name="Содержимое 7" descr="esenin_smertina.jpg"/>
          <p:cNvPicPr>
            <a:picLocks noGrp="1" noChangeAspect="1"/>
          </p:cNvPicPr>
          <p:nvPr>
            <p:ph sz="half" idx="2"/>
          </p:nvPr>
        </p:nvPicPr>
        <p:blipFill>
          <a:blip r:embed="rId2" cstate="print"/>
          <a:stretch>
            <a:fillRect/>
          </a:stretch>
        </p:blipFill>
        <p:spPr>
          <a:xfrm>
            <a:off x="263378" y="3071810"/>
            <a:ext cx="2379795" cy="3462666"/>
          </a:xfrm>
        </p:spPr>
      </p:pic>
      <p:pic>
        <p:nvPicPr>
          <p:cNvPr id="7" name="Содержимое 6" descr="gallery_promo21209610.jpg"/>
          <p:cNvPicPr>
            <a:picLocks noGrp="1" noChangeAspect="1"/>
          </p:cNvPicPr>
          <p:nvPr>
            <p:ph sz="half" idx="4"/>
          </p:nvPr>
        </p:nvPicPr>
        <p:blipFill>
          <a:blip r:embed="rId3" cstate="print"/>
          <a:stretch>
            <a:fillRect/>
          </a:stretch>
        </p:blipFill>
        <p:spPr>
          <a:xfrm>
            <a:off x="2786049" y="3071810"/>
            <a:ext cx="6215107" cy="3452837"/>
          </a:xfrm>
        </p:spPr>
      </p:pic>
      <p:sp>
        <p:nvSpPr>
          <p:cNvPr id="9" name="Текст 8"/>
          <p:cNvSpPr>
            <a:spLocks noGrp="1"/>
          </p:cNvSpPr>
          <p:nvPr>
            <p:ph type="body" idx="1"/>
          </p:nvPr>
        </p:nvSpPr>
        <p:spPr/>
        <p:txBody>
          <a:bodyPr/>
          <a:lstStyle/>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72400" cy="928670"/>
          </a:xfrm>
        </p:spPr>
        <p:txBody>
          <a:bodyPr/>
          <a:lstStyle/>
          <a:p>
            <a:r>
              <a:rPr lang="ru-RU" dirty="0" smtClean="0"/>
              <a:t>Ранее творчество</a:t>
            </a:r>
            <a:endParaRPr lang="ru-RU" dirty="0"/>
          </a:p>
        </p:txBody>
      </p:sp>
      <p:sp>
        <p:nvSpPr>
          <p:cNvPr id="3" name="Текст 2"/>
          <p:cNvSpPr>
            <a:spLocks noGrp="1"/>
          </p:cNvSpPr>
          <p:nvPr>
            <p:ph type="body" idx="1"/>
          </p:nvPr>
        </p:nvSpPr>
        <p:spPr>
          <a:xfrm>
            <a:off x="285720" y="1000108"/>
            <a:ext cx="8572560" cy="3214710"/>
          </a:xfrm>
          <a:solidFill>
            <a:schemeClr val="accent1">
              <a:lumMod val="40000"/>
              <a:lumOff val="60000"/>
            </a:schemeClr>
          </a:solidFill>
          <a:ln>
            <a:solidFill>
              <a:schemeClr val="accent1">
                <a:lumMod val="50000"/>
              </a:schemeClr>
            </a:solidFill>
          </a:ln>
        </p:spPr>
        <p:txBody>
          <a:bodyPr/>
          <a:lstStyle/>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r>
              <a:rPr lang="ru-RU" dirty="0" smtClean="0">
                <a:solidFill>
                  <a:schemeClr val="accent1">
                    <a:lumMod val="50000"/>
                  </a:schemeClr>
                </a:solidFill>
              </a:rPr>
              <a:t> </a:t>
            </a: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endParaRPr lang="ru-RU" dirty="0" smtClean="0">
              <a:solidFill>
                <a:schemeClr val="accent1">
                  <a:lumMod val="50000"/>
                </a:schemeClr>
              </a:solidFill>
            </a:endParaRPr>
          </a:p>
          <a:p>
            <a:r>
              <a:rPr lang="ru-RU" dirty="0" smtClean="0">
                <a:solidFill>
                  <a:schemeClr val="accent1">
                    <a:lumMod val="50000"/>
                  </a:schemeClr>
                </a:solidFill>
              </a:rPr>
              <a:t>На страницах ранней есенинской лирики перед нами предстает скромный, но прекрасный, величественный и милый сердцу поэта пейзаж среднерусской полосы: сжатые поля, красно-желтый костер осенней рощи, зеркальная гладь озер. Поэт чувствует себя частью родной природы и готов слиться с ней навсегда: “Я хотел бы затеряться в зеленях твоих </a:t>
            </a:r>
            <a:r>
              <a:rPr lang="ru-RU" dirty="0" err="1" smtClean="0">
                <a:solidFill>
                  <a:schemeClr val="accent1">
                    <a:lumMod val="50000"/>
                  </a:schemeClr>
                </a:solidFill>
              </a:rPr>
              <a:t>стозвонных</a:t>
            </a:r>
            <a:r>
              <a:rPr lang="ru-RU" dirty="0" smtClean="0">
                <a:solidFill>
                  <a:schemeClr val="accent1">
                    <a:lumMod val="50000"/>
                  </a:schemeClr>
                </a:solidFill>
              </a:rPr>
              <a:t>”. </a:t>
            </a:r>
          </a:p>
          <a:p>
            <a:endParaRPr lang="ru-RU" dirty="0"/>
          </a:p>
        </p:txBody>
      </p:sp>
      <p:pic>
        <p:nvPicPr>
          <p:cNvPr id="7" name="Содержимое 6" descr="437581122.jpg"/>
          <p:cNvPicPr>
            <a:picLocks noGrp="1" noChangeAspect="1"/>
          </p:cNvPicPr>
          <p:nvPr>
            <p:ph sz="half" idx="2"/>
          </p:nvPr>
        </p:nvPicPr>
        <p:blipFill>
          <a:blip r:embed="rId2" cstate="print"/>
          <a:stretch>
            <a:fillRect/>
          </a:stretch>
        </p:blipFill>
        <p:spPr>
          <a:xfrm>
            <a:off x="500034" y="4357694"/>
            <a:ext cx="4000528" cy="2266966"/>
          </a:xfrm>
        </p:spPr>
      </p:pic>
      <p:pic>
        <p:nvPicPr>
          <p:cNvPr id="8" name="Содержимое 7" descr="805323728.jpg"/>
          <p:cNvPicPr>
            <a:picLocks noGrp="1" noChangeAspect="1"/>
          </p:cNvPicPr>
          <p:nvPr>
            <p:ph sz="half" idx="4"/>
          </p:nvPr>
        </p:nvPicPr>
        <p:blipFill>
          <a:blip r:embed="rId3" cstate="print"/>
          <a:stretch>
            <a:fillRect/>
          </a:stretch>
        </p:blipFill>
        <p:spPr>
          <a:xfrm>
            <a:off x="4714876" y="4357693"/>
            <a:ext cx="3929090" cy="225558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798496"/>
          </a:xfrm>
        </p:spPr>
        <p:txBody>
          <a:bodyPr/>
          <a:lstStyle/>
          <a:p>
            <a:r>
              <a:rPr lang="ru-RU" dirty="0" smtClean="0"/>
              <a:t>Есенин и Октябрьская революция</a:t>
            </a:r>
            <a:endParaRPr lang="ru-RU" dirty="0"/>
          </a:p>
        </p:txBody>
      </p:sp>
      <p:sp>
        <p:nvSpPr>
          <p:cNvPr id="5" name="Содержимое 4"/>
          <p:cNvSpPr>
            <a:spLocks noGrp="1"/>
          </p:cNvSpPr>
          <p:nvPr>
            <p:ph sz="half" idx="2"/>
          </p:nvPr>
        </p:nvSpPr>
        <p:spPr>
          <a:xfrm>
            <a:off x="285720" y="1285860"/>
            <a:ext cx="8572560" cy="5214974"/>
          </a:xfrm>
          <a:solidFill>
            <a:schemeClr val="accent1">
              <a:lumMod val="40000"/>
              <a:lumOff val="60000"/>
            </a:schemeClr>
          </a:solidFill>
          <a:ln>
            <a:solidFill>
              <a:schemeClr val="accent1">
                <a:lumMod val="50000"/>
              </a:schemeClr>
            </a:solidFill>
          </a:ln>
        </p:spPr>
        <p:txBody>
          <a:bodyPr>
            <a:normAutofit fontScale="92500" lnSpcReduction="20000"/>
          </a:bodyPr>
          <a:lstStyle/>
          <a:p>
            <a:r>
              <a:rPr lang="ru-RU" dirty="0" smtClean="0">
                <a:solidFill>
                  <a:schemeClr val="accent1">
                    <a:lumMod val="50000"/>
                  </a:schemeClr>
                </a:solidFill>
              </a:rPr>
              <a:t>Но уже и тогда родина не предстает ему идиллическим “заоблачным раем”. Поэт любит реальную крестьянскую Русь кануна Октября. В его стихах мы находим такие выразительные детали, говорящие о тяжелой мужицкой доле, как “</a:t>
            </a:r>
            <a:r>
              <a:rPr lang="ru-RU" dirty="0" err="1" smtClean="0">
                <a:solidFill>
                  <a:schemeClr val="accent1">
                    <a:lumMod val="50000"/>
                  </a:schemeClr>
                </a:solidFill>
              </a:rPr>
              <a:t>забоченившиеся</a:t>
            </a:r>
            <a:r>
              <a:rPr lang="ru-RU" dirty="0" smtClean="0">
                <a:solidFill>
                  <a:schemeClr val="accent1">
                    <a:lumMod val="50000"/>
                  </a:schemeClr>
                </a:solidFill>
              </a:rPr>
              <a:t> избы”, “тощие поля”, “черная, потом пропахшая выть” и другие. Элементы </a:t>
            </a:r>
            <a:r>
              <a:rPr lang="ru-RU" dirty="0" err="1" smtClean="0">
                <a:solidFill>
                  <a:schemeClr val="accent1">
                    <a:lumMod val="50000"/>
                  </a:schemeClr>
                </a:solidFill>
              </a:rPr>
              <a:t>социальности</a:t>
            </a:r>
            <a:r>
              <a:rPr lang="ru-RU" dirty="0" smtClean="0">
                <a:solidFill>
                  <a:schemeClr val="accent1">
                    <a:lumMod val="50000"/>
                  </a:schemeClr>
                </a:solidFill>
              </a:rPr>
              <a:t> все чаще проявляются в лирике поэта в период I мировой войны: его героями становятся ребенок, просящий кусок хлеба; пахари, уходящие на войну; девушка, ждущая с фронта любимого. “Грустная песня, ты — русская боль!” — восклицает поэт. Октябрьскую революцию поэт встретил восторженно. “Радуюсь песней я смерти твоей”, — бросает он старому миру. Однако новый мир поэт понял не сразу. Есенин ждал от революции идиллического “земного рая” для мужиков (стихотворение “Иорданская голубица”). Стоит ли говорить, что эти надежды поэта не оправдались? </a:t>
            </a:r>
            <a:endParaRPr lang="ru-RU" dirty="0">
              <a:solidFill>
                <a:schemeClr val="accent1">
                  <a:lumMod val="50000"/>
                </a:schemeClr>
              </a:solidFill>
            </a:endParaRPr>
          </a:p>
        </p:txBody>
      </p:sp>
      <p:sp>
        <p:nvSpPr>
          <p:cNvPr id="6" name="Содержимое 5"/>
          <p:cNvSpPr>
            <a:spLocks noGrp="1"/>
          </p:cNvSpPr>
          <p:nvPr>
            <p:ph sz="half" idx="4"/>
          </p:nvPr>
        </p:nvSpPr>
        <p:spPr>
          <a:xfrm>
            <a:off x="8501090" y="5857892"/>
            <a:ext cx="185710" cy="276208"/>
          </a:xfrm>
        </p:spPr>
        <p:txBody>
          <a:bodyPr>
            <a:normAutofit fontScale="55000" lnSpcReduction="20000"/>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643446"/>
            <a:ext cx="7843838" cy="1428752"/>
          </a:xfrm>
          <a:solidFill>
            <a:schemeClr val="accent1">
              <a:lumMod val="20000"/>
              <a:lumOff val="80000"/>
            </a:schemeClr>
          </a:solidFill>
          <a:ln>
            <a:solidFill>
              <a:schemeClr val="accent1">
                <a:lumMod val="50000"/>
              </a:schemeClr>
            </a:solidFill>
          </a:ln>
        </p:spPr>
        <p:txBody>
          <a:bodyPr>
            <a:noAutofit/>
          </a:bodyPr>
          <a:lstStyle/>
          <a:p>
            <a:r>
              <a:rPr lang="ru-RU" sz="2200" dirty="0" smtClean="0">
                <a:solidFill>
                  <a:schemeClr val="accent1">
                    <a:lumMod val="50000"/>
                  </a:schemeClr>
                </a:solidFill>
              </a:rPr>
              <a:t/>
            </a:r>
            <a:br>
              <a:rPr lang="ru-RU" sz="2200" dirty="0" smtClean="0">
                <a:solidFill>
                  <a:schemeClr val="accent1">
                    <a:lumMod val="50000"/>
                  </a:schemeClr>
                </a:solidFill>
              </a:rPr>
            </a:br>
            <a:r>
              <a:rPr lang="ru-RU" sz="2200" dirty="0" smtClean="0">
                <a:solidFill>
                  <a:schemeClr val="accent1">
                    <a:lumMod val="50000"/>
                  </a:schemeClr>
                </a:solidFill>
              </a:rPr>
              <a:t>    </a:t>
            </a:r>
            <a:r>
              <a:rPr lang="ru-RU" sz="2200" dirty="0" smtClean="0">
                <a:solidFill>
                  <a:schemeClr val="accent1">
                    <a:lumMod val="50000"/>
                  </a:schemeClr>
                </a:solidFill>
                <a:latin typeface="+mn-lt"/>
              </a:rPr>
              <a:t>Милый, милый, смешной </a:t>
            </a:r>
            <a:r>
              <a:rPr lang="ru-RU" sz="2200" dirty="0" err="1" smtClean="0">
                <a:solidFill>
                  <a:schemeClr val="accent1">
                    <a:lumMod val="50000"/>
                  </a:schemeClr>
                </a:solidFill>
                <a:latin typeface="+mn-lt"/>
              </a:rPr>
              <a:t>дуралей</a:t>
            </a:r>
            <a:r>
              <a:rPr lang="ru-RU" sz="2200" dirty="0" smtClean="0">
                <a:solidFill>
                  <a:schemeClr val="accent1">
                    <a:lumMod val="50000"/>
                  </a:schemeClr>
                </a:solidFill>
                <a:latin typeface="+mn-lt"/>
              </a:rPr>
              <a:t>, </a:t>
            </a:r>
            <a:br>
              <a:rPr lang="ru-RU" sz="2200" dirty="0" smtClean="0">
                <a:solidFill>
                  <a:schemeClr val="accent1">
                    <a:lumMod val="50000"/>
                  </a:schemeClr>
                </a:solidFill>
                <a:latin typeface="+mn-lt"/>
              </a:rPr>
            </a:br>
            <a:r>
              <a:rPr lang="ru-RU" sz="2200" dirty="0" smtClean="0">
                <a:solidFill>
                  <a:schemeClr val="accent1">
                    <a:lumMod val="50000"/>
                  </a:schemeClr>
                </a:solidFill>
                <a:latin typeface="+mn-lt"/>
              </a:rPr>
              <a:t>    Но куда он, куда он гонится? </a:t>
            </a:r>
            <a:br>
              <a:rPr lang="ru-RU" sz="2200" dirty="0" smtClean="0">
                <a:solidFill>
                  <a:schemeClr val="accent1">
                    <a:lumMod val="50000"/>
                  </a:schemeClr>
                </a:solidFill>
                <a:latin typeface="+mn-lt"/>
              </a:rPr>
            </a:br>
            <a:r>
              <a:rPr lang="ru-RU" sz="2200" dirty="0" smtClean="0">
                <a:solidFill>
                  <a:schemeClr val="accent1">
                    <a:lumMod val="50000"/>
                  </a:schemeClr>
                </a:solidFill>
                <a:latin typeface="+mn-lt"/>
              </a:rPr>
              <a:t>    </a:t>
            </a:r>
            <a:r>
              <a:rPr lang="ru-RU" sz="2200" dirty="0" err="1" smtClean="0">
                <a:solidFill>
                  <a:schemeClr val="accent1">
                    <a:lumMod val="50000"/>
                  </a:schemeClr>
                </a:solidFill>
                <a:latin typeface="+mn-lt"/>
              </a:rPr>
              <a:t>Неужель</a:t>
            </a:r>
            <a:r>
              <a:rPr lang="ru-RU" sz="2200" dirty="0" smtClean="0">
                <a:solidFill>
                  <a:schemeClr val="accent1">
                    <a:lumMod val="50000"/>
                  </a:schemeClr>
                </a:solidFill>
                <a:latin typeface="+mn-lt"/>
              </a:rPr>
              <a:t> он не знает, что живых коней </a:t>
            </a:r>
            <a:br>
              <a:rPr lang="ru-RU" sz="2200" dirty="0" smtClean="0">
                <a:solidFill>
                  <a:schemeClr val="accent1">
                    <a:lumMod val="50000"/>
                  </a:schemeClr>
                </a:solidFill>
                <a:latin typeface="+mn-lt"/>
              </a:rPr>
            </a:br>
            <a:r>
              <a:rPr lang="ru-RU" sz="2200" dirty="0" smtClean="0">
                <a:solidFill>
                  <a:schemeClr val="accent1">
                    <a:lumMod val="50000"/>
                  </a:schemeClr>
                </a:solidFill>
                <a:latin typeface="+mn-lt"/>
              </a:rPr>
              <a:t>    Победила стальная конница?</a:t>
            </a:r>
            <a:endParaRPr lang="ru-RU" sz="2200" dirty="0">
              <a:solidFill>
                <a:schemeClr val="accent1">
                  <a:lumMod val="50000"/>
                </a:schemeClr>
              </a:solidFill>
              <a:latin typeface="+mn-lt"/>
            </a:endParaRPr>
          </a:p>
        </p:txBody>
      </p:sp>
      <p:sp>
        <p:nvSpPr>
          <p:cNvPr id="3" name="Содержимое 2"/>
          <p:cNvSpPr>
            <a:spLocks noGrp="1"/>
          </p:cNvSpPr>
          <p:nvPr>
            <p:ph sz="quarter" idx="1"/>
          </p:nvPr>
        </p:nvSpPr>
        <p:spPr>
          <a:xfrm>
            <a:off x="428596" y="1000108"/>
            <a:ext cx="8429684" cy="3429024"/>
          </a:xfrm>
          <a:solidFill>
            <a:schemeClr val="accent1">
              <a:lumMod val="40000"/>
              <a:lumOff val="60000"/>
            </a:schemeClr>
          </a:solidFill>
          <a:ln>
            <a:solidFill>
              <a:schemeClr val="accent1">
                <a:lumMod val="50000"/>
              </a:schemeClr>
            </a:solidFill>
          </a:ln>
        </p:spPr>
        <p:txBody>
          <a:bodyPr>
            <a:normAutofit fontScale="85000" lnSpcReduction="10000"/>
          </a:bodyPr>
          <a:lstStyle/>
          <a:p>
            <a:r>
              <a:rPr lang="ru-RU" dirty="0" smtClean="0">
                <a:solidFill>
                  <a:schemeClr val="accent1">
                    <a:lumMod val="50000"/>
                  </a:schemeClr>
                </a:solidFill>
              </a:rPr>
              <a:t>Есенин переживает глубокий духовный кризис, но не может понять, “куда влечет нас рок событий”. Непонятно ему и изменение облика России, который несла с собой Советская власть. Обновление села представляется поэту вторжением враждебного, “скверного”, “железного гостя”, перед которым беззащитна противопоставляемая ему природа. И Есенин чувствует себя “последним поэтом деревни”. Он считает, что человек, преобразуя землю, обязательно губит ее красоту. Своеобразным выражением этого взгляда на новую жизнь стал жеребенок, тщетно пытающийся обогнать паровоз:</a:t>
            </a:r>
            <a:br>
              <a:rPr lang="ru-RU" dirty="0" smtClean="0">
                <a:solidFill>
                  <a:schemeClr val="accent1">
                    <a:lumMod val="50000"/>
                  </a:schemeClr>
                </a:solidFill>
              </a:rPr>
            </a:b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786182" y="928670"/>
            <a:ext cx="5072098" cy="4857784"/>
          </a:xfrm>
          <a:solidFill>
            <a:schemeClr val="accent1">
              <a:lumMod val="40000"/>
              <a:lumOff val="60000"/>
            </a:schemeClr>
          </a:solidFill>
          <a:ln>
            <a:solidFill>
              <a:schemeClr val="accent1">
                <a:lumMod val="50000"/>
              </a:schemeClr>
            </a:solidFill>
          </a:ln>
        </p:spPr>
        <p:txBody>
          <a:bodyPr>
            <a:normAutofit fontScale="70000" lnSpcReduction="20000"/>
          </a:bodyPr>
          <a:lstStyle/>
          <a:p>
            <a:r>
              <a:rPr lang="ru-RU" dirty="0" smtClean="0"/>
              <a:t>С течением времени шире стал взгляд Есенина на жизнь. Шире стал взгляд Есенина на мир. Если раньше родиной была для него одна деревенька, то теперь он становится гражданином мира, чуждым всякой национальной ограниченности. “Я брат вам по крови”, — обращается Есенин к грузинским поэтам. Он мечтает о тех временах, когда “по всей планете пройдет вражда племен”, “когда на земле будет один язык, и лишь "историк", сочиняя труд о нашей розни, вспомнив, улыбнется”. Но, став пламенным интернационалистом, Есенин не оставил естественного для каждого чело века чувства “того места, где он родился”. Он утверждает: “Никакая родина другая не вольет мне в грудь мою теплынь”. Любуясь “</a:t>
            </a:r>
            <a:r>
              <a:rPr lang="ru-RU" dirty="0" err="1" smtClean="0"/>
              <a:t>голубой</a:t>
            </a:r>
            <a:r>
              <a:rPr lang="ru-RU" dirty="0" smtClean="0"/>
              <a:t> родиной Фирдоуси”, он ни на минуту не забывает о том, что “как бы ни был красив Шираз, он не лучше рязанских раздолий”. </a:t>
            </a:r>
            <a:endParaRPr lang="ru-RU" dirty="0"/>
          </a:p>
        </p:txBody>
      </p:sp>
      <p:pic>
        <p:nvPicPr>
          <p:cNvPr id="3074" name="Picture 2" descr="https://upload.wikimedia.org/wikipedia/commons/thumb/2/28/%D0%95%D1%81%D0%B5%D0%BD%D0%B8%D0%BD_%D0%A1%D0%B5%D1%80%D0%B3%D0%B5%D0%B9_1924.jpg/220px-%D0%95%D1%81%D0%B5%D0%BD%D0%B8%D0%BD_%D0%A1%D0%B5%D1%80%D0%B3%D0%B5%D0%B9_1924.jpg"/>
          <p:cNvPicPr>
            <a:picLocks noChangeAspect="1" noChangeArrowheads="1"/>
          </p:cNvPicPr>
          <p:nvPr/>
        </p:nvPicPr>
        <p:blipFill>
          <a:blip r:embed="rId2" cstate="print"/>
          <a:srcRect/>
          <a:stretch>
            <a:fillRect/>
          </a:stretch>
        </p:blipFill>
        <p:spPr bwMode="auto">
          <a:xfrm>
            <a:off x="285720" y="928669"/>
            <a:ext cx="3429024" cy="492532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643446"/>
            <a:ext cx="8215370" cy="1643066"/>
          </a:xfrm>
          <a:solidFill>
            <a:schemeClr val="accent1">
              <a:lumMod val="20000"/>
              <a:lumOff val="80000"/>
            </a:schemeClr>
          </a:solidFill>
          <a:ln>
            <a:solidFill>
              <a:schemeClr val="accent1">
                <a:lumMod val="50000"/>
              </a:schemeClr>
            </a:solidFill>
          </a:ln>
        </p:spPr>
        <p:txBody>
          <a:bodyPr>
            <a:noAutofit/>
          </a:bodyPr>
          <a:lstStyle/>
          <a:p>
            <a:r>
              <a:rPr lang="ru-RU" sz="2000" dirty="0" smtClean="0"/>
              <a:t/>
            </a:r>
            <a:br>
              <a:rPr lang="ru-RU" sz="2000" dirty="0" smtClean="0"/>
            </a:br>
            <a:r>
              <a:rPr lang="ru-RU" sz="2000" dirty="0" smtClean="0"/>
              <a:t>  </a:t>
            </a:r>
            <a:r>
              <a:rPr lang="ru-RU" sz="2400" dirty="0" smtClean="0">
                <a:latin typeface="+mn-lt"/>
              </a:rPr>
              <a:t>  Я буду воспевать </a:t>
            </a:r>
            <a:br>
              <a:rPr lang="ru-RU" sz="2400" dirty="0" smtClean="0">
                <a:latin typeface="+mn-lt"/>
              </a:rPr>
            </a:br>
            <a:r>
              <a:rPr lang="ru-RU" sz="2400" dirty="0" smtClean="0">
                <a:latin typeface="+mn-lt"/>
              </a:rPr>
              <a:t>    Всем существом в поэте </a:t>
            </a:r>
            <a:br>
              <a:rPr lang="ru-RU" sz="2400" dirty="0" smtClean="0">
                <a:latin typeface="+mn-lt"/>
              </a:rPr>
            </a:br>
            <a:r>
              <a:rPr lang="ru-RU" sz="2400" dirty="0" smtClean="0">
                <a:latin typeface="+mn-lt"/>
              </a:rPr>
              <a:t>    Шестую часть земли </a:t>
            </a:r>
            <a:br>
              <a:rPr lang="ru-RU" sz="2400" dirty="0" smtClean="0">
                <a:latin typeface="+mn-lt"/>
              </a:rPr>
            </a:br>
            <a:r>
              <a:rPr lang="ru-RU" sz="2400" dirty="0" smtClean="0">
                <a:latin typeface="+mn-lt"/>
              </a:rPr>
              <a:t>    С названьем кратким “Русь”.</a:t>
            </a:r>
            <a:endParaRPr lang="ru-RU" sz="2400" dirty="0">
              <a:latin typeface="+mn-lt"/>
            </a:endParaRPr>
          </a:p>
        </p:txBody>
      </p:sp>
      <p:sp>
        <p:nvSpPr>
          <p:cNvPr id="3" name="Содержимое 2"/>
          <p:cNvSpPr>
            <a:spLocks noGrp="1"/>
          </p:cNvSpPr>
          <p:nvPr>
            <p:ph sz="quarter" idx="1"/>
          </p:nvPr>
        </p:nvSpPr>
        <p:spPr>
          <a:xfrm>
            <a:off x="500034" y="857232"/>
            <a:ext cx="8186766" cy="3481398"/>
          </a:xfrm>
          <a:solidFill>
            <a:schemeClr val="accent1">
              <a:lumMod val="40000"/>
              <a:lumOff val="60000"/>
            </a:schemeClr>
          </a:solidFill>
          <a:ln>
            <a:solidFill>
              <a:schemeClr val="accent1">
                <a:lumMod val="50000"/>
              </a:schemeClr>
            </a:solidFill>
          </a:ln>
        </p:spPr>
        <p:txBody>
          <a:bodyPr>
            <a:normAutofit fontScale="92500" lnSpcReduction="20000"/>
          </a:bodyPr>
          <a:lstStyle/>
          <a:p>
            <a:r>
              <a:rPr lang="ru-RU" dirty="0" smtClean="0"/>
              <a:t>Восхищение красотой родного края, изображение тяжелой жизни народа, мечта о “мужицком рае”, неприятие городской цивилизации и стремление постигнуть “Русь советскую”, чувство интернационального единения с каждым жителем планеты и оставшаяся в сердце “любовь к родному краю” — такова эволюция темы родной земли в лирике Есенина. </a:t>
            </a:r>
            <a:br>
              <a:rPr lang="ru-RU" dirty="0" smtClean="0"/>
            </a:br>
            <a:r>
              <a:rPr lang="ru-RU" dirty="0" smtClean="0"/>
              <a:t>    Великую Русь, шестую часть земли, он воспел радостно, самозабвенно, возвышенно и чисто:</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652</TotalTime>
  <Words>565</Words>
  <Application>Microsoft Office PowerPoint</Application>
  <PresentationFormat>Экран (4:3)</PresentationFormat>
  <Paragraphs>57</Paragraphs>
  <Slides>10</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Тема Родины в творчестве Сергея Есенина </vt:lpstr>
      <vt:lpstr>Слайд 2</vt:lpstr>
      <vt:lpstr>«Гой ты Русь моя родная!»</vt:lpstr>
      <vt:lpstr>Слайд 4</vt:lpstr>
      <vt:lpstr>Ранее творчество</vt:lpstr>
      <vt:lpstr>Есенин и Октябрьская революция</vt:lpstr>
      <vt:lpstr>     Милый, милый, смешной дуралей,      Но куда он, куда он гонится?      Неужель он не знает, что живых коней      Победила стальная конница?</vt:lpstr>
      <vt:lpstr>Слайд 8</vt:lpstr>
      <vt:lpstr>     Я буду воспевать      Всем существом в поэте      Шестую часть земли      С названьем кратким “Русь”.</vt:lpstr>
      <vt:lpstr>«Русь советская»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Родины в творчестве Сергея Есенина </dc:title>
  <dc:creator>Наиля</dc:creator>
  <cp:lastModifiedBy>105</cp:lastModifiedBy>
  <cp:revision>25</cp:revision>
  <dcterms:created xsi:type="dcterms:W3CDTF">2016-12-18T19:33:03Z</dcterms:created>
  <dcterms:modified xsi:type="dcterms:W3CDTF">2018-01-27T05:53:52Z</dcterms:modified>
</cp:coreProperties>
</file>