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9" r:id="rId11"/>
    <p:sldId id="265" r:id="rId12"/>
    <p:sldId id="266" r:id="rId13"/>
    <p:sldId id="267" r:id="rId14"/>
    <p:sldId id="270" r:id="rId15"/>
    <p:sldId id="271" r:id="rId16"/>
    <p:sldId id="272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81491-EA9F-4D5C-9289-1D2876354C16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35AC2-0089-4D6A-9F9D-26E206306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35AC2-0089-4D6A-9F9D-26E20630694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0F1C-5880-4434-A547-EBF39569DC0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BF137-77D6-46A0-BE26-5034CAEF9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0F1C-5880-4434-A547-EBF39569DC0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F137-77D6-46A0-BE26-5034CAEF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0F1C-5880-4434-A547-EBF39569DC0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F137-77D6-46A0-BE26-5034CAEF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C50F1C-5880-4434-A547-EBF39569DC0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1BF137-77D6-46A0-BE26-5034CAEF9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0F1C-5880-4434-A547-EBF39569DC0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F137-77D6-46A0-BE26-5034CAEF9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0F1C-5880-4434-A547-EBF39569DC0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F137-77D6-46A0-BE26-5034CAEF9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F137-77D6-46A0-BE26-5034CAEF9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0F1C-5880-4434-A547-EBF39569DC0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0F1C-5880-4434-A547-EBF39569DC0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F137-77D6-46A0-BE26-5034CAEF9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0F1C-5880-4434-A547-EBF39569DC0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F137-77D6-46A0-BE26-5034CAEF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C50F1C-5880-4434-A547-EBF39569DC0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1BF137-77D6-46A0-BE26-5034CAEF9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0F1C-5880-4434-A547-EBF39569DC0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BF137-77D6-46A0-BE26-5034CAEF9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C50F1C-5880-4434-A547-EBF39569DC0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1BF137-77D6-46A0-BE26-5034CAEF9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Стихотворения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«Ночь, улица, фонарь, аптека…»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«На железной дороге»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305800" cy="19812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Тема «страшного мира»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лирике Александра Блока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Символично название. Вспомним, что "железнодорожно-трамвайной" смертью погибают в русской литературе Анна Каренина, </a:t>
            </a:r>
            <a:r>
              <a:rPr lang="ru-RU" b="1" dirty="0" smtClean="0">
                <a:solidFill>
                  <a:schemeClr val="bg1"/>
                </a:solidFill>
              </a:rPr>
              <a:t>не </a:t>
            </a:r>
            <a:r>
              <a:rPr lang="ru-RU" b="1" dirty="0" smtClean="0">
                <a:solidFill>
                  <a:schemeClr val="bg1"/>
                </a:solidFill>
              </a:rPr>
              <a:t>в "своем" трамвае, то есть в чуждом ему времени, оказался лирический герой стихотворения Н. Гумилева "Заблудившийся трамвай". Перечень можно было бы продолжить...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авторском примечании к этому стихотворению Блок свидетельствует: "Бессознательное подражание эпизоду из “Воскресения” Толстого: Катюша Маслова на маленькой станции видит в окне вагона Нехлюдова в бархатном кресле ярко освещенного купе первого класса". Однако содержание стихотворения, конечно, выходит далеко за рамки "бессознательного подражания". 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smtClean="0">
                <a:solidFill>
                  <a:schemeClr val="bg1"/>
                </a:solidFill>
              </a:rPr>
              <a:t>Прокомментируйте  смысл </a:t>
            </a:r>
            <a:r>
              <a:rPr lang="ru-RU" sz="3200" dirty="0" smtClean="0">
                <a:solidFill>
                  <a:schemeClr val="bg1"/>
                </a:solidFill>
              </a:rPr>
              <a:t>названия. Как оно преломляется в композиции стихотворения?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37444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Стихотворение А. Блока "На железной дороге" начинается с описания гибели героини – молодой женщины. К смерти ее возвращает нас автор и в конце произведения.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Композиция стиха, таким образом, кольцевая, замкнутая.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Под насыпью, во рву </a:t>
            </a:r>
            <a:r>
              <a:rPr lang="ru-RU" b="1" i="1" dirty="0" err="1" smtClean="0">
                <a:solidFill>
                  <a:schemeClr val="bg1"/>
                </a:solidFill>
              </a:rPr>
              <a:t>некошенном</a:t>
            </a:r>
            <a:r>
              <a:rPr lang="ru-RU" b="1" i="1" dirty="0" smtClean="0">
                <a:solidFill>
                  <a:schemeClr val="bg1"/>
                </a:solidFill>
              </a:rPr>
              <a:t>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Лежит и смотрит, как живая,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В цветном платке, на косы брошенном,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Красивая и молодая.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01317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Невольно думается: не сама ли это поруганная, «раздавленная» Россия?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886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 строфа </a:t>
            </a:r>
            <a:endParaRPr lang="ru-RU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Это молодая женщина, испытавшая крушение надежд на возможное счастье: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В цветном платке, на косы брошенном,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 Красивая и молодая. 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Бывало, шла походкой чинною 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На шум и свист за ближним лесом. 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Всю обойдя платформу длинную, 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Ждала, волнуясь, под навесом...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003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Каким представляете образ героини?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img01.chitalnya.ru/upload/346/51686164131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72816"/>
            <a:ext cx="2520280" cy="25017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303455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Шла спокойно, "чинно", но сколько, наверное, было в этом сдержанного напряжения, затаенного ожидания, внутреннего драматизма.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Все это говорит о героине как о натуре сильной, которой свойственна глубина переживаний, постоянство чувств. Как на свидание, приходит она на платформу: "Нежней румянец, круче локон..." Приходит задолго до назначенного часа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("всю обойдя платформу длинную...").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18864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2-3 строфы </a:t>
            </a:r>
            <a:endParaRPr lang="ru-RU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836712"/>
            <a:ext cx="8147248" cy="26642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А вагоны "шли привычной линией", равнодушно и устало "подрагивали и скрипели". В вагонах же шла своя привычная жизнь, и никому не было дела до одинокой молодой женщины на платформе. В первом и втором классах ("желтые и синие") были холодно немногословны, отгородившись броней равнодушия от остального мира. Ну, а в "зеленых" (вагоны III класса), не тая чувств и не стесняясь, "плакали и пели": </a:t>
            </a:r>
          </a:p>
        </p:txBody>
      </p:sp>
      <p:pic>
        <p:nvPicPr>
          <p:cNvPr id="26626" name="Picture 2" descr="http://im3-tub-ru.yandex.net/i?id=305814590-5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01008"/>
            <a:ext cx="3456384" cy="259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429000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Вагоны шли привычной линией,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Подрагивали и скрипели;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Молчали желтые и синие;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В зеленых плакали и пели.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 Вставали сонные за стеклами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И обводили ровным взглядом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Платформу, сад с кустами блеклыми,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Ее, жандарма с нею рядом...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886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4-5 строфы </a:t>
            </a:r>
            <a:endParaRPr lang="ru-RU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255307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Лишь однажды мелькнуло молодой женщине манящее видение – гусар с "улыбкой нежною", но, наверное, только разбередило душу. Коль счастье невозможно, взаимопонимание в условиях "страшного мира" невозможно, стоит ли жить? Цену теряет и сама жизнь.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2304256" cy="526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6</a:t>
            </a:r>
            <a:r>
              <a:rPr lang="ru-RU" b="1" dirty="0" smtClean="0">
                <a:solidFill>
                  <a:schemeClr val="tx1"/>
                </a:solidFill>
              </a:rPr>
              <a:t> строфа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459468"/>
            <a:ext cx="49685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cs typeface="Arial" pitchFamily="34" charset="0"/>
              </a:rPr>
              <a:t>Лишь раз гусар, рукой небрежною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cs typeface="Arial" pitchFamily="34" charset="0"/>
              </a:rPr>
              <a:t>Облокотясь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cs typeface="Arial" pitchFamily="34" charset="0"/>
              </a:rPr>
              <a:t> на бархат алый,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cs typeface="Arial" pitchFamily="34" charset="0"/>
              </a:rPr>
              <a:t>Скользнул по ней улыбкой нежною, Скользнул — и поезд в даль умчало.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7" name="Picture 3" descr="http://img1.liveinternet.ru/images/attach/c/4/79/588/79588583_09_Lubenskiy_gusarskiy_1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645024"/>
            <a:ext cx="2466617" cy="2904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68960"/>
            <a:ext cx="8435280" cy="345638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500" b="1" dirty="0" smtClean="0">
                <a:solidFill>
                  <a:schemeClr val="bg1"/>
                </a:solidFill>
              </a:rPr>
              <a:t>Она </a:t>
            </a:r>
            <a:r>
              <a:rPr lang="ru-RU" sz="4500" b="1" dirty="0" smtClean="0">
                <a:solidFill>
                  <a:schemeClr val="bg1"/>
                </a:solidFill>
              </a:rPr>
              <a:t>заставляет нас подумать о юности - быстропроходящей, о мечтах - часто несбывшихся... Стало быть, не только у этой одной «красивой и молодой» мечты оказались пустыми и бесплодными. Так частный случай приобретает обобщающий характер.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412776"/>
            <a:ext cx="5112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cs typeface="Arial" pitchFamily="34" charset="0"/>
              </a:rPr>
              <a:t>Так мчалась юность бесполезная, В пустых мечтах изнемогая... Тоска дорожная, железная Свистела, сердце разрывая...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763688" y="33265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7  строфа </a:t>
            </a:r>
            <a:endParaRPr lang="ru-RU" sz="3600" b="1" dirty="0"/>
          </a:p>
        </p:txBody>
      </p:sp>
      <p:pic>
        <p:nvPicPr>
          <p:cNvPr id="30723" name="Picture 3" descr="http://www.lands-of-sorrow.ru/_nw/4/84270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3319297" cy="2489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340768"/>
            <a:ext cx="6707088" cy="212102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Да что — давно уж сердце вынуто!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Так </a:t>
            </a:r>
            <a:r>
              <a:rPr lang="ru-RU" b="1" dirty="0" smtClean="0">
                <a:solidFill>
                  <a:schemeClr val="bg1"/>
                </a:solidFill>
              </a:rPr>
              <a:t>много отдано поклонов,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Так </a:t>
            </a:r>
            <a:r>
              <a:rPr lang="ru-RU" b="1" dirty="0" smtClean="0">
                <a:solidFill>
                  <a:schemeClr val="bg1"/>
                </a:solidFill>
              </a:rPr>
              <a:t>много жадных взоров </a:t>
            </a:r>
            <a:r>
              <a:rPr lang="ru-RU" b="1" dirty="0" smtClean="0">
                <a:solidFill>
                  <a:schemeClr val="bg1"/>
                </a:solidFill>
              </a:rPr>
              <a:t>кинуто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 пустынные глаза вагонов...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2602632" cy="6843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8 строфа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86104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Единственное восклицательное предложение  в стихотворении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dgp.by/images/dgp-2-10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3595514" cy="2877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26642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Как, должно быть, унизительны, невыносимы были для героини стихотворения эти "ровные взгляды". Неужели ее не заметят? Неужели она не заслуживает большего?!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Но </a:t>
            </a:r>
            <a:r>
              <a:rPr lang="ru-RU" b="1" dirty="0" smtClean="0">
                <a:solidFill>
                  <a:schemeClr val="bg1"/>
                </a:solidFill>
              </a:rPr>
              <a:t>она воспринимается проезжающими в одном ряду с кустами и жандармом. Обычный пейзаж для едущих в поезде. Обычное равнодушие.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55576" y="4221088"/>
            <a:ext cx="4752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cs typeface="Arial" pitchFamily="34" charset="0"/>
              </a:rPr>
              <a:t>Не подходите к ней с вопросами,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cs typeface="Arial" pitchFamily="34" charset="0"/>
              </a:rPr>
              <a:t>Вам все равно, а ей – довольно: Любовью, грязью иль колесами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cs typeface="Arial" pitchFamily="34" charset="0"/>
              </a:rPr>
              <a:t>Она раздавлена – все больно.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 descr="http://www.bc.edu/bc_org/avp/cas/fnart/art/19th/painting/manet_ga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33056"/>
            <a:ext cx="2884043" cy="23454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33265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9 строфа</a:t>
            </a:r>
            <a:endParaRPr lang="ru-RU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83488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Образ неуклонного пути, мчащейся беспощадной судьбы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b="1" dirty="0" smtClean="0"/>
              <a:t>Образ пути, дороги</a:t>
            </a:r>
            <a:endParaRPr lang="ru-RU" b="1" dirty="0"/>
          </a:p>
        </p:txBody>
      </p:sp>
      <p:pic>
        <p:nvPicPr>
          <p:cNvPr id="32770" name="Picture 2" descr="http://frame6.loadup.ru/e4/2e/1758163.3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319297" cy="2489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980728"/>
            <a:ext cx="5616624" cy="51152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Ночь, улица, фонарь, аптека,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Бессмысленный и тусклый свет.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Живи еще хоть четверть века –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Все будет так. Исхода нет.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Умрешь - начнешь опять сначала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 повторится все, как встарь: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Ночь, ледяная рябь канала,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Аптека, улица, фонарь. 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10 октября 1912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229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«Ночь, улица, фонарь, аптека...»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.bp.blogspot.com/-VTQexobMfvI/UHCyPo10ieI/AAAAAAAAAEI/wjr3lYy84r8/s1600/0a03f1390d36164359b1f7ebf9d8b4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96752"/>
            <a:ext cx="2987824" cy="4416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5122912" cy="5691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Стихотворение «Ночь, улица, фонарь, аптека…» было написано 10 октября 1912 года, входит в цикл «Пляски смерти». Оно является одним из самых безнадёжных и трагических произведений Блока.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Поэт глубоко переживал из-за отсутствия творческого начала, дисгармонии окружающей жизни, что побудило его назвать свой сборник «Страшный мир».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www.stihi.ru/pics/2011/05/23/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3255640" cy="4337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628800"/>
            <a:ext cx="5976664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Сразу можно обратить внимание на настроение лирического героя, на  его состояние.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Все стихотворение пронизано тоской,   чувством безысходности: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"Бессмысленный и тусклый свет"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   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    "Все будет так.  Исхода нет"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Каким настроением проникнуто стихотворение?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s017.radikal.ru/i430/1110/9e/420c0d798e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6"/>
            <a:ext cx="2621657" cy="4333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5698976" cy="57633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Первое слово –</a:t>
            </a:r>
            <a:r>
              <a:rPr lang="ru-RU" b="1" i="1" u="sng" dirty="0" smtClean="0">
                <a:solidFill>
                  <a:schemeClr val="bg1"/>
                </a:solidFill>
              </a:rPr>
              <a:t>ночь</a:t>
            </a:r>
            <a:r>
              <a:rPr lang="ru-RU" b="1" dirty="0" smtClean="0">
                <a:solidFill>
                  <a:schemeClr val="bg1"/>
                </a:solidFill>
              </a:rPr>
              <a:t> дает нам сразу же время действия и задает характер освещения.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Слово </a:t>
            </a:r>
            <a:r>
              <a:rPr lang="ru-RU" b="1" i="1" u="sng" dirty="0" smtClean="0">
                <a:solidFill>
                  <a:schemeClr val="bg1"/>
                </a:solidFill>
              </a:rPr>
              <a:t>улица</a:t>
            </a:r>
            <a:r>
              <a:rPr lang="ru-RU" b="1" dirty="0" smtClean="0">
                <a:solidFill>
                  <a:schemeClr val="bg1"/>
                </a:solidFill>
              </a:rPr>
              <a:t> призвано обозначить собственно «сцену»: городское пространство, ограниченное домами. </a:t>
            </a:r>
          </a:p>
          <a:p>
            <a:pPr algn="ctr">
              <a:buNone/>
            </a:pPr>
            <a:r>
              <a:rPr lang="ru-RU" b="1" i="1" u="sng" dirty="0" smtClean="0">
                <a:solidFill>
                  <a:schemeClr val="bg1"/>
                </a:solidFill>
              </a:rPr>
              <a:t>Фонарь</a:t>
            </a:r>
            <a:r>
              <a:rPr lang="ru-RU" b="1" dirty="0" smtClean="0">
                <a:solidFill>
                  <a:schemeClr val="bg1"/>
                </a:solidFill>
              </a:rPr>
              <a:t> оказывается единственным источником света (а вовсе не традиционная для лирики луна).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Единственный освещенный объект – это </a:t>
            </a:r>
            <a:r>
              <a:rPr lang="ru-RU" b="1" i="1" u="sng" dirty="0" smtClean="0">
                <a:solidFill>
                  <a:schemeClr val="bg1"/>
                </a:solidFill>
              </a:rPr>
              <a:t>аптека</a:t>
            </a:r>
            <a:r>
              <a:rPr lang="ru-RU" b="1" dirty="0" smtClean="0">
                <a:solidFill>
                  <a:schemeClr val="bg1"/>
                </a:solidFill>
              </a:rPr>
              <a:t>, еще один, и очень специфический, признак городского пейзажа.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rus.1september.ru/2002/40/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43175" cy="2381250"/>
          </a:xfrm>
          <a:prstGeom prst="rect">
            <a:avLst/>
          </a:prstGeom>
          <a:noFill/>
        </p:spPr>
      </p:pic>
      <p:pic>
        <p:nvPicPr>
          <p:cNvPr id="22532" name="Picture 4" descr="http://rus.1september.ru/2002/40/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84984"/>
            <a:ext cx="2232248" cy="2957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Стихотворение воспроизводит действительность.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Образ мрачной улицы – это философская метафора трагичности жизни.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Свет лишается своего ореола. Нет свободы движения, а только имитация. Даже смерть не может преодолеть унылого однообразия.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Жизнь представляет собой череду повторяющихся событий, которые бессмысленны и скучны. Ощущение безысходности существования усиливает кольцевая композиция, те же слова расположены в другой последовательности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Какова основная мысль стихотворения?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b="1" dirty="0" smtClean="0">
                <a:solidFill>
                  <a:schemeClr val="bg1"/>
                </a:solidFill>
              </a:rPr>
              <a:t>Все стихотворение представляет собой развернутую метафору: путь, дорога </a:t>
            </a:r>
            <a:r>
              <a:rPr lang="ru-RU" b="1" dirty="0" err="1" smtClean="0">
                <a:solidFill>
                  <a:schemeClr val="bg1"/>
                </a:solidFill>
              </a:rPr>
              <a:t>жизни-печальная</a:t>
            </a:r>
            <a:r>
              <a:rPr lang="ru-RU" b="1" dirty="0" smtClean="0">
                <a:solidFill>
                  <a:schemeClr val="bg1"/>
                </a:solidFill>
              </a:rPr>
              <a:t>, нескончаемая</a:t>
            </a:r>
            <a:r>
              <a:rPr lang="ru-RU" b="1" dirty="0" smtClean="0">
                <a:solidFill>
                  <a:schemeClr val="bg1"/>
                </a:solidFill>
              </a:rPr>
              <a:t>, безнадежная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Эпитеты: «бессмысленный и тусклый свет» «ледяная рябь канала»</a:t>
            </a:r>
            <a:r>
              <a:rPr lang="ru-RU" dirty="0" smtClean="0"/>
              <a:t> - </a:t>
            </a:r>
            <a:r>
              <a:rPr lang="ru-RU" b="1" dirty="0" smtClean="0">
                <a:solidFill>
                  <a:srgbClr val="C00000"/>
                </a:solidFill>
              </a:rPr>
              <a:t>страх, холод, смерть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Гипербола: «умрешь - начнешь опять сначала»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Какие поэтические приёмы использует поэт?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s43.radikal.ru/i099/1001/0f/593bfc744e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365104"/>
            <a:ext cx="2489101" cy="2131260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3600/alexandralex2007.4/0_2910a_67b4058a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5104"/>
            <a:ext cx="2503959" cy="217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>
                <a:solidFill>
                  <a:schemeClr val="bg1"/>
                </a:solidFill>
              </a:rPr>
              <a:t>Композиция этого стихотворения - зеркальная т.к.в начале и в конце стиха одинаковые строчки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    "ночь, улица, фонарь, аптека..."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    и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    "Аптека, улица, фонарь..."все идет по кругу, жизнь не прекращается, но и не меняется: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    "И повторится все как встарь..."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    и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    "Умрешь-начнешь опять сначала..."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Какова композиция стихотворения?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836712"/>
            <a:ext cx="4464496" cy="49293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Марии Павловне Ивановой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насыпью, во рву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некошенном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Лежит и смотрит, как живая,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цветном платке, на косы брошенном,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Красивая и молодая.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Бывало, шла походкой чинною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шум и свист за ближним лесом.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Всю обойдя платформу длинную,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Ждала, волнуясь, под навесом.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 ярких глаза набегающих –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Нежней румянец, круче локон: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Быть может, кто из проезжающих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Посмотрит пристальней из окон...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Вагоны шли привычной линией,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Подрагивали и скрипели;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Молчали желтые и синие;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зеленых плакали и пели.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«На железной дороге»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764704"/>
            <a:ext cx="4464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Вставали сонные за стеклами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обводили ровным взглядом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Платформу, сад с кустами блеклыми,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Ее, жандарма с нею рядом...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Лишь раз гусар, рукой небрежною </a:t>
            </a:r>
            <a:r>
              <a:rPr lang="ru-RU" b="1" dirty="0" err="1" smtClean="0">
                <a:solidFill>
                  <a:schemeClr val="bg1"/>
                </a:solidFill>
              </a:rPr>
              <a:t>Облокотясь</a:t>
            </a:r>
            <a:r>
              <a:rPr lang="ru-RU" b="1" dirty="0" smtClean="0">
                <a:solidFill>
                  <a:schemeClr val="bg1"/>
                </a:solidFill>
              </a:rPr>
              <a:t> на бархат алый,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Скользнул по ней улыбкой нежною, Скользнул - и поезд в даль умчало.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Так мчалась юность бесполезная,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пустых мечтах изнемогая...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Тоска дорожная, железная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Свистела, сердце разрывая...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Да что - давно уж сердце вынуто!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Так много отдано поклонов,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Так много жадных взоров кинуто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пустынные глаза вагонов...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Не подходите к ней с вопросами,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Вам все равно, а ей - довольно: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Любовью, грязью иль колесами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Она раздавлена - все больно.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14 июня 1910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1180</Words>
  <Application>Microsoft Office PowerPoint</Application>
  <PresentationFormat>Экран (4:3)</PresentationFormat>
  <Paragraphs>129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Тема «страшного мира»  в лирике Александра Блока</vt:lpstr>
      <vt:lpstr>«Ночь, улица, фонарь, аптека...» </vt:lpstr>
      <vt:lpstr>Слайд 3</vt:lpstr>
      <vt:lpstr>Каким настроением проникнуто стихотворение?</vt:lpstr>
      <vt:lpstr>Слайд 5</vt:lpstr>
      <vt:lpstr>Какова основная мысль стихотворения?</vt:lpstr>
      <vt:lpstr>Какие поэтические приёмы использует поэт?</vt:lpstr>
      <vt:lpstr>Какова композиция стихотворения?</vt:lpstr>
      <vt:lpstr>«На железной дороге»</vt:lpstr>
      <vt:lpstr>Прокомментируйте  смысл названия. Как оно преломляется в композиции стихотворения?</vt:lpstr>
      <vt:lpstr>Слайд 11</vt:lpstr>
      <vt:lpstr>Каким представляете образ героини?</vt:lpstr>
      <vt:lpstr>Слайд 13</vt:lpstr>
      <vt:lpstr>6 строфа </vt:lpstr>
      <vt:lpstr>7  строфа </vt:lpstr>
      <vt:lpstr>8 строфа </vt:lpstr>
      <vt:lpstr>Слайд 17</vt:lpstr>
      <vt:lpstr>Образ пути, дороги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2012-11-08T15:26:18Z</dcterms:created>
  <dcterms:modified xsi:type="dcterms:W3CDTF">2012-11-11T11:55:49Z</dcterms:modified>
</cp:coreProperties>
</file>