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67" r:id="rId2"/>
    <p:sldId id="296" r:id="rId3"/>
    <p:sldId id="274" r:id="rId4"/>
    <p:sldId id="265" r:id="rId5"/>
    <p:sldId id="273" r:id="rId6"/>
    <p:sldId id="266" r:id="rId7"/>
    <p:sldId id="276" r:id="rId8"/>
    <p:sldId id="289" r:id="rId9"/>
    <p:sldId id="279" r:id="rId10"/>
    <p:sldId id="290" r:id="rId11"/>
    <p:sldId id="294" r:id="rId12"/>
    <p:sldId id="283" r:id="rId13"/>
    <p:sldId id="277" r:id="rId14"/>
    <p:sldId id="285" r:id="rId15"/>
    <p:sldId id="278" r:id="rId16"/>
    <p:sldId id="288" r:id="rId17"/>
    <p:sldId id="286" r:id="rId18"/>
    <p:sldId id="291" r:id="rId19"/>
    <p:sldId id="287" r:id="rId20"/>
    <p:sldId id="275" r:id="rId21"/>
    <p:sldId id="264" r:id="rId22"/>
    <p:sldId id="293" r:id="rId23"/>
    <p:sldId id="263" r:id="rId24"/>
    <p:sldId id="261" r:id="rId25"/>
    <p:sldId id="29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ABB81-E0CA-4B86-8E4B-101F82036DBE}" type="doc">
      <dgm:prSet loTypeId="urn:microsoft.com/office/officeart/2005/8/layout/vList2" loCatId="list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C24E37F-0B99-4B00-8917-929422A0206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3600" b="1" i="0" dirty="0" smtClean="0"/>
            <a:t>Тема</a:t>
          </a:r>
          <a:r>
            <a:rPr lang="ru-RU" sz="3600" b="1" i="0" dirty="0" smtClean="0"/>
            <a:t>: </a:t>
          </a:r>
          <a:r>
            <a:rPr lang="ru-RU" sz="3600" dirty="0" smtClean="0"/>
            <a:t>Диаграмма состояния сплавов железа с углеродом. Структурные составляющие железоуглеродистых сплавов</a:t>
          </a:r>
          <a:endParaRPr lang="ru-RU" sz="3600" b="1" i="0" dirty="0" smtClean="0"/>
        </a:p>
      </dgm:t>
    </dgm:pt>
    <dgm:pt modelId="{9F21D7CC-AEF1-406C-9457-3DE7B3D5236C}" type="parTrans" cxnId="{19CFF215-C34F-495C-A8BE-93F3FCAB018F}">
      <dgm:prSet/>
      <dgm:spPr/>
      <dgm:t>
        <a:bodyPr/>
        <a:lstStyle/>
        <a:p>
          <a:endParaRPr lang="ru-RU"/>
        </a:p>
      </dgm:t>
    </dgm:pt>
    <dgm:pt modelId="{E1B6480F-EC66-4758-B171-C756DF3BF3F0}" type="sibTrans" cxnId="{19CFF215-C34F-495C-A8BE-93F3FCAB018F}">
      <dgm:prSet/>
      <dgm:spPr/>
      <dgm:t>
        <a:bodyPr/>
        <a:lstStyle/>
        <a:p>
          <a:endParaRPr lang="ru-RU"/>
        </a:p>
      </dgm:t>
    </dgm:pt>
    <dgm:pt modelId="{2F822DFA-F927-4C8D-AD7D-0D046337CB7A}" type="pres">
      <dgm:prSet presAssocID="{C50ABB81-E0CA-4B86-8E4B-101F82036D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636A6-2504-46E8-AFDA-FF4FA66AD612}" type="pres">
      <dgm:prSet presAssocID="{DC24E37F-0B99-4B00-8917-929422A02063}" presName="parentText" presStyleLbl="node1" presStyleIdx="0" presStyleCnt="1" custScaleX="94710" custScaleY="702186" custLinFactY="13783" custLinFactNeighborX="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CFF215-C34F-495C-A8BE-93F3FCAB018F}" srcId="{C50ABB81-E0CA-4B86-8E4B-101F82036DBE}" destId="{DC24E37F-0B99-4B00-8917-929422A02063}" srcOrd="0" destOrd="0" parTransId="{9F21D7CC-AEF1-406C-9457-3DE7B3D5236C}" sibTransId="{E1B6480F-EC66-4758-B171-C756DF3BF3F0}"/>
    <dgm:cxn modelId="{148F5BA5-B7AB-410F-995D-4C5DD708D052}" type="presOf" srcId="{C50ABB81-E0CA-4B86-8E4B-101F82036DBE}" destId="{2F822DFA-F927-4C8D-AD7D-0D046337CB7A}" srcOrd="0" destOrd="0" presId="urn:microsoft.com/office/officeart/2005/8/layout/vList2"/>
    <dgm:cxn modelId="{017634DB-3C54-4E14-9071-1F8C8EA5322A}" type="presOf" srcId="{DC24E37F-0B99-4B00-8917-929422A02063}" destId="{BA5636A6-2504-46E8-AFDA-FF4FA66AD612}" srcOrd="0" destOrd="0" presId="urn:microsoft.com/office/officeart/2005/8/layout/vList2"/>
    <dgm:cxn modelId="{EAE5375C-9BC4-4940-9A9C-4C3A4AEC4DE1}" type="presParOf" srcId="{2F822DFA-F927-4C8D-AD7D-0D046337CB7A}" destId="{BA5636A6-2504-46E8-AFDA-FF4FA66AD6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F2FCA-6A04-437E-B12F-E93FEDD23D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626164-94F5-4E3C-B878-BEE4D9E15CAF}">
      <dgm:prSet/>
      <dgm:spPr/>
      <dgm:t>
        <a:bodyPr/>
        <a:lstStyle/>
        <a:p>
          <a:pPr rtl="0"/>
          <a:r>
            <a:rPr lang="ru-RU" smtClean="0"/>
            <a:t>Диаграмма состояния сплава</a:t>
          </a:r>
          <a:endParaRPr lang="ru-RU"/>
        </a:p>
      </dgm:t>
    </dgm:pt>
    <dgm:pt modelId="{D04560AD-F89C-44E0-B9C7-C1E082231BC0}" type="parTrans" cxnId="{09CABE5F-1759-48BF-BC05-E3902A8E236D}">
      <dgm:prSet/>
      <dgm:spPr/>
      <dgm:t>
        <a:bodyPr/>
        <a:lstStyle/>
        <a:p>
          <a:endParaRPr lang="ru-RU"/>
        </a:p>
      </dgm:t>
    </dgm:pt>
    <dgm:pt modelId="{7B280190-136E-4C1E-8E93-EA6C8094E85F}" type="sibTrans" cxnId="{09CABE5F-1759-48BF-BC05-E3902A8E236D}">
      <dgm:prSet/>
      <dgm:spPr/>
      <dgm:t>
        <a:bodyPr/>
        <a:lstStyle/>
        <a:p>
          <a:endParaRPr lang="ru-RU"/>
        </a:p>
      </dgm:t>
    </dgm:pt>
    <dgm:pt modelId="{4AAFFE7B-CA28-40F5-B474-DFE7168E5344}" type="pres">
      <dgm:prSet presAssocID="{754F2FCA-6A04-437E-B12F-E93FEDD23D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173831-0844-440B-9A2C-D2C767267B83}" type="pres">
      <dgm:prSet presAssocID="{1F626164-94F5-4E3C-B878-BEE4D9E15C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ABE5F-1759-48BF-BC05-E3902A8E236D}" srcId="{754F2FCA-6A04-437E-B12F-E93FEDD23D62}" destId="{1F626164-94F5-4E3C-B878-BEE4D9E15CAF}" srcOrd="0" destOrd="0" parTransId="{D04560AD-F89C-44E0-B9C7-C1E082231BC0}" sibTransId="{7B280190-136E-4C1E-8E93-EA6C8094E85F}"/>
    <dgm:cxn modelId="{9284373C-5D73-4EE3-9C23-B0FD8CE7A3B0}" type="presOf" srcId="{1F626164-94F5-4E3C-B878-BEE4D9E15CAF}" destId="{27173831-0844-440B-9A2C-D2C767267B83}" srcOrd="0" destOrd="0" presId="urn:microsoft.com/office/officeart/2005/8/layout/vList2"/>
    <dgm:cxn modelId="{F0307CE0-A2A9-4844-8F42-6A7DA9DDDE0F}" type="presOf" srcId="{754F2FCA-6A04-437E-B12F-E93FEDD23D62}" destId="{4AAFFE7B-CA28-40F5-B474-DFE7168E5344}" srcOrd="0" destOrd="0" presId="urn:microsoft.com/office/officeart/2005/8/layout/vList2"/>
    <dgm:cxn modelId="{F4F5F57F-582C-48C8-86AB-FB6CDA2F68E3}" type="presParOf" srcId="{4AAFFE7B-CA28-40F5-B474-DFE7168E5344}" destId="{27173831-0844-440B-9A2C-D2C767267B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023AD5-4389-4AD2-BC60-6BDEA129C8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8CDD8B-947C-4A95-81B8-E03F20153319}">
      <dgm:prSet/>
      <dgm:spPr/>
      <dgm:t>
        <a:bodyPr/>
        <a:lstStyle/>
        <a:p>
          <a:pPr rtl="0"/>
          <a:r>
            <a:rPr lang="ru-RU" b="1" smtClean="0"/>
            <a:t>Для </a:t>
          </a:r>
          <a:r>
            <a:rPr lang="ru-RU" smtClean="0"/>
            <a:t>определения температурных интервалов, видов термической обработки и обработки давлением, температуры плавления и заливки сплава в литейные формы пользуются специальными графическими изображениями состояния и строения сплавов в зависимости от их состава и температуры нагревания. Такие графические изображения называют диаграммами состояния сплава.</a:t>
          </a:r>
          <a:endParaRPr lang="ru-RU"/>
        </a:p>
      </dgm:t>
    </dgm:pt>
    <dgm:pt modelId="{D6857518-3A34-4D6B-B8B2-474C60F0F065}" type="parTrans" cxnId="{CC932719-07A2-493C-B2B4-B34A2ED7BB4E}">
      <dgm:prSet/>
      <dgm:spPr/>
      <dgm:t>
        <a:bodyPr/>
        <a:lstStyle/>
        <a:p>
          <a:endParaRPr lang="ru-RU"/>
        </a:p>
      </dgm:t>
    </dgm:pt>
    <dgm:pt modelId="{499EED22-E298-4365-AA68-46C282B5AA62}" type="sibTrans" cxnId="{CC932719-07A2-493C-B2B4-B34A2ED7BB4E}">
      <dgm:prSet/>
      <dgm:spPr/>
      <dgm:t>
        <a:bodyPr/>
        <a:lstStyle/>
        <a:p>
          <a:endParaRPr lang="ru-RU"/>
        </a:p>
      </dgm:t>
    </dgm:pt>
    <dgm:pt modelId="{7663F34B-D1F4-4100-B158-E2BE05321ABB}" type="pres">
      <dgm:prSet presAssocID="{0A023AD5-4389-4AD2-BC60-6BDEA129C8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5C4026-16A3-4EED-9B74-AE2C084FED7B}" type="pres">
      <dgm:prSet presAssocID="{7E8CDD8B-947C-4A95-81B8-E03F201533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32719-07A2-493C-B2B4-B34A2ED7BB4E}" srcId="{0A023AD5-4389-4AD2-BC60-6BDEA129C8CE}" destId="{7E8CDD8B-947C-4A95-81B8-E03F20153319}" srcOrd="0" destOrd="0" parTransId="{D6857518-3A34-4D6B-B8B2-474C60F0F065}" sibTransId="{499EED22-E298-4365-AA68-46C282B5AA62}"/>
    <dgm:cxn modelId="{E6C96AC7-85A4-4BCB-AA11-D298EAABFB0C}" type="presOf" srcId="{7E8CDD8B-947C-4A95-81B8-E03F20153319}" destId="{175C4026-16A3-4EED-9B74-AE2C084FED7B}" srcOrd="0" destOrd="0" presId="urn:microsoft.com/office/officeart/2005/8/layout/vList2"/>
    <dgm:cxn modelId="{2CAAF4FF-E7D0-476D-83EB-C61CDCBE2030}" type="presOf" srcId="{0A023AD5-4389-4AD2-BC60-6BDEA129C8CE}" destId="{7663F34B-D1F4-4100-B158-E2BE05321ABB}" srcOrd="0" destOrd="0" presId="urn:microsoft.com/office/officeart/2005/8/layout/vList2"/>
    <dgm:cxn modelId="{B46A77C7-9049-41D8-BA61-AADE8470FB2A}" type="presParOf" srcId="{7663F34B-D1F4-4100-B158-E2BE05321ABB}" destId="{175C4026-16A3-4EED-9B74-AE2C084FED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0CC6D7-BACA-4935-8CDA-B6F9551FBE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27C8353-86C0-4286-9649-97CDA0558A92}">
      <dgm:prSet custT="1"/>
      <dgm:spPr/>
      <dgm:t>
        <a:bodyPr/>
        <a:lstStyle/>
        <a:p>
          <a:pPr rtl="0"/>
          <a:r>
            <a:rPr lang="ru-RU" sz="2000" dirty="0" smtClean="0"/>
            <a:t>Схема построения диаграммы состояния сплавов железа с углеродом:</a:t>
          </a:r>
          <a:br>
            <a:rPr lang="ru-RU" sz="2000" dirty="0" smtClean="0"/>
          </a:br>
          <a:r>
            <a:rPr lang="ru-RU" sz="2000" dirty="0" smtClean="0"/>
            <a:t>а - кривые охлаждения сплавов с различным содержанием углерода, </a:t>
          </a:r>
          <a:br>
            <a:rPr lang="ru-RU" sz="2000" dirty="0" smtClean="0"/>
          </a:br>
          <a:r>
            <a:rPr lang="ru-RU" sz="2000" dirty="0" smtClean="0"/>
            <a:t>б -диаграмма</a:t>
          </a:r>
          <a:r>
            <a:rPr lang="ru-RU" sz="1600" dirty="0" smtClean="0"/>
            <a:t/>
          </a:r>
          <a:br>
            <a:rPr lang="ru-RU" sz="1600" dirty="0" smtClean="0"/>
          </a:br>
          <a:endParaRPr lang="ru-RU" sz="1600" dirty="0"/>
        </a:p>
      </dgm:t>
    </dgm:pt>
    <dgm:pt modelId="{11652094-2BF9-475F-9238-9A4C07C09DB6}" type="parTrans" cxnId="{DB0AFE83-5E4C-4761-BEAF-9D6BEEBE0892}">
      <dgm:prSet/>
      <dgm:spPr/>
      <dgm:t>
        <a:bodyPr/>
        <a:lstStyle/>
        <a:p>
          <a:endParaRPr lang="ru-RU"/>
        </a:p>
      </dgm:t>
    </dgm:pt>
    <dgm:pt modelId="{6604C517-4491-498B-B7EC-552D80C4FAC0}" type="sibTrans" cxnId="{DB0AFE83-5E4C-4761-BEAF-9D6BEEBE0892}">
      <dgm:prSet/>
      <dgm:spPr/>
      <dgm:t>
        <a:bodyPr/>
        <a:lstStyle/>
        <a:p>
          <a:endParaRPr lang="ru-RU"/>
        </a:p>
      </dgm:t>
    </dgm:pt>
    <dgm:pt modelId="{2B7AFE0F-0169-4E4C-B580-2D3F60DF8DA6}" type="pres">
      <dgm:prSet presAssocID="{860CC6D7-BACA-4935-8CDA-B6F9551FBE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287742-DA7C-4115-837F-9C1C1FFCA7D6}" type="pres">
      <dgm:prSet presAssocID="{027C8353-86C0-4286-9649-97CDA0558A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AFE83-5E4C-4761-BEAF-9D6BEEBE0892}" srcId="{860CC6D7-BACA-4935-8CDA-B6F9551FBE5D}" destId="{027C8353-86C0-4286-9649-97CDA0558A92}" srcOrd="0" destOrd="0" parTransId="{11652094-2BF9-475F-9238-9A4C07C09DB6}" sibTransId="{6604C517-4491-498B-B7EC-552D80C4FAC0}"/>
    <dgm:cxn modelId="{B2C2457E-984D-4651-9407-B0414FF2BDFA}" type="presOf" srcId="{860CC6D7-BACA-4935-8CDA-B6F9551FBE5D}" destId="{2B7AFE0F-0169-4E4C-B580-2D3F60DF8DA6}" srcOrd="0" destOrd="0" presId="urn:microsoft.com/office/officeart/2005/8/layout/vList2"/>
    <dgm:cxn modelId="{19EAE5E9-0E65-4135-A2AA-5B43394A86D1}" type="presOf" srcId="{027C8353-86C0-4286-9649-97CDA0558A92}" destId="{2B287742-DA7C-4115-837F-9C1C1FFCA7D6}" srcOrd="0" destOrd="0" presId="urn:microsoft.com/office/officeart/2005/8/layout/vList2"/>
    <dgm:cxn modelId="{0F43EDFD-7E41-42CA-9B51-BF68E806579D}" type="presParOf" srcId="{2B7AFE0F-0169-4E4C-B580-2D3F60DF8DA6}" destId="{2B287742-DA7C-4115-837F-9C1C1FFCA7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1A1792-9ADD-4A30-A314-70C4940F82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050D55-75E6-4E41-B9C6-DCAB061FF0C5}">
      <dgm:prSet/>
      <dgm:spPr/>
      <dgm:t>
        <a:bodyPr/>
        <a:lstStyle/>
        <a:p>
          <a:pPr rtl="0"/>
          <a:r>
            <a:rPr lang="ru-RU" dirty="0" smtClean="0"/>
            <a:t>Диаграмма состояния </a:t>
          </a:r>
          <a:r>
            <a:rPr lang="en-US" dirty="0" smtClean="0"/>
            <a:t>Fe</a:t>
          </a:r>
          <a:r>
            <a:rPr lang="ru-RU" dirty="0" smtClean="0"/>
            <a:t> – </a:t>
          </a:r>
          <a:r>
            <a:rPr lang="en-US" dirty="0" smtClean="0"/>
            <a:t>Fe</a:t>
          </a:r>
          <a:r>
            <a:rPr lang="ru-RU" baseline="-25000" dirty="0" smtClean="0"/>
            <a:t>3</a:t>
          </a:r>
          <a:r>
            <a:rPr lang="en-US" dirty="0" smtClean="0"/>
            <a:t>C</a:t>
          </a:r>
          <a:r>
            <a:rPr lang="ru-RU" dirty="0" smtClean="0"/>
            <a:t> (в упрощенном виде).</a:t>
          </a:r>
          <a:endParaRPr lang="ru-RU" dirty="0"/>
        </a:p>
      </dgm:t>
    </dgm:pt>
    <dgm:pt modelId="{3E87DFF3-2332-4973-B3D5-963BB2E48F48}" type="parTrans" cxnId="{8CAB2A06-B32D-48B6-B837-B25EF202B7A6}">
      <dgm:prSet/>
      <dgm:spPr/>
      <dgm:t>
        <a:bodyPr/>
        <a:lstStyle/>
        <a:p>
          <a:endParaRPr lang="ru-RU"/>
        </a:p>
      </dgm:t>
    </dgm:pt>
    <dgm:pt modelId="{69FE4C7A-70F6-445A-8A99-F47BBC7B4D5E}" type="sibTrans" cxnId="{8CAB2A06-B32D-48B6-B837-B25EF202B7A6}">
      <dgm:prSet/>
      <dgm:spPr/>
      <dgm:t>
        <a:bodyPr/>
        <a:lstStyle/>
        <a:p>
          <a:endParaRPr lang="ru-RU"/>
        </a:p>
      </dgm:t>
    </dgm:pt>
    <dgm:pt modelId="{7E3F4F68-EE6E-462D-AF6A-2D5BA67F6F37}" type="pres">
      <dgm:prSet presAssocID="{041A1792-9ADD-4A30-A314-70C4940F82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84A89-2C22-4151-9A45-E04AC9275680}" type="pres">
      <dgm:prSet presAssocID="{91050D55-75E6-4E41-B9C6-DCAB061FF0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1A6525-8547-40F7-8F8B-4DF7337C0DA6}" type="presOf" srcId="{91050D55-75E6-4E41-B9C6-DCAB061FF0C5}" destId="{0B784A89-2C22-4151-9A45-E04AC9275680}" srcOrd="0" destOrd="0" presId="urn:microsoft.com/office/officeart/2005/8/layout/vList2"/>
    <dgm:cxn modelId="{55B35A11-B425-4211-B4AC-73AD7EBD5F7F}" type="presOf" srcId="{041A1792-9ADD-4A30-A314-70C4940F823A}" destId="{7E3F4F68-EE6E-462D-AF6A-2D5BA67F6F37}" srcOrd="0" destOrd="0" presId="urn:microsoft.com/office/officeart/2005/8/layout/vList2"/>
    <dgm:cxn modelId="{8CAB2A06-B32D-48B6-B837-B25EF202B7A6}" srcId="{041A1792-9ADD-4A30-A314-70C4940F823A}" destId="{91050D55-75E6-4E41-B9C6-DCAB061FF0C5}" srcOrd="0" destOrd="0" parTransId="{3E87DFF3-2332-4973-B3D5-963BB2E48F48}" sibTransId="{69FE4C7A-70F6-445A-8A99-F47BBC7B4D5E}"/>
    <dgm:cxn modelId="{CCBAA767-3A3B-4349-9BE7-FFEDCF9C0C99}" type="presParOf" srcId="{7E3F4F68-EE6E-462D-AF6A-2D5BA67F6F37}" destId="{0B784A89-2C22-4151-9A45-E04AC92756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636A6-2504-46E8-AFDA-FF4FA66AD612}">
      <dsp:nvSpPr>
        <dsp:cNvPr id="0" name=""/>
        <dsp:cNvSpPr/>
      </dsp:nvSpPr>
      <dsp:spPr>
        <a:xfrm>
          <a:off x="451311" y="2885"/>
          <a:ext cx="7847580" cy="2951835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Дисциплина   «Материаловедение»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/>
            <a:t>Тема: </a:t>
          </a:r>
          <a:r>
            <a:rPr lang="ru-RU" sz="3600" kern="1200" dirty="0" smtClean="0"/>
            <a:t>Диаграмма состояния сплавов железа с углеродом. Структурные составляющие железоуглеродистых сплавов</a:t>
          </a:r>
          <a:endParaRPr lang="ru-RU" sz="3600" b="1" i="0" kern="1200" dirty="0" smtClean="0"/>
        </a:p>
      </dsp:txBody>
      <dsp:txXfrm>
        <a:off x="595408" y="146982"/>
        <a:ext cx="7559386" cy="2663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73831-0844-440B-9A2C-D2C767267B8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smtClean="0"/>
            <a:t>Диаграмма состояния сплава</a:t>
          </a:r>
          <a:endParaRPr lang="ru-RU" sz="4700" kern="1200"/>
        </a:p>
      </dsp:txBody>
      <dsp:txXfrm>
        <a:off x="55030" y="62882"/>
        <a:ext cx="8119540" cy="1017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C4026-16A3-4EED-9B74-AE2C084FED7B}">
      <dsp:nvSpPr>
        <dsp:cNvPr id="0" name=""/>
        <dsp:cNvSpPr/>
      </dsp:nvSpPr>
      <dsp:spPr>
        <a:xfrm>
          <a:off x="0" y="91461"/>
          <a:ext cx="8229600" cy="434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Для </a:t>
          </a:r>
          <a:r>
            <a:rPr lang="ru-RU" sz="2900" kern="1200" smtClean="0"/>
            <a:t>определения температурных интервалов, видов термической обработки и обработки давлением, температуры плавления и заливки сплава в литейные формы пользуются специальными графическими изображениями состояния и строения сплавов в зависимости от их состава и температуры нагревания. Такие графические изображения называют диаграммами состояния сплава.</a:t>
          </a:r>
          <a:endParaRPr lang="ru-RU" sz="2900" kern="1200"/>
        </a:p>
      </dsp:txBody>
      <dsp:txXfrm>
        <a:off x="212010" y="303471"/>
        <a:ext cx="7805580" cy="3919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87742-DA7C-4115-837F-9C1C1FFCA7D6}">
      <dsp:nvSpPr>
        <dsp:cNvPr id="0" name=""/>
        <dsp:cNvSpPr/>
      </dsp:nvSpPr>
      <dsp:spPr>
        <a:xfrm>
          <a:off x="0" y="256"/>
          <a:ext cx="8229600" cy="1142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Схема построения диаграммы состояния сплавов железа с углеродом:</a:t>
          </a:r>
          <a:br>
            <a:rPr lang="ru-RU" sz="2000" kern="1200" dirty="0" smtClean="0"/>
          </a:br>
          <a:r>
            <a:rPr lang="ru-RU" sz="2000" kern="1200" dirty="0" smtClean="0"/>
            <a:t>а - кривые охлаждения сплавов с различным содержанием углерода, </a:t>
          </a:r>
          <a:br>
            <a:rPr lang="ru-RU" sz="2000" kern="1200" dirty="0" smtClean="0"/>
          </a:br>
          <a:r>
            <a:rPr lang="ru-RU" sz="2000" kern="1200" dirty="0" smtClean="0"/>
            <a:t>б -диаграмма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endParaRPr lang="ru-RU" sz="1600" kern="1200" dirty="0"/>
        </a:p>
      </dsp:txBody>
      <dsp:txXfrm>
        <a:off x="55772" y="56028"/>
        <a:ext cx="8118056" cy="1030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84A89-2C22-4151-9A45-E04AC9275680}">
      <dsp:nvSpPr>
        <dsp:cNvPr id="0" name=""/>
        <dsp:cNvSpPr/>
      </dsp:nvSpPr>
      <dsp:spPr>
        <a:xfrm>
          <a:off x="0" y="41266"/>
          <a:ext cx="8784976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Диаграмма состояния </a:t>
          </a:r>
          <a:r>
            <a:rPr lang="en-US" sz="2900" kern="1200" dirty="0" smtClean="0"/>
            <a:t>Fe</a:t>
          </a:r>
          <a:r>
            <a:rPr lang="ru-RU" sz="2900" kern="1200" dirty="0" smtClean="0"/>
            <a:t> – </a:t>
          </a:r>
          <a:r>
            <a:rPr lang="en-US" sz="2900" kern="1200" dirty="0" smtClean="0"/>
            <a:t>Fe</a:t>
          </a:r>
          <a:r>
            <a:rPr lang="ru-RU" sz="2900" kern="1200" baseline="-25000" dirty="0" smtClean="0"/>
            <a:t>3</a:t>
          </a:r>
          <a:r>
            <a:rPr lang="en-US" sz="2900" kern="1200" dirty="0" smtClean="0"/>
            <a:t>C</a:t>
          </a:r>
          <a:r>
            <a:rPr lang="ru-RU" sz="2900" kern="1200" dirty="0" smtClean="0"/>
            <a:t> (в упрощенном виде).</a:t>
          </a:r>
          <a:endParaRPr lang="ru-RU" sz="2900" kern="1200" dirty="0"/>
        </a:p>
      </dsp:txBody>
      <dsp:txXfrm>
        <a:off x="33955" y="75221"/>
        <a:ext cx="8717066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549BF-31E4-4272-A2D7-A2ACA286E0E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D4464-5092-4EB1-BAE4-39D63B24F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45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D66-86D8-47B4-8E11-FB3E93B1BF6F}" type="datetime8">
              <a:rPr lang="ru-RU" smtClean="0"/>
              <a:pPr/>
              <a:t>19.11.2020 21:28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62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B3FE-694A-44B3-8E00-45292C123697}" type="datetime8">
              <a:rPr lang="ru-RU" smtClean="0"/>
              <a:pPr/>
              <a:t>19.11.2020 21:28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10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40CE-DD65-4200-8EF5-1F7B08DA1F01}" type="datetime8">
              <a:rPr lang="ru-RU" smtClean="0"/>
              <a:pPr/>
              <a:t>19.11.2020 21:28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96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EC01-4238-4532-AB58-55E275DBD814}" type="datetime8">
              <a:rPr lang="ru-RU" smtClean="0"/>
              <a:pPr/>
              <a:t>19.11.2020 21:28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18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CE44-C3F1-4E92-B453-F635CA09B0AB}" type="datetime8">
              <a:rPr lang="ru-RU" smtClean="0"/>
              <a:pPr/>
              <a:t>19.11.2020 21:28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00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3937-CAEF-4003-9910-DF81170B7630}" type="datetime8">
              <a:rPr lang="ru-RU" smtClean="0"/>
              <a:pPr/>
              <a:t>19.11.2020 21:28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57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EC7D-7803-40B9-BA85-B121EE22D81C}" type="datetime8">
              <a:rPr lang="ru-RU" smtClean="0"/>
              <a:pPr/>
              <a:t>19.11.2020 21:28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20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60A-C4D6-4B6F-9018-891ACF22092A}" type="datetime8">
              <a:rPr lang="ru-RU" smtClean="0"/>
              <a:pPr/>
              <a:t>19.11.2020 21:28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04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2132-2B9E-4069-A8A9-36868BD7A4DB}" type="datetime8">
              <a:rPr lang="ru-RU" smtClean="0"/>
              <a:pPr/>
              <a:t>19.11.2020 21:28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88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B2B6-A082-4AA9-941E-C691269F5E95}" type="datetime8">
              <a:rPr lang="ru-RU" smtClean="0"/>
              <a:pPr/>
              <a:t>19.11.2020 21:28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99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C55E-47B4-4432-98C3-F458753BF88C}" type="datetime8">
              <a:rPr lang="ru-RU" smtClean="0"/>
              <a:pPr/>
              <a:t>19.11.2020 21:28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39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2867C-7598-4147-8030-2D8756E590B4}" type="datetime8">
              <a:rPr lang="ru-RU" smtClean="0"/>
              <a:pPr/>
              <a:t>19.11.2020 21:28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55538-F767-4377-8083-BB8298063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96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402217928"/>
              </p:ext>
            </p:extLst>
          </p:nvPr>
        </p:nvGraphicFramePr>
        <p:xfrm>
          <a:off x="188935" y="1626406"/>
          <a:ext cx="8748712" cy="295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2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24936" cy="60486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Феррит</a:t>
            </a:r>
            <a:r>
              <a:rPr lang="ru-RU" dirty="0"/>
              <a:t>—твердый раствор углерода в а-железе. В феррите растворяется очень мало углерода (до 0,02 %). Техническое железо имеет структуру феррита (на диаграмме область GPQ). Кристаллическая решетка феррита— объемно-центрированный куб. </a:t>
            </a:r>
            <a:r>
              <a:rPr lang="ru-RU" b="1" dirty="0"/>
              <a:t>Феррит обладает высокой пластичностью и низкой твердостью </a:t>
            </a:r>
            <a:r>
              <a:rPr lang="ru-RU" dirty="0"/>
              <a:t>(6 = = 40...50 %; НВ80...120), хорошо поддается обработке давлением в холодном состоянии (волочению, штамповке). Чем больше феррита в сплавах, тем они мягче и пластичнее.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7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54" y="764704"/>
            <a:ext cx="8531210" cy="521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6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35" y="548681"/>
            <a:ext cx="8467745" cy="588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0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63" y="1628800"/>
            <a:ext cx="879541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8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8416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5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9489"/>
            <a:ext cx="3888432" cy="653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3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Цементит </a:t>
            </a:r>
            <a:r>
              <a:rPr lang="ru-RU" dirty="0"/>
              <a:t>— самая твердая (НВ800) и хрупкая (6 = 0 °/о) составляющая железоуглеродистых сплавов — представляет собой химическое соединение железа и углерода (карбид железа Fe3C), содержащее 6,67 % углерода. Кристаллическая решетка цементита сложная. Особенность цементита состоит в том, что в присутствии значительного количества некоторых элементов, например кремния </a:t>
            </a:r>
            <a:r>
              <a:rPr lang="ru-RU" dirty="0" err="1"/>
              <a:t>Si</a:t>
            </a:r>
            <a:r>
              <a:rPr lang="ru-RU" dirty="0"/>
              <a:t>, цементит может вообще не образоваться или может распадаться с образованием углерода — графита и железа. Сплавы из чистого цементита на практике не применяют. Чем больше цементита в железоуглеродистых сплавах, тем они тверже и хрупче.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8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480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Перлит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— механическая смесь феррита и цементита, содержащая 0,83 % углерода. Перлит образуется при перекристаллизации (распаде) аустенита при температуре 723°С (на диаграмме линия Р/С). Распад аустенита на перлит называется </a:t>
            </a:r>
            <a:r>
              <a:rPr lang="ru-RU" dirty="0" err="1"/>
              <a:t>эвтектоидным</a:t>
            </a:r>
            <a:r>
              <a:rPr lang="ru-RU" dirty="0"/>
              <a:t> превращением, а перлит — </a:t>
            </a:r>
            <a:r>
              <a:rPr lang="ru-RU" dirty="0" err="1"/>
              <a:t>звтектоидом</a:t>
            </a:r>
            <a:r>
              <a:rPr lang="ru-RU" dirty="0"/>
              <a:t>. Перлит присутствует во всех железоуглеродистых сплавах при температуре ниже 723°С, обладает высокой прочностью (</a:t>
            </a:r>
            <a:r>
              <a:rPr lang="ru-RU" dirty="0" err="1"/>
              <a:t>ав</a:t>
            </a:r>
            <a:r>
              <a:rPr lang="ru-RU" dirty="0"/>
              <a:t> до 800 МПа) и твердостью (НВ200). Чем мельче включения феррита и цементита в перлите, тем выше показатели его механических свойств. Поэтому чем больше перлита в сплаве, тем выше показатели механических свойств сплава.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EE79-DAA8-4BA1-98F1-335BB05429D3}" type="datetime8">
              <a:rPr lang="ru-RU" smtClean="0"/>
              <a:pPr/>
              <a:t>19.11.2020 21:28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5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408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Ледебурит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— механическая смесь аустенита и цементита, образующаяся при кристаллизации жидкого сплава с содержанием углерода 4,3 % при постоянной температуре 1147°С (точка С на диаграмме). Ледебурит — единственный из всех железоуглеродистых сплавов, который кристаллизуется при постоянной температуре с образованием механической смеси. Такая кристаллизация называется эвтектической, а ледебурит — эвтектикой. Ледебурит обладает большой хрупкостью и высокой твердостью (НВ700), хорошими литейными свойствами. Ледебурит содержится во всех высокоуглеродистых сплавах, называемых белыми чугунами. 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772D-5CE5-4A06-8907-B676CDBBDB45}" type="datetime8">
              <a:rPr lang="ru-RU" smtClean="0"/>
              <a:pPr/>
              <a:t>19.11.2020 21:28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47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41" y="1772816"/>
            <a:ext cx="897651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64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92775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5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541669" cy="474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0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3" y="142875"/>
            <a:ext cx="856297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9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55" y="1556792"/>
            <a:ext cx="84011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Микроструктура</a:t>
            </a:r>
            <a:r>
              <a:rPr lang="ru-RU" dirty="0"/>
              <a:t> углеродистой </a:t>
            </a:r>
            <a:r>
              <a:rPr lang="ru-RU" b="1" dirty="0"/>
              <a:t>стали</a:t>
            </a:r>
            <a:r>
              <a:rPr lang="ru-RU" dirty="0"/>
              <a:t> зависит от содержания углерода.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991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21825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Группы </a:t>
            </a:r>
            <a:r>
              <a:rPr lang="ru-RU" dirty="0"/>
              <a:t>чугунов </a:t>
            </a:r>
            <a:r>
              <a:rPr lang="ru-RU" b="1" dirty="0"/>
              <a:t>в зависимости от формы графита и условий его образования</a:t>
            </a:r>
            <a:r>
              <a:rPr lang="ru-RU" dirty="0"/>
              <a:t> 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21888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серый </a:t>
            </a:r>
            <a:r>
              <a:rPr lang="ru-RU" i="1" dirty="0"/>
              <a:t>–</a:t>
            </a:r>
            <a:r>
              <a:rPr lang="ru-RU" dirty="0"/>
              <a:t> с пластинчатым графитом; </a:t>
            </a:r>
            <a:endParaRPr lang="ru-RU" dirty="0" smtClean="0"/>
          </a:p>
          <a:p>
            <a:r>
              <a:rPr lang="ru-RU" i="1" dirty="0" smtClean="0"/>
              <a:t>высокопрочный </a:t>
            </a:r>
            <a:r>
              <a:rPr lang="ru-RU" i="1" dirty="0"/>
              <a:t>–</a:t>
            </a:r>
            <a:r>
              <a:rPr lang="ru-RU" dirty="0"/>
              <a:t> с шаровидным графитом</a:t>
            </a:r>
            <a:r>
              <a:rPr lang="ru-RU" dirty="0" smtClean="0"/>
              <a:t>;</a:t>
            </a:r>
          </a:p>
          <a:p>
            <a:r>
              <a:rPr lang="ru-RU" i="1" dirty="0" smtClean="0"/>
              <a:t>ковкий</a:t>
            </a:r>
            <a:r>
              <a:rPr lang="ru-RU" dirty="0" smtClean="0"/>
              <a:t> </a:t>
            </a:r>
            <a:r>
              <a:rPr lang="ru-RU" dirty="0"/>
              <a:t>– с хлопьевидным графитом.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6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354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Схемы микроструктур чугуна в зависимости от металлической основы и формы графитовых включений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688632" cy="488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941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Для чего нужна диаграмма сплавов</a:t>
            </a:r>
          </a:p>
          <a:p>
            <a:r>
              <a:rPr lang="ru-RU" dirty="0" smtClean="0"/>
              <a:t> 2. Какие составляющие образуются при кристаллизации железоуглеродистых сплавов</a:t>
            </a:r>
          </a:p>
          <a:p>
            <a:r>
              <a:rPr lang="ru-RU" dirty="0" smtClean="0"/>
              <a:t>3. Назовите 3 </a:t>
            </a:r>
            <a:r>
              <a:rPr lang="ru-RU" smtClean="0"/>
              <a:t>вида чугуна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EC01-4238-4532-AB58-55E275DBD814}" type="datetime8">
              <a:rPr lang="ru-RU" smtClean="0"/>
              <a:pPr/>
              <a:t>19.11.2020 21:36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0532376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093220" cy="491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4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55" y="274638"/>
            <a:ext cx="8809741" cy="128215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Диаграмма состояния </a:t>
            </a:r>
            <a:r>
              <a:rPr lang="ru-RU" b="1" dirty="0"/>
              <a:t>железоуглеродистых</a:t>
            </a:r>
            <a:r>
              <a:rPr lang="ru-RU" dirty="0"/>
              <a:t> </a:t>
            </a:r>
            <a:r>
              <a:rPr lang="ru-RU" b="1" dirty="0" smtClean="0"/>
              <a:t>сплавов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16"/>
          <a:stretch/>
        </p:blipFill>
        <p:spPr bwMode="auto">
          <a:xfrm>
            <a:off x="226755" y="1716832"/>
            <a:ext cx="8917245" cy="498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2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10448596"/>
              </p:ext>
            </p:extLst>
          </p:nvPr>
        </p:nvGraphicFramePr>
        <p:xfrm>
          <a:off x="179512" y="274638"/>
          <a:ext cx="8784976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320" y="1052736"/>
            <a:ext cx="7287080" cy="555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2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7377"/>
            <a:ext cx="8496943" cy="59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9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15"/>
            <a:ext cx="6048672" cy="660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5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Структурные </a:t>
            </a:r>
            <a:r>
              <a:rPr lang="ru-RU" b="1" dirty="0"/>
              <a:t>составляющие железоуглеродистых сплавов.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кристаллизации железоуглеродистых сплавов образуются следующие структурные составляющие: </a:t>
            </a:r>
            <a:endParaRPr lang="ru-RU" dirty="0" smtClean="0"/>
          </a:p>
          <a:p>
            <a:r>
              <a:rPr lang="ru-RU" dirty="0" smtClean="0"/>
              <a:t>аустенит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феррит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цементит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перлит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ледебурит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2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2646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Аустенит </a:t>
            </a:r>
            <a:r>
              <a:rPr lang="ru-RU" b="1" dirty="0"/>
              <a:t>— твердый раствор углерода в у-железе</a:t>
            </a:r>
            <a:r>
              <a:rPr lang="ru-RU" dirty="0"/>
              <a:t>. У сплавов с содержанием углерода до 2 % (стали) при температурах выше 723 °С структура представляет собой аустенит — на диаграмме </a:t>
            </a:r>
            <a:r>
              <a:rPr lang="ru-RU" dirty="0" smtClean="0"/>
              <a:t>область </a:t>
            </a:r>
            <a:r>
              <a:rPr lang="ru-RU" dirty="0"/>
              <a:t>AESG. Кристаллическая решетка аустенита </a:t>
            </a:r>
            <a:r>
              <a:rPr lang="uk-UA" dirty="0"/>
              <a:t>-</a:t>
            </a:r>
            <a:r>
              <a:rPr lang="ru-RU" dirty="0"/>
              <a:t> гранецентрированный куб. При нормальной температуре  (18...24°С) аустенит в простых железоуглеродистых сплавах отсутствует и его увидеть нельзя. </a:t>
            </a:r>
            <a:r>
              <a:rPr lang="ru-RU" b="1" dirty="0"/>
              <a:t>Аустенит обладает высокой пластичностью (б = 40...50 %) и низкой твердостью (НВ170...200), хорошо поддается горячей обработке давлением (ковке, штамповке и прокатке).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538-F767-4377-8083-BB8298063F6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3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641</Words>
  <Application>Microsoft Office PowerPoint</Application>
  <PresentationFormat>Экран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Диаграмма состояния железоуглеродистых сплавов</vt:lpstr>
      <vt:lpstr>Слайд 5</vt:lpstr>
      <vt:lpstr>Слайд 6</vt:lpstr>
      <vt:lpstr>Слайд 7</vt:lpstr>
      <vt:lpstr> Структурные составляющие железоуглеродистых сплавов.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Микроструктура углеродистой стали зависит от содержания углерода. </vt:lpstr>
      <vt:lpstr> Группы чугунов в зависимости от формы графита и условий его образования :  </vt:lpstr>
      <vt:lpstr>Схемы микроструктур чугуна в зависимости от металлической основы и формы графитовых включений</vt:lpstr>
      <vt:lpstr>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39</cp:revision>
  <dcterms:created xsi:type="dcterms:W3CDTF">2015-09-08T21:21:09Z</dcterms:created>
  <dcterms:modified xsi:type="dcterms:W3CDTF">2020-11-19T14:39:16Z</dcterms:modified>
</cp:coreProperties>
</file>