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6" r:id="rId28"/>
    <p:sldId id="282" r:id="rId29"/>
    <p:sldId id="283" r:id="rId30"/>
    <p:sldId id="285" r:id="rId31"/>
    <p:sldId id="284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ТЕМА </a:t>
            </a:r>
            <a:r>
              <a:rPr lang="ru-RU" b="1" dirty="0"/>
              <a:t>УРОКА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 smtClean="0"/>
              <a:t>Общие </a:t>
            </a:r>
            <a:r>
              <a:rPr lang="ru-RU" b="1" dirty="0"/>
              <a:t>сведения о  железоуглеродистых сплавах. Производство чугуна и стали.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2746538"/>
            <a:ext cx="5976664" cy="39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156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</a:rPr>
              <a:t> </a:t>
            </a:r>
            <a:r>
              <a:rPr lang="ru-RU" b="1" i="1" dirty="0">
                <a:latin typeface="Times New Roman"/>
              </a:rPr>
              <a:t>В процессе плавки во все плавильные агрегаты добавляют флюсы для осуществления </a:t>
            </a:r>
            <a:r>
              <a:rPr lang="ru-RU" b="1" i="1" dirty="0" err="1">
                <a:latin typeface="Times New Roman"/>
              </a:rPr>
              <a:t>окислительно</a:t>
            </a:r>
            <a:r>
              <a:rPr lang="ru-RU" b="1" i="1" dirty="0">
                <a:latin typeface="Times New Roman"/>
              </a:rPr>
              <a:t>-восстановительных реакций и защиты расплавленного металла от воздействия окислительной воздушной среды.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i="1" dirty="0">
                <a:latin typeface="Times New Roman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8093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r>
              <a:rPr lang="ru-RU" b="1" dirty="0"/>
              <a:t>По сравнению с чугуном в стали содержится меньше углерода и примесей кремния, марганца, серы и фосфора. </a:t>
            </a:r>
          </a:p>
        </p:txBody>
      </p:sp>
    </p:spTree>
    <p:extLst>
      <p:ext uri="{BB962C8B-B14F-4D97-AF65-F5344CB8AC3E}">
        <p14:creationId xmlns:p14="http://schemas.microsoft.com/office/powerpoint/2010/main" xmlns="" val="356936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ru-RU" b="1" dirty="0"/>
              <a:t>Чтобы из чугуна получить сталь, надо удалить значительную часть углерода и примесей, что делают путем окисления этих элементов. В процессе плавки окислы элементов удаляют из стали вместе со шлаком. </a:t>
            </a:r>
          </a:p>
        </p:txBody>
      </p:sp>
    </p:spTree>
    <p:extLst>
      <p:ext uri="{BB962C8B-B14F-4D97-AF65-F5344CB8AC3E}">
        <p14:creationId xmlns:p14="http://schemas.microsoft.com/office/powerpoint/2010/main" xmlns="" val="1012691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b="1" dirty="0">
                <a:latin typeface="Times New Roman"/>
              </a:rPr>
              <a:t>В конце плавки из расплавленной стали отбирают растворившийся в ней кислород — сталь раскисляют. </a:t>
            </a:r>
            <a:r>
              <a:rPr lang="ru-RU" b="1" dirty="0" err="1">
                <a:latin typeface="Times New Roman"/>
              </a:rPr>
              <a:t>Раскислителями</a:t>
            </a:r>
            <a:r>
              <a:rPr lang="ru-RU" b="1" dirty="0">
                <a:latin typeface="Times New Roman"/>
              </a:rPr>
              <a:t> служат ферросплавы (сплавы железа с другими элементами, напр. кремнием, марганцем и др.).  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722208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Сталь, выплавленную в конвертерах и мартеновских печах, по степени раскисления подразделяют на: </a:t>
            </a:r>
            <a:r>
              <a:rPr lang="ru-RU" sz="4000" b="1" dirty="0">
                <a:ea typeface="Calibri"/>
                <a:cs typeface="Times New Roman"/>
              </a:rPr>
              <a:t/>
            </a:r>
            <a:br>
              <a:rPr lang="ru-RU" sz="4000" b="1" dirty="0">
                <a:ea typeface="Calibri"/>
                <a:cs typeface="Times New Roman"/>
              </a:rPr>
            </a:br>
            <a:r>
              <a:rPr lang="ru-RU" b="1" dirty="0">
                <a:latin typeface="Times New Roman"/>
                <a:ea typeface="Calibri"/>
                <a:cs typeface="Times New Roman"/>
              </a:rPr>
              <a:t>кипящую;</a:t>
            </a:r>
            <a:r>
              <a:rPr lang="ru-RU" sz="4000" b="1" dirty="0">
                <a:ea typeface="Calibri"/>
                <a:cs typeface="Times New Roman"/>
              </a:rPr>
              <a:t/>
            </a:r>
            <a:br>
              <a:rPr lang="ru-RU" sz="4000" b="1" dirty="0">
                <a:ea typeface="Calibri"/>
                <a:cs typeface="Times New Roman"/>
              </a:rPr>
            </a:br>
            <a:r>
              <a:rPr lang="ru-RU" b="1" dirty="0">
                <a:latin typeface="Times New Roman"/>
                <a:ea typeface="Calibri"/>
                <a:cs typeface="Times New Roman"/>
              </a:rPr>
              <a:t>спокойную;  </a:t>
            </a:r>
            <a:r>
              <a:rPr lang="ru-RU" sz="4000" b="1" dirty="0">
                <a:ea typeface="Calibri"/>
                <a:cs typeface="Times New Roman"/>
              </a:rPr>
              <a:t/>
            </a:r>
            <a:br>
              <a:rPr lang="ru-RU" sz="4000" b="1" dirty="0">
                <a:ea typeface="Calibri"/>
                <a:cs typeface="Times New Roman"/>
              </a:rPr>
            </a:br>
            <a:r>
              <a:rPr lang="ru-RU" b="1" dirty="0">
                <a:latin typeface="Times New Roman"/>
                <a:ea typeface="Calibri"/>
                <a:cs typeface="Times New Roman"/>
              </a:rPr>
              <a:t>полуспокойную.</a:t>
            </a:r>
            <a:r>
              <a:rPr lang="ru-RU" sz="4000" b="1" dirty="0">
                <a:ea typeface="Calibri"/>
                <a:cs typeface="Times New Roman"/>
              </a:rPr>
              <a:t/>
            </a:r>
            <a:br>
              <a:rPr lang="ru-RU" sz="4000" b="1" dirty="0">
                <a:ea typeface="Calibri"/>
                <a:cs typeface="Times New Roman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11095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Кипящей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b="1" dirty="0">
                <a:latin typeface="Times New Roman"/>
                <a:ea typeface="Calibri"/>
              </a:rPr>
              <a:t>называют сталь, </a:t>
            </a:r>
            <a:r>
              <a:rPr lang="ru-RU" b="1" dirty="0" smtClean="0">
                <a:latin typeface="Times New Roman"/>
                <a:ea typeface="Calibri"/>
              </a:rPr>
              <a:t/>
            </a:r>
            <a:br>
              <a:rPr lang="ru-RU" b="1" dirty="0" smtClean="0">
                <a:latin typeface="Times New Roman"/>
                <a:ea typeface="Calibri"/>
              </a:rPr>
            </a:br>
            <a:r>
              <a:rPr lang="ru-RU" b="1" dirty="0" smtClean="0">
                <a:latin typeface="Times New Roman"/>
                <a:ea typeface="Calibri"/>
              </a:rPr>
              <a:t>раскисленную </a:t>
            </a:r>
            <a:r>
              <a:rPr lang="ru-RU" b="1" dirty="0">
                <a:latin typeface="Times New Roman"/>
                <a:ea typeface="Calibri"/>
              </a:rPr>
              <a:t>только марганцем, т. е. неполностью раскисленную</a:t>
            </a:r>
            <a:r>
              <a:rPr lang="ru-RU" dirty="0">
                <a:latin typeface="Times New Roman"/>
                <a:ea typeface="Calibri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5219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/>
                <a:ea typeface="Calibri"/>
              </a:rPr>
              <a:t>При разливке и охлаждении такой стали из нее выделяются пузырьки газов, которые создают впечатление кипения стали. Не успевшие выделиться газы образуют внутри металла пузырьки, которые распределяются по всему объему слитка.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50866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b="1" i="1" dirty="0">
                <a:latin typeface="Times New Roman"/>
                <a:ea typeface="Calibri"/>
              </a:rPr>
              <a:t>При горячей прокатке слитков кипящей стали эти пузырьки, имеющие чистые неокисленные стенки, хорошо завариваются</a:t>
            </a:r>
            <a:r>
              <a:rPr lang="ru-RU" i="1" dirty="0">
                <a:latin typeface="Times New Roman"/>
                <a:ea typeface="Calibri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6359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b="1" i="1" dirty="0">
                <a:latin typeface="Times New Roman"/>
                <a:ea typeface="Calibri"/>
              </a:rPr>
              <a:t>Стоимость кипящей стали меньше, чем спокойной и полуспокойной сталей, что объясняется меньшим расходом раскислителей при плавке и меньшим количеством отходов металла при прокатке.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232557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b="1" i="1" dirty="0">
                <a:latin typeface="Times New Roman"/>
                <a:ea typeface="Calibri"/>
              </a:rPr>
              <a:t>Кроме того, кипящая сталь лучше прокатывается и штампуется.</a:t>
            </a:r>
            <a:r>
              <a:rPr lang="ru-RU" b="1" dirty="0">
                <a:latin typeface="Times New Roman"/>
                <a:ea typeface="Calibri"/>
              </a:rPr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89130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1" dirty="0"/>
              <a:t>Железоуглеродистыми называют такие сплавы, в которых основными компонентами являются железо и углерод. В зависимости от содержания углерода железоуглеродистые сплавы подразделяются на две группы - чугуны и стали.</a:t>
            </a:r>
          </a:p>
        </p:txBody>
      </p:sp>
    </p:spTree>
    <p:extLst>
      <p:ext uri="{BB962C8B-B14F-4D97-AF65-F5344CB8AC3E}">
        <p14:creationId xmlns:p14="http://schemas.microsoft.com/office/powerpoint/2010/main" xmlns="" val="3006912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b="1" dirty="0">
                <a:latin typeface="Times New Roman"/>
              </a:rPr>
              <a:t>Кипящими выпускают только малоуглеродистые стали. Листовой металл для глубокой вытяжки, сварные трубы делают из слитков кипящей стали.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68666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Спокойную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b="1" dirty="0">
                <a:latin typeface="Times New Roman"/>
                <a:ea typeface="Calibri"/>
              </a:rPr>
              <a:t>сталь разливают полностью раскисленной марганцем и кремнием.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243182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b="1" i="1" dirty="0">
                <a:latin typeface="Times New Roman"/>
              </a:rPr>
              <a:t>Спокойная сталь содержит меньше растворенных газов. Она более однородна по составу, чем кипящая сталь, поэтому обладает более высокой прочностью.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74039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</a:rPr>
              <a:t> Спокойную сталь используют преимущественно для изготовления тяжелонагруженных деталей машин, от которых требуется высокая стабильность и равномерность свойств по всему их сечению.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737395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Полуспокойная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b="1" dirty="0">
                <a:latin typeface="Times New Roman"/>
                <a:ea typeface="Calibri"/>
              </a:rPr>
              <a:t>сталь по степени раскисления занимает промежуточное положение между кипящей и спокойной. Раскисляется неполностью марганцем и частично кремнием</a:t>
            </a:r>
            <a:r>
              <a:rPr lang="ru-RU" b="1" i="1" dirty="0">
                <a:latin typeface="Times New Roman"/>
                <a:ea typeface="Calibri"/>
              </a:rPr>
              <a:t>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693946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/>
              </a:rPr>
              <a:t>Применяют такую сталь ограниченно при производстве листового металла и профилей проката, обладающих требуемой прочностью. Полуспокойными выпускают только малоуглеродистые стали </a:t>
            </a:r>
            <a:r>
              <a:rPr lang="ru-RU" b="1" i="1" dirty="0" smtClean="0">
                <a:latin typeface="Times New Roman"/>
              </a:rPr>
              <a:t/>
            </a:r>
            <a:br>
              <a:rPr lang="ru-RU" b="1" i="1" dirty="0" smtClean="0">
                <a:latin typeface="Times New Roman"/>
              </a:rPr>
            </a:br>
            <a:r>
              <a:rPr lang="ru-RU" b="1" i="1" dirty="0" smtClean="0">
                <a:latin typeface="Times New Roman"/>
              </a:rPr>
              <a:t>(</a:t>
            </a:r>
            <a:r>
              <a:rPr lang="ru-RU" b="1" i="1" dirty="0">
                <a:latin typeface="Times New Roman"/>
              </a:rPr>
              <a:t>с содержанием углерода не выше 0,2 %).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614268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Times New Roman"/>
              </a:rPr>
              <a:t> </a:t>
            </a:r>
            <a:r>
              <a:rPr lang="ru-RU" dirty="0" smtClean="0">
                <a:latin typeface="Times New Roman"/>
              </a:rPr>
              <a:t/>
            </a:r>
            <a:br>
              <a:rPr lang="ru-RU" dirty="0" smtClean="0">
                <a:latin typeface="Times New Roman"/>
              </a:rPr>
            </a:br>
            <a:r>
              <a:rPr lang="ru-RU" dirty="0" smtClean="0">
                <a:latin typeface="Times New Roman"/>
              </a:rPr>
              <a:t/>
            </a:r>
            <a:br>
              <a:rPr lang="ru-RU" dirty="0" smtClean="0">
                <a:latin typeface="Times New Roman"/>
              </a:rPr>
            </a:br>
            <a:r>
              <a:rPr lang="ru-RU" dirty="0">
                <a:latin typeface="Times New Roman"/>
              </a:rPr>
              <a:t/>
            </a:r>
            <a:br>
              <a:rPr lang="ru-RU" dirty="0">
                <a:latin typeface="Times New Roman"/>
              </a:rPr>
            </a:br>
            <a:r>
              <a:rPr lang="ru-RU" b="1" dirty="0" smtClean="0">
                <a:latin typeface="Times New Roman"/>
              </a:rPr>
              <a:t>Выплавка </a:t>
            </a:r>
            <a:r>
              <a:rPr lang="ru-RU" b="1" dirty="0">
                <a:latin typeface="Times New Roman"/>
              </a:rPr>
              <a:t>стали в кислородном конвертере.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Times New Roman"/>
              </a:rPr>
              <a:t>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Times New Roman"/>
              </a:rPr>
              <a:t> 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53" t="6498" r="16060" b="6498"/>
          <a:stretch/>
        </p:blipFill>
        <p:spPr>
          <a:xfrm>
            <a:off x="467544" y="1556792"/>
            <a:ext cx="8247699" cy="512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5025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dirty="0">
                <a:latin typeface="Times New Roman"/>
              </a:rPr>
              <a:t> </a:t>
            </a:r>
            <a:r>
              <a:rPr lang="ru-RU" dirty="0" smtClean="0">
                <a:latin typeface="Times New Roman"/>
              </a:rPr>
              <a:t/>
            </a:r>
            <a:br>
              <a:rPr lang="ru-RU" dirty="0" smtClean="0">
                <a:latin typeface="Times New Roman"/>
              </a:rPr>
            </a:br>
            <a:r>
              <a:rPr lang="ru-RU" b="1" dirty="0" smtClean="0">
                <a:latin typeface="Times New Roman"/>
              </a:rPr>
              <a:t>Выплавка </a:t>
            </a:r>
            <a:r>
              <a:rPr lang="ru-RU" b="1" dirty="0">
                <a:latin typeface="Times New Roman"/>
              </a:rPr>
              <a:t>стали в кислородном конвертере.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Times New Roman"/>
              </a:rPr>
              <a:t>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Times New Roman"/>
              </a:rPr>
              <a:t>Этот способ производства стали получил широкое распространение, так как в конвертерах можно перерабатывать чугун, а также железный лом.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Times New Roman"/>
              </a:rPr>
              <a:t> 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116546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250706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dirty="0" smtClean="0">
                <a:latin typeface="Times New Roman"/>
              </a:rPr>
              <a:t/>
            </a:r>
            <a:br>
              <a:rPr lang="ru-RU" dirty="0" smtClean="0">
                <a:latin typeface="Times New Roman"/>
              </a:rPr>
            </a:br>
            <a:r>
              <a:rPr lang="ru-RU" b="1" dirty="0" smtClean="0">
                <a:latin typeface="Times New Roman"/>
              </a:rPr>
              <a:t>Выплавка </a:t>
            </a:r>
            <a:r>
              <a:rPr lang="ru-RU" b="1" dirty="0">
                <a:latin typeface="Times New Roman"/>
              </a:rPr>
              <a:t>стали в мартеновских печах.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Times New Roman"/>
              </a:rPr>
              <a:t>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Times New Roman"/>
              </a:rPr>
              <a:t>В мартеновских печах плавят качественные углеродистые и легированные стали, из которых изготовляют прокат различных профилей, трубы, балки и другие изделия.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>
                <a:latin typeface="Times New Roman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9665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b="1" dirty="0" smtClean="0">
                <a:latin typeface="Times New Roman"/>
              </a:rPr>
              <a:t/>
            </a:r>
            <a:br>
              <a:rPr lang="ru-RU" b="1" dirty="0" smtClean="0">
                <a:latin typeface="Times New Roman"/>
              </a:rPr>
            </a:br>
            <a:r>
              <a:rPr lang="ru-RU" b="1" dirty="0">
                <a:latin typeface="Times New Roman"/>
              </a:rPr>
              <a:t/>
            </a:r>
            <a:br>
              <a:rPr lang="ru-RU" b="1" dirty="0">
                <a:latin typeface="Times New Roman"/>
              </a:rPr>
            </a:br>
            <a:r>
              <a:rPr lang="ru-RU" b="1" dirty="0" smtClean="0">
                <a:latin typeface="Times New Roman"/>
              </a:rPr>
              <a:t>Выплавка </a:t>
            </a:r>
            <a:r>
              <a:rPr lang="ru-RU" b="1" dirty="0">
                <a:latin typeface="Times New Roman"/>
              </a:rPr>
              <a:t>стали в электрических печах.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Times New Roman"/>
              </a:rPr>
              <a:t> 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75" t="14546" r="1775" b="6909"/>
          <a:stretch/>
        </p:blipFill>
        <p:spPr>
          <a:xfrm>
            <a:off x="290945" y="1628800"/>
            <a:ext cx="8562110" cy="498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550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Производство чугуна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9" t="14763" r="2087" b="8436"/>
          <a:stretch/>
        </p:blipFill>
        <p:spPr>
          <a:xfrm>
            <a:off x="95974" y="1291330"/>
            <a:ext cx="8940522" cy="514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7917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b="1" dirty="0">
                <a:latin typeface="Times New Roman"/>
              </a:rPr>
              <a:t>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Times New Roman"/>
                <a:ea typeface="Calibri"/>
              </a:rPr>
              <a:t>Качество стали, выплавленной в дуговых электрических печах, выше, чем качество конвертерной и мартеновской сталей.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581410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552728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b="1" i="1" dirty="0">
                <a:latin typeface="Times New Roman"/>
              </a:rPr>
              <a:t>Это достигается следующим: меньшей насыщенностью газами, так как в электрической печи значительно слабее газовая окислительная атмосфера и меньше продуктов горения; созданием благоприятных условий для применения более химически активных шлаков, с которыми лучше удаляются вредные примеси.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8065601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Ответить на вопросы: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928670"/>
            <a:ext cx="62150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Какие сплавы называются железоуглеродистыми</a:t>
            </a:r>
          </a:p>
          <a:p>
            <a:pPr marL="342900" indent="-342900">
              <a:buAutoNum type="arabicPeriod"/>
            </a:pPr>
            <a:r>
              <a:rPr lang="ru-RU" dirty="0" smtClean="0"/>
              <a:t> Какую сталь называют кипящей</a:t>
            </a:r>
          </a:p>
          <a:p>
            <a:pPr marL="342900" indent="-342900">
              <a:buAutoNum type="arabicPeriod"/>
            </a:pPr>
            <a:r>
              <a:rPr lang="ru-RU" dirty="0" smtClean="0"/>
              <a:t>Какую сталь называют спокойной</a:t>
            </a:r>
          </a:p>
          <a:p>
            <a:pPr marL="342900" indent="-342900">
              <a:buAutoNum type="arabicPeriod"/>
            </a:pPr>
            <a:r>
              <a:rPr lang="ru-RU" dirty="0" smtClean="0"/>
              <a:t>Какую сталь называют полуспокойной</a:t>
            </a:r>
          </a:p>
          <a:p>
            <a:pPr marL="342900" indent="-342900">
              <a:buAutoNum type="arabicPeriod"/>
            </a:pPr>
            <a:r>
              <a:rPr lang="ru-RU" dirty="0" smtClean="0"/>
              <a:t>Что называются сталью</a:t>
            </a:r>
          </a:p>
          <a:p>
            <a:pPr marL="342900" indent="-342900">
              <a:buAutoNum type="arabicPeriod"/>
            </a:pPr>
            <a:r>
              <a:rPr lang="ru-RU" dirty="0" smtClean="0"/>
              <a:t>Что </a:t>
            </a:r>
            <a:r>
              <a:rPr lang="ru-RU" smtClean="0"/>
              <a:t>называется чугуном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ru-RU" b="1" dirty="0"/>
              <a:t>Материалы для плавки чугуна в доменной печи называют шихтой. Шихта состоит из железной руды, которая предварительно подготовляется к плавке, известняка, необходимого для образования шлака, топлива, которым служит металлургический кокс.</a:t>
            </a:r>
          </a:p>
        </p:txBody>
      </p:sp>
    </p:spTree>
    <p:extLst>
      <p:ext uri="{BB962C8B-B14F-4D97-AF65-F5344CB8AC3E}">
        <p14:creationId xmlns:p14="http://schemas.microsoft.com/office/powerpoint/2010/main" xmlns="" val="170615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i="1" dirty="0"/>
              <a:t>Железная руда — основной материал для производства чугуна — представляет собой горные породы сложного состава. Обычно железные руды содержат окислы железа Fe2O3, Fe3O4, а также окислы кремния, марганца, фосфора, серы, кальция, магния и других элементов, которые называют пустой породой, потому что в них нет железа. </a:t>
            </a:r>
          </a:p>
        </p:txBody>
      </p:sp>
    </p:spTree>
    <p:extLst>
      <p:ext uri="{BB962C8B-B14F-4D97-AF65-F5344CB8AC3E}">
        <p14:creationId xmlns:p14="http://schemas.microsoft.com/office/powerpoint/2010/main" xmlns="" val="404865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b="1" i="1" dirty="0">
                <a:latin typeface="Times New Roman"/>
              </a:rPr>
              <a:t>Чтобы понизить температуру плавления пустой породы и золы, получающейся от сгорания кокса, в доменную печь добавляют известняк СаСО</a:t>
            </a:r>
            <a:r>
              <a:rPr lang="ru-RU" sz="3200" b="1" i="1" dirty="0">
                <a:latin typeface="Times New Roman"/>
              </a:rPr>
              <a:t>3</a:t>
            </a:r>
            <a:r>
              <a:rPr lang="ru-RU" b="1" i="1" dirty="0">
                <a:latin typeface="Times New Roman"/>
              </a:rPr>
              <a:t> — флюс. Пустая порода и зола кокса сплавляются с известняком и образуют шлак.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683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Производство стали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005" y="1772817"/>
            <a:ext cx="8180443" cy="486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35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b="1" dirty="0"/>
              <a:t>На металлургических заводах сталь получают из жидкого передельного (белого) чугуна с добавкой стального лома в кислородных конвертерах и мартеновских печах. </a:t>
            </a:r>
          </a:p>
        </p:txBody>
      </p:sp>
    </p:spTree>
    <p:extLst>
      <p:ext uri="{BB962C8B-B14F-4D97-AF65-F5344CB8AC3E}">
        <p14:creationId xmlns:p14="http://schemas.microsoft.com/office/powerpoint/2010/main" xmlns="" val="66755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ru-RU" b="1" dirty="0">
                <a:latin typeface="Times New Roman"/>
              </a:rPr>
              <a:t> На машиностроительных заводах сталь плавят из стального лома с добавкой твердого передельного чугуна в мартеновских, электрических дуговых и индукционных печах. 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904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614</Words>
  <Application>Microsoft Office PowerPoint</Application>
  <PresentationFormat>Экран (4:3)</PresentationFormat>
  <Paragraphs>38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 ТЕМА УРОКА: Общие сведения о  железоуглеродистых сплавах. Производство чугуна и стали.  </vt:lpstr>
      <vt:lpstr> Железоуглеродистыми называют такие сплавы, в которых основными компонентами являются железо и углерод. В зависимости от содержания углерода железоуглеродистые сплавы подразделяются на две группы - чугуны и стали.</vt:lpstr>
      <vt:lpstr>Производство чугуна</vt:lpstr>
      <vt:lpstr>Материалы для плавки чугуна в доменной печи называют шихтой. Шихта состоит из железной руды, которая предварительно подготовляется к плавке, известняка, необходимого для образования шлака, топлива, которым служит металлургический кокс.</vt:lpstr>
      <vt:lpstr> Железная руда — основной материал для производства чугуна — представляет собой горные породы сложного состава. Обычно железные руды содержат окислы железа Fe2O3, Fe3O4, а также окислы кремния, марганца, фосфора, серы, кальция, магния и других элементов, которые называют пустой породой, потому что в них нет железа. </vt:lpstr>
      <vt:lpstr>Чтобы понизить температуру плавления пустой породы и золы, получающейся от сгорания кокса, в доменную печь добавляют известняк СаСО3 — флюс. Пустая порода и зола кокса сплавляются с известняком и образуют шлак.  </vt:lpstr>
      <vt:lpstr>Производство стали</vt:lpstr>
      <vt:lpstr> На металлургических заводах сталь получают из жидкого передельного (белого) чугуна с добавкой стального лома в кислородных конвертерах и мартеновских печах. </vt:lpstr>
      <vt:lpstr> На машиностроительных заводах сталь плавят из стального лома с добавкой твердого передельного чугуна в мартеновских, электрических дуговых и индукционных печах. </vt:lpstr>
      <vt:lpstr> В процессе плавки во все плавильные агрегаты добавляют флюсы для осуществления окислительно-восстановительных реакций и защиты расплавленного металла от воздействия окислительной воздушной среды.   </vt:lpstr>
      <vt:lpstr>По сравнению с чугуном в стали содержится меньше углерода и примесей кремния, марганца, серы и фосфора. </vt:lpstr>
      <vt:lpstr>Чтобы из чугуна получить сталь, надо удалить значительную часть углерода и примесей, что делают путем окисления этих элементов. В процессе плавки окислы элементов удаляют из стали вместе со шлаком. </vt:lpstr>
      <vt:lpstr>В конце плавки из расплавленной стали отбирают растворившийся в ней кислород — сталь раскисляют. Раскислителями служат ферросплавы (сплавы железа с другими элементами, напр. кремнием, марганцем и др.).    </vt:lpstr>
      <vt:lpstr> Сталь, выплавленную в конвертерах и мартеновских печах, по степени раскисления подразделяют на:  кипящую; спокойную;   полуспокойную. </vt:lpstr>
      <vt:lpstr> Кипящей называют сталь,  раскисленную только марганцем, т. е. неполностью раскисленную. </vt:lpstr>
      <vt:lpstr>При разливке и охлаждении такой стали из нее выделяются пузырьки газов, которые создают впечатление кипения стали. Не успевшие выделиться газы образуют внутри металла пузырьки, которые распределяются по всему объему слитка. </vt:lpstr>
      <vt:lpstr>При горячей прокатке слитков кипящей стали эти пузырьки, имеющие чистые неокисленные стенки, хорошо завариваются. </vt:lpstr>
      <vt:lpstr>Стоимость кипящей стали меньше, чем спокойной и полуспокойной сталей, что объясняется меньшим расходом раскислителей при плавке и меньшим количеством отходов металла при прокатке. </vt:lpstr>
      <vt:lpstr>Кроме того, кипящая сталь лучше прокатывается и штампуется. </vt:lpstr>
      <vt:lpstr>Кипящими выпускают только малоуглеродистые стали. Листовой металл для глубокой вытяжки, сварные трубы делают из слитков кипящей стали. </vt:lpstr>
      <vt:lpstr>Спокойную сталь разливают полностью раскисленной марганцем и кремнием. </vt:lpstr>
      <vt:lpstr>Спокойная сталь содержит меньше растворенных газов. Она более однородна по составу, чем кипящая сталь, поэтому обладает более высокой прочностью.  </vt:lpstr>
      <vt:lpstr> Спокойную сталь используют преимущественно для изготовления тяжелонагруженных деталей машин, от которых требуется высокая стабильность и равномерность свойств по всему их сечению.  </vt:lpstr>
      <vt:lpstr> Полуспокойная сталь по степени раскисления занимает промежуточное положение между кипящей и спокойной. Раскисляется неполностью марганцем и частично кремнием. </vt:lpstr>
      <vt:lpstr>Применяют такую сталь ограниченно при производстве листового металла и профилей проката, обладающих требуемой прочностью. Полуспокойными выпускают только малоуглеродистые стали  (с содержанием углерода не выше 0,2 %). </vt:lpstr>
      <vt:lpstr>    Выплавка стали в кислородном конвертере.      </vt:lpstr>
      <vt:lpstr>  Выплавка стали в кислородном конвертере.    Этот способ производства стали получил широкое распространение, так как в конвертерах можно перерабатывать чугун, а также железный лом.   </vt:lpstr>
      <vt:lpstr> Выплавка стали в мартеновских печах.    В мартеновских печах плавят качественные углеродистые и легированные стали, из которых изготовляют прокат различных профилей, трубы, балки и другие изделия.   </vt:lpstr>
      <vt:lpstr>  Выплавка стали в электрических печах.    </vt:lpstr>
      <vt:lpstr>  Качество стали, выплавленной в дуговых электрических печах, выше, чем качество конвертерной и мартеновской сталей. </vt:lpstr>
      <vt:lpstr>Это достигается следующим: меньшей насыщенностью газами, так как в электрической печи значительно слабее газовая окислительная атмосфера и меньше продуктов горения; созданием благоприятных условий для применения более химически активных шлаков, с которыми лучше удаляются вредные примеси. </vt:lpstr>
      <vt:lpstr>Ответить на вопросы: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УРОКА: Общие сведения о  железоуглеродистых сплавах. Производство чугуна и стали.  </dc:title>
  <dc:creator>User</dc:creator>
  <cp:lastModifiedBy>Пользователь</cp:lastModifiedBy>
  <cp:revision>5</cp:revision>
  <dcterms:created xsi:type="dcterms:W3CDTF">2017-10-10T09:31:58Z</dcterms:created>
  <dcterms:modified xsi:type="dcterms:W3CDTF">2020-11-14T09:56:59Z</dcterms:modified>
</cp:coreProperties>
</file>