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81" r:id="rId3"/>
    <p:sldId id="260" r:id="rId4"/>
    <p:sldId id="270" r:id="rId5"/>
    <p:sldId id="257" r:id="rId6"/>
    <p:sldId id="269" r:id="rId7"/>
    <p:sldId id="274" r:id="rId8"/>
    <p:sldId id="262" r:id="rId9"/>
    <p:sldId id="279" r:id="rId10"/>
    <p:sldId id="273" r:id="rId11"/>
    <p:sldId id="278" r:id="rId12"/>
    <p:sldId id="263" r:id="rId13"/>
    <p:sldId id="264" r:id="rId14"/>
    <p:sldId id="265" r:id="rId15"/>
    <p:sldId id="271" r:id="rId16"/>
    <p:sldId id="266" r:id="rId17"/>
    <p:sldId id="267" r:id="rId18"/>
    <p:sldId id="268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169" autoAdjust="0"/>
  </p:normalViewPr>
  <p:slideViewPr>
    <p:cSldViewPr>
      <p:cViewPr>
        <p:scale>
          <a:sx n="80" d="100"/>
          <a:sy n="80" d="100"/>
        </p:scale>
        <p:origin x="-251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CFAB6-32A7-43C6-A9A0-3364F682AFFB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AFEFC-2154-453B-96E1-8D31A1FC0E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034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AFEFC-2154-453B-96E1-8D31A1FC0E0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2915816" y="116632"/>
            <a:ext cx="5904656" cy="2448272"/>
          </a:xfrm>
          <a:prstGeom prst="flowChartPunchedTape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ТЕМА УРОКА </a:t>
            </a:r>
            <a:endParaRPr lang="ru-RU" sz="66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3429000"/>
            <a:ext cx="8928992" cy="3312368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3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ВИДЫ АВТОМОБИЛЬНОГО ТОПЛИВА </a:t>
            </a:r>
            <a:endParaRPr lang="ru-RU" sz="6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175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857233"/>
          <a:ext cx="8858312" cy="5940429"/>
        </p:xfrm>
        <a:graphic>
          <a:graphicData uri="http://schemas.openxmlformats.org/drawingml/2006/table">
            <a:tbl>
              <a:tblPr/>
              <a:tblGrid>
                <a:gridCol w="3275342"/>
                <a:gridCol w="1637672"/>
                <a:gridCol w="1488791"/>
                <a:gridCol w="1339913"/>
                <a:gridCol w="1116594"/>
              </a:tblGrid>
              <a:tr h="358822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показателя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Нормаль-80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Регуляр-92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Премиум-95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/>
                        <a:t>Супер-98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53615">
                <a:tc>
                  <a:txBody>
                    <a:bodyPr/>
                    <a:lstStyle/>
                    <a:p>
                      <a:r>
                        <a:rPr lang="ru-RU" sz="1800" dirty="0"/>
                        <a:t>ОЧММ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76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83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85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88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615">
                <a:tc>
                  <a:txBody>
                    <a:bodyPr/>
                    <a:lstStyle/>
                    <a:p>
                      <a:r>
                        <a:rPr lang="ru-RU" sz="1800" dirty="0"/>
                        <a:t>ОЧИМ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80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92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95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98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8393">
                <a:tc>
                  <a:txBody>
                    <a:bodyPr/>
                    <a:lstStyle/>
                    <a:p>
                      <a:r>
                        <a:rPr lang="ru-RU" sz="1800" dirty="0"/>
                        <a:t>Концентрация </a:t>
                      </a:r>
                      <a:r>
                        <a:rPr lang="ru-RU" sz="1800" dirty="0" err="1"/>
                        <a:t>Pb</a:t>
                      </a:r>
                      <a:r>
                        <a:rPr lang="ru-RU" sz="1800" dirty="0"/>
                        <a:t>, г/л, не более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0,01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800"/>
                        <a:t>Концентрация Mn, мг/л, не более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нет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800"/>
                        <a:t>Концентрация фактических смол, мг/100 см³, не более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876">
                <a:tc>
                  <a:txBody>
                    <a:bodyPr/>
                    <a:lstStyle/>
                    <a:p>
                      <a:r>
                        <a:rPr lang="ru-RU" sz="1800"/>
                        <a:t>Индукционный период бензина, мин, не менее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360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562">
                <a:tc>
                  <a:txBody>
                    <a:bodyPr/>
                    <a:lstStyle/>
                    <a:p>
                      <a:r>
                        <a:rPr lang="ru-RU" sz="1800" dirty="0"/>
                        <a:t>Массовая доля серы, %, не более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0,05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614">
                <a:tc>
                  <a:txBody>
                    <a:bodyPr/>
                    <a:lstStyle/>
                    <a:p>
                      <a:r>
                        <a:rPr lang="ru-RU" sz="1800" dirty="0"/>
                        <a:t>Объемная доля бензола, %, не более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956">
                <a:tc>
                  <a:txBody>
                    <a:bodyPr/>
                    <a:lstStyle/>
                    <a:p>
                      <a:r>
                        <a:rPr lang="ru-RU" sz="1800"/>
                        <a:t>Испытания на медной пластине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Выдерживает, класс 1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800"/>
                        <a:t>Внешний вид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Чистый, прозрачный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7798">
                <a:tc>
                  <a:txBody>
                    <a:bodyPr/>
                    <a:lstStyle/>
                    <a:p>
                      <a:r>
                        <a:rPr lang="ru-RU" sz="1800"/>
                        <a:t>Плотность при 15°</a:t>
                      </a:r>
                      <a:r>
                        <a:rPr lang="arn-CL" sz="1800"/>
                        <a:t>C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700-750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725-780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725-780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725-780</a:t>
                      </a:r>
                    </a:p>
                  </a:txBody>
                  <a:tcPr marL="28222" marR="28222" marT="14111" marB="1411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48072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Физико-химические и эксплуатационные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показатели автомобильных бензинов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rgbClr val="FFFF00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6912768" cy="1728192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dirty="0">
                <a:latin typeface="Georgia" panose="02040502050405020303" pitchFamily="18" charset="0"/>
              </a:rPr>
              <a:t>ПОПУЛЯРНЫЕ МАРКИ: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84976" cy="4752528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85000" lnSpcReduction="20000"/>
          </a:bodyPr>
          <a:lstStyle/>
          <a:p>
            <a:pPr lvl="0" algn="l" fontAlgn="base"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АИ-91/92/93</a:t>
            </a:r>
          </a:p>
          <a:p>
            <a:pPr lvl="0" algn="l" fontAlgn="base"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А-76/80</a:t>
            </a:r>
          </a:p>
          <a:p>
            <a:pPr lvl="0" algn="l" fontAlgn="base"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автомобильный экспортный неэтилированный </a:t>
            </a:r>
            <a:endParaRPr lang="ru-RU" sz="4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fontAlgn="base">
              <a:spcBef>
                <a:spcPts val="0"/>
              </a:spcBef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А-92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(АИ-92)</a:t>
            </a:r>
          </a:p>
          <a:p>
            <a:pPr lvl="0" algn="l" fontAlgn="base"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АИ-95/96</a:t>
            </a:r>
          </a:p>
          <a:p>
            <a:pPr lvl="0" algn="l" fontAlgn="base">
              <a:spcBef>
                <a:spcPts val="0"/>
              </a:spcBef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автомобильный экспортный неэтилированный </a:t>
            </a:r>
            <a:endParaRPr lang="ru-RU" sz="4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fontAlgn="base">
              <a:spcBef>
                <a:spcPts val="0"/>
              </a:spcBef>
            </a:pPr>
            <a:r>
              <a:rPr lang="ru-RU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А-95 </a:t>
            </a:r>
            <a:r>
              <a:rPr lang="ru-RU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(АИ-96)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05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эл.запр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3357562"/>
            <a:ext cx="4191000" cy="2514600"/>
          </a:xfrm>
          <a:ln w="76200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14282" y="142852"/>
            <a:ext cx="4214842" cy="65722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Электричество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─</a:t>
            </a:r>
            <a:r>
              <a:rPr lang="ru-RU" sz="3200" dirty="0" smtClean="0">
                <a:solidFill>
                  <a:srgbClr val="FF0000"/>
                </a:solidFill>
              </a:rPr>
              <a:t> экологически чистое топливо (вид энергии).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ОСНОВНЫЕ НЕДОСТАТКИ: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-ограниченный запас хода;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-невысокая скорость; 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-отсутствие «электрозаправок»; ─долгое время ожидания для полного заряда батарей. </a:t>
            </a:r>
            <a:endParaRPr lang="ru-RU" sz="3200" dirty="0"/>
          </a:p>
        </p:txBody>
      </p:sp>
      <p:pic>
        <p:nvPicPr>
          <p:cNvPr id="8194" name="Picture 2" descr="https://sp.yimg.com/ib/th?id=JN.JmgBM6tM%2bYxCFeWXrLRa%2fw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516711"/>
            <a:ext cx="4214842" cy="2430559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71924" cy="11620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Природный газ (пропан) 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газозапр.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2643182"/>
            <a:ext cx="3340094" cy="4048599"/>
          </a:xfrm>
          <a:ln w="76200">
            <a:solidFill>
              <a:srgbClr val="7030A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42844" y="1435100"/>
            <a:ext cx="4714908" cy="528004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более экологически чистый и дешёвый, чем бензин или дизельное топливо.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7030A0"/>
                </a:solidFill>
              </a:rPr>
              <a:t> ОСНОВНЫЕ НЕДОСТАТКИ: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-установка дополнительного оборудования;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 -опасность взрыва баллона;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-недостаточное количество АЗС. </a:t>
            </a:r>
          </a:p>
          <a:p>
            <a:endParaRPr lang="ru-RU" sz="2400" dirty="0"/>
          </a:p>
        </p:txBody>
      </p:sp>
      <p:pic>
        <p:nvPicPr>
          <p:cNvPr id="7172" name="Picture 4" descr="https://sp.yimg.com/ib/th?id=JN.Kyt%2bOQKTsVJfxBJug3nESQ&amp;pid=15.1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42852"/>
            <a:ext cx="3429024" cy="2362218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вто на спирт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55" y="642918"/>
            <a:ext cx="8664557" cy="5783592"/>
          </a:xfrm>
          <a:prstGeom prst="rect">
            <a:avLst/>
          </a:prstGeom>
          <a:ln w="57150">
            <a:solidFill>
              <a:srgbClr val="00B05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9001156" cy="6154758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Спирт как топливо применяют только в специальных двигателях, например некоторых гоночных автомобилей. Однако во многие марки  бензина добавляют спирт как присадку, чтобы увеличить октановое число.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tx1"/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656184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</a:t>
            </a:r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чистый вид автомобильного топлива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4" name="Picture 2" descr="http://gig0k.narod.ru/img/h2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208911" cy="4773197"/>
          </a:xfrm>
          <a:prstGeom prst="rect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6715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F0"/>
                </a:solidFill>
              </a:rPr>
              <a:t>ОСНОВНЫЕ ХАРАКТЕРИСТИКИ: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- при сгорании водорода в двигателе образуется практически только вода, что делает двигатель на водородном топливе наиболее экологически чистым;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-высокие энергетические свойства водорода (1 кг водорода эквивалентен почти 4,5 кг бензина;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-неограниченная сырьевая база при получения водорода из воды.</a:t>
            </a:r>
            <a:r>
              <a:rPr lang="ru-RU" sz="3600" b="1" dirty="0" smtClean="0">
                <a:solidFill>
                  <a:srgbClr val="00B050"/>
                </a:solidFill>
              </a:rPr>
              <a:t/>
            </a:r>
            <a:br>
              <a:rPr lang="ru-RU" sz="3600" b="1" dirty="0" smtClean="0">
                <a:solidFill>
                  <a:srgbClr val="00B050"/>
                </a:solidFill>
              </a:rPr>
            </a:b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Использование водорода :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-можно использовать только сам водород;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-можно использовать водород вместе с традиционными топливами;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-можно применять водород в топливных элементах.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Проблемой использования водорода в качестве моторного топлива является его хранение на автомобиле.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http://avtoportal-nn.ru/wp-content/uploads/2012/01/%D0%B2%D0%BE%D0%B4%D0%BE%D1%80%D0%BE%D0%B4%D0%BD%D0%BE%D0%B5-%D0%B0%D0%B2%D1%82%D0%BE-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107514"/>
            <a:ext cx="4714908" cy="3536181"/>
          </a:xfrm>
          <a:prstGeom prst="rect">
            <a:avLst/>
          </a:prstGeom>
          <a:noFill/>
          <a:ln w="76200">
            <a:solidFill>
              <a:srgbClr val="00B050"/>
            </a:solidFill>
          </a:ln>
          <a:scene3d>
            <a:camera prst="orthographicFront"/>
            <a:lightRig rig="threePt" dir="t">
              <a:rot lat="0" lon="0" rev="1800000"/>
            </a:lightRig>
          </a:scene3d>
          <a:sp3d extrusionH="31750" contourW="31750">
            <a:bevelT prst="relaxedInset"/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3579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> 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Оформить вопросы 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</a:rPr>
              <a:t>в тетради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Основные требования к АТ.</a:t>
            </a:r>
            <a:br>
              <a:rPr lang="ru-RU" dirty="0" smtClean="0"/>
            </a:br>
            <a:r>
              <a:rPr lang="ru-RU" dirty="0" smtClean="0"/>
              <a:t>2.Основные характеристики ДТ.</a:t>
            </a:r>
            <a:br>
              <a:rPr lang="ru-RU" dirty="0" smtClean="0"/>
            </a:br>
            <a:r>
              <a:rPr lang="ru-RU" dirty="0" smtClean="0"/>
              <a:t>3. Основные характеристики бензина.</a:t>
            </a:r>
            <a:br>
              <a:rPr lang="ru-RU" dirty="0" smtClean="0"/>
            </a:br>
            <a:r>
              <a:rPr lang="ru-RU" dirty="0" smtClean="0"/>
              <a:t>4. Преимущества и недостатки электричества, природного газа и водорода.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2952328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67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Главные </a:t>
            </a:r>
            <a:r>
              <a:rPr lang="ru-RU" sz="6700" b="1" dirty="0">
                <a:latin typeface="Batang" panose="02030600000101010101" pitchFamily="18" charset="-127"/>
                <a:ea typeface="Batang" panose="02030600000101010101" pitchFamily="18" charset="-127"/>
              </a:rPr>
              <a:t>требования к автомобильному топливу: </a:t>
            </a:r>
            <a:r>
              <a:rPr lang="ru-RU" sz="5300" b="1" dirty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53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784976" cy="3528392"/>
          </a:xfr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l"/>
            <a:r>
              <a:rPr lang="ru-RU" sz="6800" b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-экологичность; </a:t>
            </a:r>
            <a:br>
              <a:rPr lang="ru-RU" sz="6800" b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ru-RU" sz="68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-</a:t>
            </a:r>
            <a:r>
              <a:rPr lang="ru-RU" sz="6800" b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экономичность; </a:t>
            </a:r>
            <a:br>
              <a:rPr lang="ru-RU" sz="6800" b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r>
              <a:rPr lang="ru-RU" sz="68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-</a:t>
            </a:r>
            <a:r>
              <a:rPr lang="ru-RU" sz="6800" b="1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>доступность.</a:t>
            </a:r>
            <a:r>
              <a:rPr lang="ru-RU" sz="6800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  <a:t/>
            </a:r>
            <a:br>
              <a:rPr lang="ru-RU" sz="6800" dirty="0">
                <a:solidFill>
                  <a:srgbClr val="7030A0"/>
                </a:solidFill>
                <a:latin typeface="Arial Black" panose="020B0A04020102020204" pitchFamily="34" charset="0"/>
                <a:ea typeface="+mj-ea"/>
                <a:cs typeface="+mj-cs"/>
              </a:rPr>
            </a:br>
            <a:endParaRPr lang="ru-RU" sz="6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91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000240"/>
            <a:ext cx="3536181" cy="4714908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15436" cy="192880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Дизельное топливо (ДТ)</a:t>
            </a:r>
            <a:r>
              <a:rPr lang="ru-RU" dirty="0" smtClean="0">
                <a:solidFill>
                  <a:srgbClr val="0070C0"/>
                </a:solidFill>
              </a:rPr>
              <a:t> получают путем грубой перегонки нефти.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00042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Основные характеристики ДТ: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</a:t>
            </a:r>
            <a:r>
              <a:rPr lang="ru-RU" sz="3200" b="1" dirty="0" smtClean="0">
                <a:solidFill>
                  <a:srgbClr val="00B050"/>
                </a:solidFill>
              </a:rPr>
              <a:t>цетановое число</a:t>
            </a:r>
            <a:r>
              <a:rPr lang="ru-RU" sz="3200" b="1" i="1" dirty="0" smtClean="0"/>
              <a:t>(Л ─ 40…50)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/>
              <a:t>определяет способность этого топлива к самовоспламенению </a:t>
            </a:r>
            <a:r>
              <a:rPr lang="ru-RU" sz="3200" b="1" i="1" dirty="0" smtClean="0"/>
              <a:t>(способность топлива к воспламенению в камере сгорания)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endParaRPr lang="ru-RU" sz="3200" b="1" dirty="0" smtClean="0"/>
          </a:p>
          <a:p>
            <a:r>
              <a:rPr lang="ru-RU" sz="3200" b="1" dirty="0" smtClean="0"/>
              <a:t>-</a:t>
            </a:r>
            <a:r>
              <a:rPr lang="ru-RU" sz="3200" b="1" dirty="0" smtClean="0">
                <a:solidFill>
                  <a:srgbClr val="00B050"/>
                </a:solidFill>
              </a:rPr>
              <a:t>прокачиваемость</a:t>
            </a:r>
            <a:r>
              <a:rPr lang="ru-RU" sz="3200" b="1" dirty="0" smtClean="0"/>
              <a:t> </a:t>
            </a:r>
            <a:r>
              <a:rPr lang="ru-RU" sz="3200" b="1" i="1" dirty="0" smtClean="0"/>
              <a:t>(</a:t>
            </a:r>
            <a:r>
              <a:rPr lang="ru-RU" sz="3200" b="1" i="1" dirty="0" err="1" smtClean="0"/>
              <a:t>амон</a:t>
            </a:r>
            <a:r>
              <a:rPr lang="ru-RU" sz="3200" b="1" i="1" dirty="0" smtClean="0"/>
              <a:t>. жидкотекучесть, вязкость, густота, плотность)</a:t>
            </a:r>
            <a:r>
              <a:rPr lang="ru-RU" sz="3200" b="1" dirty="0" smtClean="0"/>
              <a:t> ─ способность ДТ преодолевать путь между баком и форсунками.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501122" cy="6247864"/>
          </a:xfrm>
          <a:prstGeom prst="rect">
            <a:avLst/>
          </a:prstGeom>
          <a:ln w="76200">
            <a:solidFill>
              <a:srgbClr val="0070C0"/>
            </a:solidFill>
          </a:ln>
          <a:scene3d>
            <a:camera prst="perspectiveFront"/>
            <a:lightRig rig="threePt" dir="t"/>
          </a:scene3d>
          <a:sp3d>
            <a:bevelT w="88900" h="88900" prst="angle"/>
            <a:bevelB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4000" b="1" dirty="0" smtClean="0">
                <a:solidFill>
                  <a:srgbClr val="FFC000"/>
                </a:solidFill>
              </a:rPr>
              <a:t>Популярные марки:</a:t>
            </a:r>
            <a:endParaRPr lang="ru-RU" sz="4000" dirty="0" smtClean="0">
              <a:solidFill>
                <a:srgbClr val="FFC000"/>
              </a:solidFill>
            </a:endParaRPr>
          </a:p>
          <a:p>
            <a:pPr fontAlgn="base"/>
            <a:endParaRPr lang="ru-RU" sz="3600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FF00"/>
                </a:solidFill>
              </a:rPr>
              <a:t>Дизельное топливо ЕВРО, сорт С, вид III</a:t>
            </a:r>
          </a:p>
          <a:p>
            <a:pPr fontAlgn="base">
              <a:buFont typeface="Wingdings" pitchFamily="2" charset="2"/>
              <a:buChar char="v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FF00"/>
                </a:solidFill>
              </a:rPr>
              <a:t>Дизельное топливо летнее Л-0,2-62</a:t>
            </a:r>
          </a:p>
          <a:p>
            <a:pPr fontAlgn="base">
              <a:buFont typeface="Wingdings" pitchFamily="2" charset="2"/>
              <a:buChar char="v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FF00"/>
                </a:solidFill>
              </a:rPr>
              <a:t>Дизельное топливо летнее Л-0,05-62</a:t>
            </a:r>
          </a:p>
          <a:p>
            <a:pPr fontAlgn="base">
              <a:buFont typeface="Wingdings" pitchFamily="2" charset="2"/>
              <a:buChar char="v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FF00"/>
                </a:solidFill>
              </a:rPr>
              <a:t>D2 LO 0.2/62 GOST 305-82 </a:t>
            </a:r>
            <a:r>
              <a:rPr lang="ru-RU" sz="3600" b="1" u="sng" dirty="0" smtClean="0">
                <a:solidFill>
                  <a:srgbClr val="FFFF00"/>
                </a:solidFill>
              </a:rPr>
              <a:t>Gas Oil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fontAlgn="base"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FF00"/>
                </a:solidFill>
              </a:rPr>
              <a:t>Дизельное топливо ЕВРО, сорт С, вид II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ДТ доступный и экономичный вид топлива, однако, и наиболее «грязный».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285752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Биодизель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200" dirty="0" smtClean="0">
                <a:solidFill>
                  <a:srgbClr val="FF0000"/>
                </a:solidFill>
              </a:rPr>
              <a:t>—</a:t>
            </a:r>
            <a:r>
              <a:rPr lang="ru-RU" sz="3200" dirty="0" smtClean="0"/>
              <a:t> 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биотопливо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 основе растительных или животных жиров (масел),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 продуктов их этерификации (реакция образования сложных эфиров при взаимодействии кислот и спиртов)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иодизель.JPG"/>
          <p:cNvPicPr>
            <a:picLocks noChangeAspect="1"/>
          </p:cNvPicPr>
          <p:nvPr/>
        </p:nvPicPr>
        <p:blipFill>
          <a:blip r:embed="rId3" cstate="print"/>
          <a:srcRect l="20966" r="21734"/>
          <a:stretch>
            <a:fillRect/>
          </a:stretch>
        </p:blipFill>
        <p:spPr>
          <a:xfrm>
            <a:off x="7072298" y="3057139"/>
            <a:ext cx="2071702" cy="380086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0" y="3071810"/>
            <a:ext cx="7000892" cy="378619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Экологически чистый вид топлива.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Хорошие смазочные характеристики -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увеличение срока службы двигателя.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В холодное время года необходимо подогревать топливо, идущее из топливного бака в топливный насос, или применять смеси 20 % </a:t>
            </a:r>
            <a:r>
              <a:rPr lang="ru-RU" sz="2400" b="1" dirty="0" err="1" smtClean="0">
                <a:solidFill>
                  <a:srgbClr val="0070C0"/>
                </a:solidFill>
              </a:rPr>
              <a:t>биодизеля</a:t>
            </a:r>
            <a:r>
              <a:rPr lang="ru-RU" sz="2400" b="1" dirty="0" smtClean="0">
                <a:solidFill>
                  <a:srgbClr val="0070C0"/>
                </a:solidFill>
              </a:rPr>
              <a:t> и 80 % солярки марки В20.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Долго не хранится (около 3 месяцев)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Производство топлива из растений занимает сельскохозяйственные площади.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2016224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/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sz="4900" b="1" dirty="0" smtClean="0">
                <a:solidFill>
                  <a:srgbClr val="C00000"/>
                </a:solidFill>
              </a:rPr>
              <a:t>Бензин - продукт более тонкой (тщательной) перегонки нефти, чем ДТ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бенз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7" y="2420888"/>
            <a:ext cx="3586283" cy="4248471"/>
          </a:xfrm>
          <a:prstGeom prst="roundRect">
            <a:avLst/>
          </a:prstGeom>
          <a:ln w="7620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tx1"/>
          </a:fgClr>
          <a:bgClr>
            <a:srgbClr val="0070C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2736304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/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Основная </a:t>
            </a:r>
            <a:r>
              <a:rPr lang="ru-RU" sz="5400" b="1" dirty="0">
                <a:solidFill>
                  <a:srgbClr val="0070C0"/>
                </a:solidFill>
              </a:rPr>
              <a:t>характеристика бензина - октановое </a:t>
            </a:r>
            <a:r>
              <a:rPr lang="ru-RU" sz="5400" b="1" dirty="0" smtClean="0">
                <a:solidFill>
                  <a:srgbClr val="0070C0"/>
                </a:solidFill>
              </a:rPr>
              <a:t>число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</a:rPr>
              <a:t>(</a:t>
            </a:r>
            <a:r>
              <a:rPr lang="ru-RU" sz="5400" b="1" i="1" dirty="0">
                <a:solidFill>
                  <a:srgbClr val="0070C0"/>
                </a:solidFill>
              </a:rPr>
              <a:t>АИ-80…98</a:t>
            </a:r>
            <a:r>
              <a:rPr lang="ru-RU" sz="5400" b="1" i="1" dirty="0" smtClean="0">
                <a:solidFill>
                  <a:srgbClr val="0070C0"/>
                </a:solidFill>
              </a:rPr>
              <a:t>)</a:t>
            </a:r>
            <a:r>
              <a:rPr lang="ru-RU" sz="5400" b="1" i="1" dirty="0">
                <a:solidFill>
                  <a:prstClr val="black"/>
                </a:solidFill>
              </a:rPr>
              <a:t/>
            </a:r>
            <a:br>
              <a:rPr lang="ru-RU" sz="5400" b="1" i="1" dirty="0">
                <a:solidFill>
                  <a:prstClr val="black"/>
                </a:solidFill>
              </a:rPr>
            </a:br>
            <a:endParaRPr lang="ru-RU" sz="5400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7504" y="2924944"/>
            <a:ext cx="8928992" cy="3816424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2500" lnSpcReduction="10000"/>
          </a:bodyPr>
          <a:lstStyle/>
          <a:p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Октановое число показывает способность бензина к </a:t>
            </a:r>
            <a:endParaRPr lang="ru-RU" sz="6000" b="1" dirty="0" smtClean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детонации</a:t>
            </a: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296</Words>
  <Application>Microsoft Office PowerPoint</Application>
  <PresentationFormat>Экран (4:3)</PresentationFormat>
  <Paragraphs>87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  Главные требования к автомобильному топливу:   </vt:lpstr>
      <vt:lpstr>Дизельное топливо (ДТ) получают путем грубой перегонки нефти. </vt:lpstr>
      <vt:lpstr>Слайд 4</vt:lpstr>
      <vt:lpstr>Слайд 5</vt:lpstr>
      <vt:lpstr>ДТ доступный и экономичный вид топлива, однако, и наиболее «грязный». </vt:lpstr>
      <vt:lpstr>Биодизель — биотопливо на основе растительных или животных жиров (масел),  а также продуктов их этерификации (реакция образования сложных эфиров при взаимодействии кислот и спиртов)</vt:lpstr>
      <vt:lpstr> Бензин - продукт более тонкой (тщательной) перегонки нефти, чем ДТ  </vt:lpstr>
      <vt:lpstr> Основная характеристика бензина - октановое число (АИ-80…98) </vt:lpstr>
      <vt:lpstr> Физико-химические и эксплуатационные  показатели автомобильных бензинов. </vt:lpstr>
      <vt:lpstr>ПОПУЛЯРНЫЕ МАРКИ:</vt:lpstr>
      <vt:lpstr>      </vt:lpstr>
      <vt:lpstr>Природный газ (пропан) </vt:lpstr>
      <vt:lpstr>Спирт как топливо применяют только в специальных двигателях, например некоторых гоночных автомобилей. Однако во многие марки  бензина добавляют спирт как присадку, чтобы увеличить октановое число.</vt:lpstr>
      <vt:lpstr>Водород - чистый вид автомобильного топлива</vt:lpstr>
      <vt:lpstr> ОСНОВНЫЕ ХАРАКТЕРИСТИКИ: - при сгорании водорода в двигателе образуется практически только вода, что делает двигатель на водородном топливе наиболее экологически чистым; -высокие энергетические свойства водорода (1 кг водорода эквивалентен почти 4,5 кг бензина; -неограниченная сырьевая база при получения водорода из воды. </vt:lpstr>
      <vt:lpstr>Использование водорода : -можно использовать только сам водород; -можно использовать водород вместе с традиционными топливами; -можно применять водород в топливных элементах. </vt:lpstr>
      <vt:lpstr>Проблемой использования водорода в качестве моторного топлива является его хранение на автомобиле.</vt:lpstr>
      <vt:lpstr>  Оформить вопросы в тетради 1. Основные требования к АТ. 2.Основные характеристики ДТ. 3. Основные характеристики бензина. 4. Преимущества и недостатки электричества, природного газа и водорода.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АВТОМОБИЛЬНОГО ТОПЛИВА </dc:title>
  <cp:lastModifiedBy>Пользователь</cp:lastModifiedBy>
  <cp:revision>62</cp:revision>
  <dcterms:modified xsi:type="dcterms:W3CDTF">2020-11-20T06:34:24Z</dcterms:modified>
</cp:coreProperties>
</file>