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2982-BEA8-41CB-912D-8015D091561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549275"/>
            <a:ext cx="7380287" cy="1008063"/>
          </a:xfrm>
          <a:solidFill>
            <a:srgbClr val="CCFFFF"/>
          </a:solidFill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МИНИСТЕРСТВО ОБРАЗОВАНИЯ КРАСНОЯРСКОГО КРАЯ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КРАЕВОЕ ГОСУДАРСТВЕННОЕ АВТОНОМНОЕ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ПРОФЕССИОНАЛЬНОЕ ОБРАЗОВАТЕЛЬНОЕ УЧРЕЖДЕНИЕ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«ЕМЕЛЬЯНОВСКИЙ ДОРОЖНО-СТРОИТЕЛЬНЫЙ ТЕХНИКУМ»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57752" y="4500570"/>
            <a:ext cx="4000528" cy="1873250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 «Термическая и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темомеханическая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обработка стали»</a:t>
            </a:r>
            <a:b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http://prometey.automc.ru/wp-content/uploads/2014/01/1-e1389818011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varm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Нормализация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92909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Нормализация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заключается в нагреве до температур на 30…50 С выше линии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GSE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выдержке при этих  температурах с последующим охлаждением на воздухе.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Цель нормализации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снятие внутренних напряжений в металле.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 нормализации сталь имеет более мелкозернистую структуру, более высокую прочность и твердость, чем после отжига, но меньшую пластичность.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ter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857760"/>
            <a:ext cx="2571768" cy="16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684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Оборудование для термообработки 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мастерской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3227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095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ec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428992" cy="34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5072074"/>
            <a:ext cx="2187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Муфельная печь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413_big"/>
          <p:cNvPicPr>
            <a:picLocks noChangeAspect="1" noChangeArrowheads="1"/>
          </p:cNvPicPr>
          <p:nvPr/>
        </p:nvPicPr>
        <p:blipFill>
          <a:blip r:embed="rId4" cstate="print"/>
          <a:srcRect l="11275" t="8932"/>
          <a:stretch>
            <a:fillRect/>
          </a:stretch>
        </p:blipFill>
        <p:spPr bwMode="auto">
          <a:xfrm>
            <a:off x="3357554" y="4714884"/>
            <a:ext cx="2000264" cy="15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Примеры обрабатываемых деталей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065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47215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nstr-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71612"/>
            <a:ext cx="2214578" cy="14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643050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s019.radikal.ru/i612/1411/a1/c9b6e4cbc4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643314"/>
            <a:ext cx="2357418" cy="1571612"/>
          </a:xfrm>
          <a:prstGeom prst="rect">
            <a:avLst/>
          </a:prstGeom>
          <a:noFill/>
        </p:spPr>
      </p:pic>
      <p:pic>
        <p:nvPicPr>
          <p:cNvPr id="5124" name="Picture 4" descr="http://kvotvet.ru/pictures/pic98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2302936" cy="1500198"/>
          </a:xfrm>
          <a:prstGeom prst="rect">
            <a:avLst/>
          </a:prstGeom>
          <a:noFill/>
        </p:spPr>
      </p:pic>
      <p:pic>
        <p:nvPicPr>
          <p:cNvPr id="5128" name="Picture 8" descr="http://www.kaisa-shop.com/data/big/41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429000"/>
            <a:ext cx="2190765" cy="1643074"/>
          </a:xfrm>
          <a:prstGeom prst="rect">
            <a:avLst/>
          </a:prstGeom>
          <a:noFill/>
        </p:spPr>
      </p:pic>
      <p:pic>
        <p:nvPicPr>
          <p:cNvPr id="5130" name="Picture 10" descr="http://usiter.com/uploads/20120208/ploskogubtci+667070431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143512"/>
            <a:ext cx="1928794" cy="1229606"/>
          </a:xfrm>
          <a:prstGeom prst="rect">
            <a:avLst/>
          </a:prstGeom>
          <a:noFill/>
        </p:spPr>
      </p:pic>
      <p:pic>
        <p:nvPicPr>
          <p:cNvPr id="5132" name="Picture 12" descr="http://img.alibaba.com/photo/963963159_1/Solid_Carbide_Drill_Bits_for_hardened_steel_drill_bits_drilling_cutter.jpg"/>
          <p:cNvPicPr>
            <a:picLocks noChangeAspect="1" noChangeArrowheads="1"/>
          </p:cNvPicPr>
          <p:nvPr/>
        </p:nvPicPr>
        <p:blipFill>
          <a:blip r:embed="rId9" cstate="print"/>
          <a:srcRect l="5000" t="18750" r="7499"/>
          <a:stretch>
            <a:fillRect/>
          </a:stretch>
        </p:blipFill>
        <p:spPr bwMode="auto">
          <a:xfrm>
            <a:off x="6715140" y="5143512"/>
            <a:ext cx="1307832" cy="1214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Правила безопасности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1) Пол должен быть покрыт огнестойким материалом;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2) Должна работать вытяжка; 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3) Работать в спецодежде: фартук, рукавицы, очки; 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4) Помещать и вынимать заготовку из печи специальными клещами;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5) Соблюдать меры пожарной 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электробезопасности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Ответить на вопросы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357430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1) Что такое термическая обработка стали?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2) Что такое отжиг? Его цель?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3) Что такое нормализация? Её цель?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4) Что такое закалка? Её цель?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5) Что такое отпуск? Его цель?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6) Как определить температуру нагрева при термообработке?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Термическая обработка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заключается в нагреве, выдержке при температуре нагрева и последующим охлаждении.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Металл имеет зернистое строение. Размер и форма  зёрен зависит от расположения молекул внутри зерна. Крупные зёрна придают сплаву хрупкость, мелкие - вязкость и прочность. Было замечено, что подвергая сталь нагреву и охлаждая её разным способом можно изменять размер зёрен тем самым изменяя её свойства.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 термообработки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придание сплавам таких свойств, которые требуются в процессе эксплуатации изделий.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428604"/>
            <a:ext cx="4686304" cy="60722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Исследованиями в этой области занимался учёный – металлург Дмитрий Константинович Чернов. Он получил график изменения свойств стали.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На горизонтальной оси указано содержание углерода (в %), а на вертикальной  - температура нагрева стали. Разным цветом показаны оптимальные температуры при различных видах термообработки.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Чернов Д.К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2286016" cy="320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007-028-Termicheskaja-obrabotka-metall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929090" cy="28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Виды термообработки стали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285992"/>
            <a:ext cx="3214710" cy="384017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Закалка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Отпуск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Отжиг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Нормализация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Закалка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5719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Закалка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состоит из нагрева стали до температуры выше на 30..50 С линии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GSK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 последующим быстрым охлаждением в воде, масле, водных растворах солей.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Цель закалки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придание стали более высокой твёрдости и прочности. Но при закалке также повышается и хрупкость.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снизить хрупкость стали после закалки применяют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отпуск.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MG_0938-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72008"/>
            <a:ext cx="2857520" cy="19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00609"/>
          <p:cNvPicPr>
            <a:picLocks noChangeAspect="1" noChangeArrowheads="1"/>
          </p:cNvPicPr>
          <p:nvPr/>
        </p:nvPicPr>
        <p:blipFill>
          <a:blip r:embed="rId3"/>
          <a:srcRect t="22321" b="10717"/>
          <a:stretch>
            <a:fillRect/>
          </a:stretch>
        </p:blipFill>
        <p:spPr bwMode="auto">
          <a:xfrm>
            <a:off x="357158" y="5000636"/>
            <a:ext cx="2357454" cy="157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alzana03-1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929198"/>
            <a:ext cx="267980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Температура нагрева металла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Температуру нагрева изделия можно также определить по цветам побежалости и каления. При нагревании защищенного изделия на его поверхности образуется пленка окисла.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увеличении температуры и длительности нагрева толщина слоя пленки возрастает и цвет ее изменяется. Цвета окисных пленок на стальных изделиях при нагревании от 220⁰ до 350⁰ называются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цветами побежалости.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нагревании стали выше 530⁰ сталь начинает светиться. С повышением температуры свечение стали меняется. Цвета, принимаемые сталью при нагревании выше 530⁰, называются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цветами каления.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Таблица «Цвета каления и цвета побежалости»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358114" cy="48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Отпуск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485778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Отпуск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заключается в нагреве уже закалённой стали до температур ниже линии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PSK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(ниже 727</a:t>
            </a:r>
            <a:r>
              <a:rPr lang="ru-RU" sz="2400" dirty="0" smtClean="0"/>
              <a:t>⁰)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выдержке при этих температурах и охлаждении сразу после закалки на воздухе или в масле. Твердость стали несколько уменьшается, так как структура ее изменяется и она становится более вязкой. Меняя температуру отпуска, можно получить разные механические свойства. При нагреве стали на воздухе ее поверхность окрашивается в различные цвета, называемые цветами побежалости. Каждый цвет побежалости соответствует вполне определенной температуре и может служить указателем для определения степени нагрева при отпуске стали. </a:t>
            </a:r>
          </a:p>
        </p:txBody>
      </p:sp>
      <p:pic>
        <p:nvPicPr>
          <p:cNvPr id="3074" name="Picture 2" descr="1436091022_dsc_0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66"/>
            <a:ext cx="2286016" cy="15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ermicheskaya-obrabo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143140" cy="14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Отжиг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443914" cy="4714908"/>
          </a:xfrm>
        </p:spPr>
        <p:txBody>
          <a:bodyPr>
            <a:normAutofit fontScale="85000" lnSpcReduction="20000"/>
          </a:bodyPr>
          <a:lstStyle/>
          <a:p>
            <a:pPr marL="633222" indent="-51435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ОТЖИГ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заключается в нагревании изделия до определенной температуры, выдержки при этой температуре и медленном охлаждении (вместе с печью). Отжиг улучшает обрабатываемость стали, снимает внутренние напряжения, возникающие от неравномерного охлаждения заготовок при ковке, сварке и литье.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Выбор температуры нагрева при отжиге зависит от марки стали, формы и размеров изделия и от цели отжига.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Отпуск выполняется следующим образом: закаленную деталь, покрытую слоем окалины, зачищают  и кладут на песок, насыпанный в металлическую плоскую коробку. Песок вместе с коробкой медленно нагревают и ждут появления на поверхности детали цвета побежалости, соответствующего определенной температуре отпуска. Сначала поверхность стали окрасится в бледно-желтый цвет, который по мере нагревания песка перейдет в желтый, коричневый и т. д. Так, например, пружины отпускают до фиолетового цвета, инструмент, требующий по сравнению с пружиной большей твердости, обычно отпускают до соломенно-желтого цвета. </a:t>
            </a: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f20150605092710-13-termoobrabotka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2385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</TotalTime>
  <Words>731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 «Термическая и темомеханическая  обработка стали» </vt:lpstr>
      <vt:lpstr>Слайд 2</vt:lpstr>
      <vt:lpstr>Слайд 3</vt:lpstr>
      <vt:lpstr>Виды термообработки стали</vt:lpstr>
      <vt:lpstr>Закалка </vt:lpstr>
      <vt:lpstr>Температура нагрева металла</vt:lpstr>
      <vt:lpstr>Таблица «Цвета каления и цвета побежалости»</vt:lpstr>
      <vt:lpstr>Отпуск </vt:lpstr>
      <vt:lpstr>Отжиг </vt:lpstr>
      <vt:lpstr>Нормализация </vt:lpstr>
      <vt:lpstr>Оборудование для термообработки в мастерской</vt:lpstr>
      <vt:lpstr>Примеры обрабатываемых деталей</vt:lpstr>
      <vt:lpstr>Правила безопасности</vt:lpstr>
      <vt:lpstr>Ответить на вопросы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Подготовил: Дёмин Н.В., учитель технологии  МБОУ «СШ №18» г. Нижневартовск, ХМАО-Югра</dc:title>
  <dc:creator>Пользователь</dc:creator>
  <cp:lastModifiedBy>Пользователь</cp:lastModifiedBy>
  <cp:revision>54</cp:revision>
  <dcterms:created xsi:type="dcterms:W3CDTF">2016-01-02T05:08:48Z</dcterms:created>
  <dcterms:modified xsi:type="dcterms:W3CDTF">2020-11-15T10:16:09Z</dcterms:modified>
</cp:coreProperties>
</file>