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30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0" r:id="rId17"/>
    <p:sldId id="30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4" r:id="rId32"/>
    <p:sldId id="302" r:id="rId33"/>
    <p:sldId id="303" r:id="rId34"/>
    <p:sldId id="305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7" r:id="rId53"/>
    <p:sldId id="308" r:id="rId54"/>
    <p:sldId id="306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E0000"/>
    <a:srgbClr val="A50021"/>
    <a:srgbClr val="080822"/>
    <a:srgbClr val="1E13AD"/>
    <a:srgbClr val="FFFF00"/>
    <a:srgbClr val="00638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466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7AA5004-34E4-4522-AEE1-31E8677464A1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1FC8C-4BCB-432C-94DD-AC0F33DA4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3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C0E8CB-DCAC-4AA7-9855-91EB64A05C38}" type="slidenum">
              <a:rPr lang="ru-RU" altLang="ru-RU" sz="1200"/>
              <a:pPr eaLnBrk="1" hangingPunct="1"/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19942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За рубежом выходили русские газеты и журналы, были открыты школы и университеты, действовала Русская Православная Церковь. Но, несмотря на сохранение первой волной эмиграции всех особенностей русского дореволюционного общества, положение беженцев было трагическим: в прошлом - потеря семьи, родины, социального статуса, рухнувший в небытие уклад, в настоящем - жестокая необходимость вживаться в чуждую действительность. Надежда на скорое возвращение не оправдалась, к середине 20-х годов стало очевидно, что России не вернуть и в Россию не вернуться. Боль ностальгии сопровождалась необходимостью тяжелого физического труда, бытовой неустроенностью: большинство эмигрантов вынуждено было завербоваться на заводы "Рено" или, что считалось более привилегированным, освоить профессию таксиста. 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C95765-3E17-4BD5-8568-EF68DEEF79FC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5163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61DF85-626F-45B3-ACE5-F3A1920F41B0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85854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208745-0F01-46F7-B5B2-E279D46D6EB2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1052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Характеризуя положение «незамеченного поколения», обитавшего в мелких дешевых кафе Монпарнаса, В.Ходасевич писал: «</a:t>
            </a:r>
            <a:r>
              <a:rPr lang="ru-RU" altLang="ru-RU" b="1" smtClean="0"/>
              <a:t>Отчаяние, владеющее душами Монпарнаса…питается и поддерживается оскорблениями и нищетой..За столиками Монпарнаса сидят люди, из которых многие днем не обедали, а вечером затрудняются спросить себе чашку кофе. На Монпарнасе порой сидят до утра потому, что ночевать негде. </a:t>
            </a:r>
            <a:br>
              <a:rPr lang="ru-RU" altLang="ru-RU" b="1" smtClean="0"/>
            </a:br>
            <a:r>
              <a:rPr lang="ru-RU" altLang="ru-RU" b="1" smtClean="0"/>
              <a:t>Нищета деформирует и само творчество.»</a:t>
            </a: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CF6A5D-6724-4DD8-8675-A38736128532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29031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4FA144A-773D-4BC3-807A-4B8A65041738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58674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AD8365-F096-4155-B6E4-98F0D989B2EB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7152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5DAA3-00A1-4E66-B85F-C5337E2A2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71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40431-ED7B-489D-9BDA-223EA5F0E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7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B82A0-293A-4F3E-B447-E7E7D2A8D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06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5671C-52C0-44A5-8A81-32AE1FFED1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20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38AD2-F50A-42C9-9185-8114E6F85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A9898-7D61-4751-801D-485DB189CB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3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019D1-0D00-42D6-9D7F-2052D7B062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2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B4001-FED1-45DF-9BE3-4050C1BD06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50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F8718-B743-49FE-9BF9-EC033E2056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58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135E7-B0C8-47EF-A482-C5C742DC69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46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8E1EE-AC13-4BD2-A726-9854F172E2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18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B59B4A-D29C-43EB-ABE0-CFC1DA6D8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28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png"/><Relationship Id="rId4" Type="http://schemas.openxmlformats.org/officeDocument/2006/relationships/image" Target="../media/image1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эм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Мои документы\Мои рисунки\эми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0"/>
            <a:ext cx="4286250" cy="135731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Литература  Русского Зарубежья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" descr="D:\Мои документы\Мои рисунки\ива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357563"/>
            <a:ext cx="2143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Заголовок 1"/>
          <p:cNvSpPr>
            <a:spLocks noGrp="1"/>
          </p:cNvSpPr>
          <p:nvPr>
            <p:ph type="ctrTitle"/>
          </p:nvPr>
        </p:nvSpPr>
        <p:spPr>
          <a:xfrm>
            <a:off x="142875" y="0"/>
            <a:ext cx="8858250" cy="928688"/>
          </a:xfrm>
        </p:spPr>
        <p:txBody>
          <a:bodyPr/>
          <a:lstStyle/>
          <a:p>
            <a:r>
              <a:rPr lang="ru-RU" altLang="ru-RU" sz="2400" smtClean="0"/>
              <a:t>Среди </a:t>
            </a:r>
            <a:r>
              <a:rPr lang="ru-RU" altLang="ru-RU" sz="2400" u="sng" smtClean="0"/>
              <a:t>поэтов</a:t>
            </a:r>
            <a:r>
              <a:rPr lang="ru-RU" altLang="ru-RU" sz="2400" smtClean="0"/>
              <a:t>, чье творчество сложилось в России, за границу выехали</a:t>
            </a:r>
          </a:p>
        </p:txBody>
      </p:sp>
      <p:sp>
        <p:nvSpPr>
          <p:cNvPr id="1024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50" y="6286500"/>
            <a:ext cx="2928938" cy="357188"/>
          </a:xfrm>
        </p:spPr>
        <p:txBody>
          <a:bodyPr/>
          <a:lstStyle/>
          <a:p>
            <a:r>
              <a:rPr lang="ru-RU" altLang="ru-RU" sz="1400" smtClean="0"/>
              <a:t>Вячеслав Иванов</a:t>
            </a:r>
          </a:p>
        </p:txBody>
      </p:sp>
      <p:pic>
        <p:nvPicPr>
          <p:cNvPr id="10245" name="Picture 4" descr="D:\Мои документы\Мои рисунки\сев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:\черн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2381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D:\черн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0"/>
            <a:ext cx="1795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D:\бурлю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71500"/>
            <a:ext cx="2071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572250" y="3071813"/>
            <a:ext cx="2214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Давид Бурлюк</a:t>
            </a:r>
          </a:p>
        </p:txBody>
      </p:sp>
      <p:pic>
        <p:nvPicPr>
          <p:cNvPr id="10249" name="Picture 9" descr="D:\гиппиус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643313"/>
            <a:ext cx="21431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0" descr="D: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1" descr="D: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2" descr="D: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3" descr="D: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4" descr="D: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5" descr="D: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D:\Мои документы\Мои рисунки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D:\Мои документы\Мои рисунки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D:\Мои документы\Мои рисунки\бальмон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4238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D:\Мои документы\Мои рисунки\бальмонт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928688"/>
            <a:ext cx="17859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000500" y="3143250"/>
            <a:ext cx="1398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chemeClr val="bg1"/>
                </a:solidFill>
              </a:rPr>
              <a:t>К. Бальмонт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:\Мои документы\Мои рисунки\дерев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929687" cy="71437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FFFF00"/>
                </a:solidFill>
                <a:latin typeface="AnastasiaScript" pitchFamily="2" charset="0"/>
              </a:rPr>
              <a:t>Главным мотивом  литературы старшего поколения стала тема ностальгической памяти об утраченной родине.</a:t>
            </a:r>
          </a:p>
        </p:txBody>
      </p:sp>
      <p:sp>
        <p:nvSpPr>
          <p:cNvPr id="122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4786313"/>
            <a:ext cx="6715125" cy="1714500"/>
          </a:xfrm>
        </p:spPr>
        <p:txBody>
          <a:bodyPr/>
          <a:lstStyle/>
          <a:p>
            <a:pPr algn="l"/>
            <a:r>
              <a:rPr lang="ru-RU" altLang="ru-RU" sz="2000" b="1" smtClean="0">
                <a:solidFill>
                  <a:srgbClr val="FF0000"/>
                </a:solidFill>
                <a:latin typeface="AnastasiaScript" pitchFamily="2" charset="0"/>
              </a:rPr>
              <a:t>Наиболее часто используемые темы - </a:t>
            </a:r>
            <a:r>
              <a:rPr lang="ru-RU" altLang="ru-RU" sz="2000" b="1" smtClean="0">
                <a:solidFill>
                  <a:srgbClr val="FFFF00"/>
                </a:solidFill>
                <a:latin typeface="AnastasiaScript" pitchFamily="2" charset="0"/>
              </a:rPr>
              <a:t>это</a:t>
            </a:r>
          </a:p>
          <a:p>
            <a:pPr algn="l">
              <a:buFontTx/>
              <a:buChar char="-"/>
            </a:pPr>
            <a:r>
              <a:rPr lang="ru-RU" altLang="ru-RU" sz="2000" b="1" smtClean="0">
                <a:solidFill>
                  <a:srgbClr val="FFFF00"/>
                </a:solidFill>
                <a:latin typeface="AnastasiaScript" pitchFamily="2" charset="0"/>
              </a:rPr>
              <a:t>тоска по «вечной России»;</a:t>
            </a:r>
          </a:p>
          <a:p>
            <a:pPr algn="l">
              <a:buFontTx/>
              <a:buChar char="-"/>
            </a:pPr>
            <a:r>
              <a:rPr lang="ru-RU" altLang="ru-RU" sz="2000" b="1" smtClean="0">
                <a:solidFill>
                  <a:srgbClr val="FFFF00"/>
                </a:solidFill>
                <a:latin typeface="AnastasiaScript" pitchFamily="2" charset="0"/>
              </a:rPr>
              <a:t> события революции и гражданской войны;</a:t>
            </a:r>
          </a:p>
          <a:p>
            <a:pPr algn="l">
              <a:buFontTx/>
              <a:buChar char="-"/>
            </a:pPr>
            <a:r>
              <a:rPr lang="ru-RU" altLang="ru-RU" sz="2000" b="1" smtClean="0">
                <a:solidFill>
                  <a:srgbClr val="FFFF00"/>
                </a:solidFill>
                <a:latin typeface="AnastasiaScript" pitchFamily="2" charset="0"/>
              </a:rPr>
              <a:t> русская история;</a:t>
            </a:r>
          </a:p>
          <a:p>
            <a:pPr algn="l">
              <a:buFontTx/>
              <a:buChar char="-"/>
            </a:pPr>
            <a:r>
              <a:rPr lang="ru-RU" altLang="ru-RU" sz="2000" b="1" smtClean="0">
                <a:solidFill>
                  <a:srgbClr val="FFFF00"/>
                </a:solidFill>
                <a:latin typeface="AnastasiaScript" pitchFamily="2" charset="0"/>
              </a:rPr>
              <a:t> воспоминания о детстве и юности.</a:t>
            </a:r>
          </a:p>
          <a:p>
            <a:pPr>
              <a:buFontTx/>
              <a:buChar char="-"/>
            </a:pPr>
            <a:endParaRPr lang="ru-RU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Мои рисунки\дерев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7E0000"/>
                </a:solidFill>
                <a:latin typeface="+mn-lt"/>
              </a:rPr>
              <a:t>Противопоставляя «вчерашнее» и «нынешнее», старшее поколение делало выбор в пользу утраченного культурного мира старой России, не признавая необходимости вживаться в новую действительность эмиграции.</a:t>
            </a:r>
            <a:endParaRPr lang="ru-RU" sz="2000" dirty="0">
              <a:solidFill>
                <a:srgbClr val="7E0000"/>
              </a:solidFill>
              <a:latin typeface="+mn-lt"/>
            </a:endParaRPr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500688"/>
            <a:ext cx="8643937" cy="1000125"/>
          </a:xfrm>
        </p:spPr>
        <p:txBody>
          <a:bodyPr/>
          <a:lstStyle/>
          <a:p>
            <a:r>
              <a:rPr lang="ru-RU" altLang="ru-RU" sz="2000" smtClean="0">
                <a:solidFill>
                  <a:srgbClr val="7E0000"/>
                </a:solidFill>
              </a:rPr>
              <a:t>Это обусловило и эстетический консерватизм «старших»: «Пора бросить идти по следам Толстого?- недоумевал Бунин. – А по чьим следам надо идти?»</a:t>
            </a:r>
          </a:p>
        </p:txBody>
      </p:sp>
      <p:pic>
        <p:nvPicPr>
          <p:cNvPr id="13317" name="Picture 4" descr="D:\Мои документы\Мои рисунки\писа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000250"/>
            <a:ext cx="2000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D:\Мои документы\Мои рисунки\писат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071813"/>
            <a:ext cx="10001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214313" y="0"/>
            <a:ext cx="8643937" cy="1071563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tx1"/>
                </a:solidFill>
                <a:latin typeface="AnastasiaScript" pitchFamily="2" charset="0"/>
              </a:rPr>
              <a:t>Иной позиции придерживалось младшее «незамеченное поколение» писателей в эмиграции.</a:t>
            </a: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715375" cy="1285875"/>
          </a:xfrm>
        </p:spPr>
        <p:txBody>
          <a:bodyPr/>
          <a:lstStyle/>
          <a:p>
            <a:r>
              <a:rPr lang="ru-RU" altLang="ru-RU" sz="2000" smtClean="0">
                <a:solidFill>
                  <a:srgbClr val="A50021"/>
                </a:solidFill>
                <a:latin typeface="AnastasiaScript" pitchFamily="2" charset="0"/>
              </a:rPr>
              <a:t>К «незамеченному поколению» принадлежали молодые писатели, не успевшие создать себе прочную </a:t>
            </a:r>
            <a:r>
              <a:rPr lang="ru-RU" altLang="ru-RU" sz="2800" smtClean="0">
                <a:solidFill>
                  <a:srgbClr val="A50021"/>
                </a:solidFill>
                <a:latin typeface="AnastasiaScript" pitchFamily="2" charset="0"/>
              </a:rPr>
              <a:t>литературную репутацию в России.</a:t>
            </a:r>
          </a:p>
        </p:txBody>
      </p:sp>
      <p:pic>
        <p:nvPicPr>
          <p:cNvPr id="14341" name="Picture 4" descr="D:\Мои документы\Мои рисунки\набо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8938"/>
            <a:ext cx="24288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D:\Мои документы\Мои рисунки\газдан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928938"/>
            <a:ext cx="2619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D:\Мои документы\Мои рисунки\марк алдано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57500"/>
            <a:ext cx="25003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6"/>
          <p:cNvSpPr>
            <a:spLocks noChangeArrowheads="1"/>
          </p:cNvSpPr>
          <p:nvPr/>
        </p:nvSpPr>
        <p:spPr bwMode="auto">
          <a:xfrm>
            <a:off x="642938" y="6143625"/>
            <a:ext cx="206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>
                <a:solidFill>
                  <a:schemeClr val="bg1"/>
                </a:solidFill>
              </a:rPr>
              <a:t>Владимир Набоков</a:t>
            </a:r>
          </a:p>
        </p:txBody>
      </p:sp>
      <p:sp>
        <p:nvSpPr>
          <p:cNvPr id="14345" name="Прямоугольник 7"/>
          <p:cNvSpPr>
            <a:spLocks noChangeArrowheads="1"/>
          </p:cNvSpPr>
          <p:nvPr/>
        </p:nvSpPr>
        <p:spPr bwMode="auto">
          <a:xfrm>
            <a:off x="6500813" y="6000750"/>
            <a:ext cx="210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Марк Алданов</a:t>
            </a:r>
          </a:p>
        </p:txBody>
      </p:sp>
      <p:pic>
        <p:nvPicPr>
          <p:cNvPr id="2" name="Picture 7" descr="D:\Мои документы\Мои рисунки\агее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71750"/>
            <a:ext cx="25400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:\Мои документы\Мои рисунки\берберов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25003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D:\Мои документы\Мои рисунки\бор.поплавский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57500"/>
            <a:ext cx="26431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572500" cy="1500188"/>
          </a:xfrm>
        </p:spPr>
        <p:txBody>
          <a:bodyPr/>
          <a:lstStyle/>
          <a:p>
            <a:r>
              <a:rPr lang="ru-RU" altLang="ru-RU" sz="3200" smtClean="0">
                <a:latin typeface="AnastasiaScript" pitchFamily="2" charset="0"/>
              </a:rPr>
              <a:t>Набоков и Газданов завоевали общеевропейскую, а в случае с Набоковым, даже мировую славу</a:t>
            </a:r>
          </a:p>
        </p:txBody>
      </p:sp>
      <p:pic>
        <p:nvPicPr>
          <p:cNvPr id="15364" name="Picture 4" descr="D:\Мои документы\Мои рисунки\наб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34290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:\Мои документы\Мои рисунки\наб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3143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D:\Мои документы\Мои рисунки\наб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32861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D:\Мои документы\Мои рисунки\набок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928813"/>
            <a:ext cx="3429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D:\Мои документы\Мои рисунки\набок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33575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:\Мои документы\Мои рисунки\набок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928813"/>
            <a:ext cx="321468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D:\Мои документы\Мои рисунки\набок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28813"/>
            <a:ext cx="350043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:\Мои документы\Мои рисунки\набок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928813"/>
            <a:ext cx="33575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D:\Мои документы\Мои рисунки\набок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90725"/>
            <a:ext cx="3238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D:\Мои документы\Мои рисунки\набок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28813"/>
            <a:ext cx="3143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:\Мои документы\Мои рисунки\набок1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28813"/>
            <a:ext cx="364331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 descr="D:\Мои документы\Мои рисунки\набок1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30718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D:\Мои документы\Мои рисунки\набок1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33004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Мои документы\Мои рисунки\эми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6286500" y="285750"/>
            <a:ext cx="2571750" cy="6215063"/>
          </a:xfrm>
        </p:spPr>
        <p:txBody>
          <a:bodyPr/>
          <a:lstStyle/>
          <a:p>
            <a:pPr algn="l"/>
            <a:r>
              <a:rPr lang="ru-RU" altLang="ru-RU" sz="1400" smtClean="0"/>
              <a:t>       </a:t>
            </a:r>
            <a:r>
              <a:rPr lang="ru-RU" altLang="ru-RU" sz="2000" smtClean="0"/>
              <a:t>Практически никто из младшего поколения писателей не мог заработать на жизнь литературным трудом:  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Газданов стал таксистом, 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Кнут развозил товары, 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Терапино служил в фармацевтической фирме,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многие </a:t>
            </a:r>
            <a:br>
              <a:rPr lang="ru-RU" altLang="ru-RU" sz="2000" smtClean="0"/>
            </a:br>
            <a:r>
              <a:rPr lang="ru-RU" altLang="ru-RU" sz="2000" smtClean="0"/>
              <a:t>перебивались грошовым приработком.</a:t>
            </a:r>
            <a:br>
              <a:rPr lang="ru-RU" altLang="ru-RU" sz="2000" smtClean="0"/>
            </a:br>
            <a:endParaRPr lang="ru-RU" altLang="ru-RU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5800" y="1428750"/>
            <a:ext cx="7772400" cy="4500563"/>
          </a:xfrm>
        </p:spPr>
        <p:txBody>
          <a:bodyPr/>
          <a:lstStyle/>
          <a:p>
            <a:pPr algn="l"/>
            <a:r>
              <a:rPr lang="ru-RU" altLang="ru-RU" sz="2800" smtClean="0"/>
              <a:t>                            Проверь себя</a:t>
            </a:r>
            <a:r>
              <a:rPr lang="ru-RU" altLang="ru-RU" sz="1600" smtClean="0"/>
              <a:t>.</a:t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000" smtClean="0"/>
              <a:t>  1. Сколько периодов русской эмигрантской литературы ты знаешь? </a:t>
            </a:r>
            <a:br>
              <a:rPr lang="ru-RU" altLang="ru-RU" sz="2000" smtClean="0"/>
            </a:br>
            <a:r>
              <a:rPr lang="ru-RU" altLang="ru-RU" sz="2000" smtClean="0"/>
              <a:t>      Назови даты  этих периодов.</a:t>
            </a:r>
            <a:br>
              <a:rPr lang="ru-RU" altLang="ru-RU" sz="2000" smtClean="0"/>
            </a:br>
            <a:r>
              <a:rPr lang="ru-RU" altLang="ru-RU" sz="2000" smtClean="0"/>
              <a:t>  2. Какие центры рассеяния русской эмиграции тебе известны?</a:t>
            </a:r>
            <a:br>
              <a:rPr lang="ru-RU" altLang="ru-RU" sz="2000" smtClean="0"/>
            </a:br>
            <a:r>
              <a:rPr lang="ru-RU" altLang="ru-RU" sz="2000" smtClean="0"/>
              <a:t>      Чем они отличаются?</a:t>
            </a:r>
            <a:br>
              <a:rPr lang="ru-RU" altLang="ru-RU" sz="2000" smtClean="0"/>
            </a:br>
            <a:r>
              <a:rPr lang="ru-RU" altLang="ru-RU" sz="2000" smtClean="0"/>
              <a:t>  3. С какого года начинается расцвет русской зарубежной литературы?</a:t>
            </a:r>
            <a:br>
              <a:rPr lang="ru-RU" altLang="ru-RU" sz="2000" smtClean="0"/>
            </a:br>
            <a:r>
              <a:rPr lang="ru-RU" altLang="ru-RU" sz="2000" smtClean="0"/>
              <a:t>       Какие книги создаются?</a:t>
            </a:r>
            <a:br>
              <a:rPr lang="ru-RU" altLang="ru-RU" sz="2000" smtClean="0"/>
            </a:br>
            <a:r>
              <a:rPr lang="ru-RU" altLang="ru-RU" sz="2000" smtClean="0"/>
              <a:t>  4. Назови имена писателей и поэтов эмигрировавших за границу?</a:t>
            </a:r>
            <a:br>
              <a:rPr lang="ru-RU" altLang="ru-RU" sz="2000" smtClean="0"/>
            </a:br>
            <a:r>
              <a:rPr lang="ru-RU" altLang="ru-RU" sz="2000" smtClean="0"/>
              <a:t>  5. Каких взглядов в литературе придерживались писатели и поэты        старшего          поколения? </a:t>
            </a:r>
            <a:br>
              <a:rPr lang="ru-RU" altLang="ru-RU" sz="2000" smtClean="0"/>
            </a:br>
            <a:r>
              <a:rPr lang="ru-RU" altLang="ru-RU" sz="2000" smtClean="0"/>
              <a:t>       В чем выражается эстетический консерватизм «старших»? </a:t>
            </a:r>
            <a:br>
              <a:rPr lang="ru-RU" altLang="ru-RU" sz="2000" smtClean="0"/>
            </a:br>
            <a:r>
              <a:rPr lang="ru-RU" altLang="ru-RU" sz="2000" smtClean="0"/>
              <a:t>   6. Кого называли «незамеченным поколением»?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7411" name="Picture 3" descr="C:\Documents and Settings\User\Рабочий стол\otkritiiy_vopro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"/>
            <a:ext cx="13573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5000625"/>
          </a:xfrm>
        </p:spPr>
        <p:txBody>
          <a:bodyPr/>
          <a:lstStyle/>
          <a:p>
            <a:pPr algn="l"/>
            <a:r>
              <a:rPr lang="ru-RU" altLang="ru-RU" sz="2800" smtClean="0"/>
              <a:t>                               Продолжи фразу</a:t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 1. После 1917 года из России уехало…</a:t>
            </a:r>
            <a:br>
              <a:rPr lang="ru-RU" altLang="ru-RU" sz="2000" smtClean="0"/>
            </a:br>
            <a:r>
              <a:rPr lang="ru-RU" altLang="ru-RU" sz="2000" smtClean="0"/>
              <a:t>                                                           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 2. Национальным праздником русской эмиграции стал…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 3. Главным мотивом литературы старшего поколения стала…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8435" name="Picture 3" descr="C:\Documents and Settings\User\Рабочий стол\znak_vosklic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862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Мои рисунки\эми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75" y="857250"/>
            <a:ext cx="2000250" cy="4857750"/>
          </a:xfrm>
        </p:spPr>
        <p:txBody>
          <a:bodyPr/>
          <a:lstStyle/>
          <a:p>
            <a:r>
              <a:rPr lang="ru-RU" altLang="ru-RU" sz="1600" b="1" smtClean="0"/>
              <a:t>Если старшее поколение вдохновлялось ностальгическими мотивами, то младшее оставило документы русской души в изгнании, изобразив действительность эмиграции</a:t>
            </a:r>
            <a:r>
              <a:rPr lang="ru-RU" altLang="ru-RU" sz="1600" b="1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D:\Мои документы\Мои рисунки\эми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5529263" cy="571500"/>
          </a:xfrm>
        </p:spPr>
        <p:txBody>
          <a:bodyPr/>
          <a:lstStyle/>
          <a:p>
            <a:r>
              <a:rPr lang="ru-RU" altLang="ru-RU" sz="2000" smtClean="0"/>
              <a:t>Жизнь  «русского монпарно» запечатлена в романах</a:t>
            </a:r>
          </a:p>
        </p:txBody>
      </p:sp>
      <p:pic>
        <p:nvPicPr>
          <p:cNvPr id="17413" name="Picture 5" descr="D:\Мои документы\Мои рисунки\поплав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37861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643563" y="1214438"/>
            <a:ext cx="3571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Аполлон</a:t>
            </a:r>
            <a:b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Бе</a:t>
            </a:r>
            <a: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зобразов</a:t>
            </a:r>
            <a:endParaRPr lang="ru-RU" sz="1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6" name="Picture 8" descr="D:\Мои документы\Мои рисунки\аге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39290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:\Мои документы\Мои рисунки\одоевц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00125"/>
            <a:ext cx="4071938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643188" y="5214938"/>
            <a:ext cx="3214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Ирина Одоевцева.</a:t>
            </a:r>
            <a:br>
              <a:rPr lang="ru-RU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kern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«Ангел смерти»</a:t>
            </a:r>
          </a:p>
        </p:txBody>
      </p:sp>
      <p:pic>
        <p:nvPicPr>
          <p:cNvPr id="17418" name="Picture 10" descr="D:\Мои документы\Мои рисунки\одоевцева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143000"/>
            <a:ext cx="38576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500313" y="5572125"/>
            <a:ext cx="3214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Ирина Одоевцева.</a:t>
            </a:r>
            <a:br>
              <a:rPr lang="ru-RU" sz="1600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«Изольда».</a:t>
            </a:r>
            <a:br>
              <a:rPr lang="ru-RU" sz="1600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600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«Зеркало».</a:t>
            </a:r>
          </a:p>
        </p:txBody>
      </p:sp>
      <p:pic>
        <p:nvPicPr>
          <p:cNvPr id="17419" name="Picture 11" descr="D:\Мои документы\Мои рисунки\берберов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28688"/>
            <a:ext cx="4143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714625" y="2428875"/>
            <a:ext cx="3643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Narrow" pitchFamily="34" charset="0"/>
                <a:ea typeface="+mj-ea"/>
                <a:cs typeface="Arial" pitchFamily="34" charset="0"/>
              </a:rPr>
              <a:t>Роман из эмигрантской жизни</a:t>
            </a:r>
            <a:r>
              <a:rPr lang="ru-RU" sz="2000" b="1" kern="0" dirty="0">
                <a:solidFill>
                  <a:schemeClr val="tx2"/>
                </a:solidFill>
                <a:latin typeface="Arial Narrow" pitchFamily="34" charset="0"/>
                <a:ea typeface="+mj-e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C:\Documents and Settings\User\Рабочий стол\b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>
            <a:spLocks noGrp="1"/>
          </p:cNvSpPr>
          <p:nvPr>
            <p:ph type="title"/>
          </p:nvPr>
        </p:nvSpPr>
        <p:spPr>
          <a:xfrm>
            <a:off x="5715000" y="214313"/>
            <a:ext cx="3028950" cy="5429250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rgbClr val="1E13AD"/>
                </a:solidFill>
              </a:rPr>
              <a:t>       В Серебряном веке </a:t>
            </a:r>
            <a:r>
              <a:rPr lang="ru-RU" altLang="ru-RU" sz="2000" u="sng" smtClean="0">
                <a:solidFill>
                  <a:srgbClr val="1E13AD"/>
                </a:solidFill>
              </a:rPr>
              <a:t>русская культура </a:t>
            </a:r>
            <a:r>
              <a:rPr lang="ru-RU" altLang="ru-RU" sz="2000" smtClean="0">
                <a:solidFill>
                  <a:srgbClr val="1E13AD"/>
                </a:solidFill>
              </a:rPr>
              <a:t>заявила о себе как один из </a:t>
            </a:r>
            <a:r>
              <a:rPr lang="ru-RU" altLang="ru-RU" sz="2000" u="sng" smtClean="0">
                <a:solidFill>
                  <a:srgbClr val="1E13AD"/>
                </a:solidFill>
              </a:rPr>
              <a:t>лидеров мирового духовного движения</a:t>
            </a:r>
            <a:r>
              <a:rPr lang="ru-RU" altLang="ru-RU" sz="2000" smtClean="0">
                <a:solidFill>
                  <a:srgbClr val="1E13AD"/>
                </a:solidFill>
              </a:rPr>
              <a:t>. </a:t>
            </a:r>
            <a:br>
              <a:rPr lang="ru-RU" altLang="ru-RU" sz="2000" smtClean="0">
                <a:solidFill>
                  <a:srgbClr val="1E13AD"/>
                </a:solidFill>
              </a:rPr>
            </a:br>
            <a:r>
              <a:rPr lang="ru-RU" altLang="ru-RU" sz="2000" smtClean="0">
                <a:solidFill>
                  <a:srgbClr val="1E13AD"/>
                </a:solidFill>
              </a:rPr>
              <a:t/>
            </a:r>
            <a:br>
              <a:rPr lang="ru-RU" altLang="ru-RU" sz="2000" smtClean="0">
                <a:solidFill>
                  <a:srgbClr val="1E13AD"/>
                </a:solidFill>
              </a:rPr>
            </a:br>
            <a:r>
              <a:rPr lang="ru-RU" altLang="ru-RU" sz="2000" smtClean="0">
                <a:solidFill>
                  <a:srgbClr val="1E13AD"/>
                </a:solidFill>
              </a:rPr>
              <a:t>       Серебряный век был оборван политическими, военными и социальными потрясениями 1917 – 1920 гг.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786438" y="785813"/>
            <a:ext cx="27797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100" kern="0" dirty="0">
                <a:latin typeface="+mj-lt"/>
                <a:ea typeface="+mj-ea"/>
                <a:cs typeface="+mj-cs"/>
              </a:rPr>
              <a:t> 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 мощное культурное движение не могло исчезнуть в один момент только от внешних неблагоприятных обстоятельств.</a:t>
            </a:r>
          </a:p>
          <a:p>
            <a:pPr algn="ctr" eaLnBrk="0" hangingPunct="0">
              <a:defRPr/>
            </a:pPr>
            <a:endParaRPr lang="ru-RU" sz="2000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Серебряный век         </a:t>
            </a:r>
            <a:r>
              <a:rPr lang="ru-RU" sz="2000" u="sng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исчез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Он был разорван, и большая его часть продолжала существовать в культуре «России №2», как иногда называют русскую эмиграцию 1920-1930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0"/>
            <a:ext cx="7429500" cy="1071563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«Едва ли не самым ценным вкладом писателей в общую сокровищницу русской литературы должны будут признаны разные формы нехудожественной литературы» – Г.Струве (исследователь эмигрантской литературы)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75" y="1357313"/>
            <a:ext cx="1628775" cy="852487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Критика</a:t>
            </a:r>
          </a:p>
        </p:txBody>
      </p:sp>
      <p:pic>
        <p:nvPicPr>
          <p:cNvPr id="21509" name="Picture 9" descr="D:\Мои документы\Мои рисунки\эми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71563"/>
            <a:ext cx="33575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85750" y="1785938"/>
            <a:ext cx="2357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Эссеистика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215063" y="2714625"/>
            <a:ext cx="2643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Философская проза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3786188"/>
            <a:ext cx="2857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Высокая публицистика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572125" y="4643438"/>
            <a:ext cx="36718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Мемуарная </a:t>
            </a:r>
            <a:br>
              <a:rPr lang="ru-RU" sz="28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28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815262" cy="64293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A50021"/>
                </a:solidFill>
              </a:rPr>
              <a:t>Младшее поколение писателей внесло значительный вклад в мемуаристку:</a:t>
            </a:r>
          </a:p>
        </p:txBody>
      </p:sp>
      <p:pic>
        <p:nvPicPr>
          <p:cNvPr id="19459" name="Picture 3" descr="D:\Мои документы\Мои рисунки\другие бере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2438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:\Мои документы\Мои рисунки\бербер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00125"/>
            <a:ext cx="27813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D:\Мои документы\Мои рисунки\терапиан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00125"/>
            <a:ext cx="2714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:\Мои документы\Мои рисунки\варшавск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571750"/>
            <a:ext cx="2571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:\Мои документы\Мои рисунки\яновск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27146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D:\Мои документы\Мои рисунки\одоевцев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28765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D:\Мои документы\Мои рисунки\сен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643063"/>
            <a:ext cx="30765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:\Мои документы\Мои рисунки\кузнецова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286000"/>
            <a:ext cx="2714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:\Мои документы\Мои рисунки\г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71625"/>
            <a:ext cx="3429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1714500" y="142875"/>
            <a:ext cx="6929438" cy="128587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промежуточном  положении между «старшими» и «младшими» оказались поэты, издавшие свои первые сборники до революции и довольно уверенно заявившие о себе ещё в России.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эмигрантской поэзии они стоят особняком.</a:t>
            </a:r>
          </a:p>
        </p:txBody>
      </p:sp>
      <p:pic>
        <p:nvPicPr>
          <p:cNvPr id="23556" name="Picture 3" descr="D:\Мои документы\Мои рисунки\цар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3429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D:\Мои документы\Мои рисунки\цвета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285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875" y="3214688"/>
            <a:ext cx="378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AnastasiaScript" pitchFamily="2" charset="0"/>
                <a:ea typeface="+mj-ea"/>
                <a:cs typeface="+mj-cs"/>
              </a:rPr>
              <a:t>Поэма Горы</a:t>
            </a:r>
          </a:p>
        </p:txBody>
      </p:sp>
      <p:pic>
        <p:nvPicPr>
          <p:cNvPr id="20486" name="Picture 6" descr="D:\Мои документы\Мои рисунки\воздух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71625"/>
            <a:ext cx="29289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:\Мои документы\Мои рисунки\крысоло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71625"/>
            <a:ext cx="29051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D:\Мои документы\Мои рисунки\лестниц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71625"/>
            <a:ext cx="32146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142875" y="2857500"/>
            <a:ext cx="35004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bg1"/>
                </a:solidFill>
                <a:latin typeface="AnastasiaScript" pitchFamily="2" charset="0"/>
                <a:ea typeface="+mj-ea"/>
                <a:cs typeface="+mj-cs"/>
              </a:rPr>
              <a:t>Лестница</a:t>
            </a:r>
          </a:p>
        </p:txBody>
      </p:sp>
      <p:pic>
        <p:nvPicPr>
          <p:cNvPr id="20490" name="Picture 10" descr="D:\Мои документы\Мои рисунки\новогодне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571625"/>
            <a:ext cx="350043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D:\Мои документы\Мои рисунки\эми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D:\Мои документы\Мои рисунки\ноч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43063"/>
            <a:ext cx="29686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429625" cy="1214437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AnastasiaScript" pitchFamily="2" charset="0"/>
              </a:rPr>
              <a:t>Ходасевич издает в эмиграции свои вершинные сборники</a:t>
            </a:r>
          </a:p>
        </p:txBody>
      </p:sp>
      <p:pic>
        <p:nvPicPr>
          <p:cNvPr id="24581" name="Picture 3" descr="D:\Мои документы\Мои рисунки\ходас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33337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D:\Мои документы\Мои рисунки\ходас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143250"/>
            <a:ext cx="17859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714875" y="3214688"/>
            <a:ext cx="3500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 kern="0" dirty="0">
              <a:solidFill>
                <a:schemeClr val="tx2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714875" y="3000375"/>
            <a:ext cx="3214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Европейская ночь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D:\Мои документы\Мои рисунки\эми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7358062" cy="1214437"/>
          </a:xfrm>
        </p:spPr>
        <p:txBody>
          <a:bodyPr/>
          <a:lstStyle/>
          <a:p>
            <a:r>
              <a:rPr lang="ru-RU" altLang="ru-RU" sz="2400" smtClean="0">
                <a:solidFill>
                  <a:srgbClr val="C00000"/>
                </a:solidFill>
              </a:rPr>
              <a:t>Иванов получает статус первого поэта эмиграции, выпускает поэтические книги, зачисленные в золотой фонд русской поэзии.</a:t>
            </a:r>
          </a:p>
        </p:txBody>
      </p:sp>
      <p:pic>
        <p:nvPicPr>
          <p:cNvPr id="25604" name="Picture 3" descr="D:\Мои документы\Мои рисунки\ива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33575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2938" y="6072188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kern="0" dirty="0">
                <a:latin typeface="+mj-lt"/>
                <a:ea typeface="+mj-ea"/>
                <a:cs typeface="+mj-cs"/>
              </a:rPr>
              <a:t>Портрет без сходства</a:t>
            </a:r>
          </a:p>
        </p:txBody>
      </p:sp>
      <p:pic>
        <p:nvPicPr>
          <p:cNvPr id="25606" name="Picture 4" descr="D:\Мои документы\Мои рисунки\иванов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85938"/>
            <a:ext cx="3000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6250" y="5572125"/>
            <a:ext cx="3214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Посмертный дневник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:\Мои документы\Мои рисунки\берл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82153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643937" cy="785813"/>
          </a:xfrm>
        </p:spPr>
        <p:txBody>
          <a:bodyPr/>
          <a:lstStyle/>
          <a:p>
            <a:r>
              <a:rPr lang="ru-RU" altLang="ru-RU" sz="2000" smtClean="0">
                <a:latin typeface="Cambria Math" panose="02040503050406030204" pitchFamily="18" charset="0"/>
              </a:rPr>
              <a:t>Постепенно выделилась специализация культурных центров  русской эмиграции:</a:t>
            </a:r>
          </a:p>
        </p:txBody>
      </p:sp>
      <p:sp>
        <p:nvSpPr>
          <p:cNvPr id="266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5357813"/>
            <a:ext cx="4143375" cy="1071562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Берлин был издательским центром</a:t>
            </a:r>
          </a:p>
        </p:txBody>
      </p:sp>
      <p:pic>
        <p:nvPicPr>
          <p:cNvPr id="23557" name="Picture 5" descr="D:\Мои документы\Мои рисунки\пр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821531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0188" y="1357313"/>
            <a:ext cx="2000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500" y="1214438"/>
            <a:ext cx="3857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Прага - научным</a:t>
            </a:r>
          </a:p>
        </p:txBody>
      </p:sp>
      <p:pic>
        <p:nvPicPr>
          <p:cNvPr id="23559" name="Picture 7" descr="D:\Мои документы\Мои рисунки\эми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35818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57250" y="1071563"/>
            <a:ext cx="33575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Париж - литературным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D:\Мои документы\Фоны\1049712-Royalty-Free-RF-Clip-Art-Illustration-Of-A-Digital-Collage-Of-Faded-Floral-Invit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D:\Мои документы\Мои рисунки\эми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60721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14688" y="1857375"/>
            <a:ext cx="2000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75" y="0"/>
            <a:ext cx="2714625" cy="6500813"/>
          </a:xfrm>
        </p:spPr>
        <p:txBody>
          <a:bodyPr/>
          <a:lstStyle/>
          <a:p>
            <a:pPr algn="l">
              <a:defRPr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Эмигранты всегда были против властей на их родине, но всегда горячо любили свою родину и отечество и мечтали туда вернуться.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Они сохранили русский флаг и правду о России.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 Истинно русская литература, поэзия, философия и вера продолжала жить в Зарубежной Руси.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 Основная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цель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была у всех  «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донести свечу до родины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», сохранить русскую культуру и неиспоганенную русскую православную веру для будущей свободной России.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1500188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+mn-lt"/>
              </a:rPr>
              <a:t>Эмигрантский быт это в основном дореволюционный русский православный быт (эмиграция не празднует 7-е ноября, 1-е мая и 8-е марта). Праздник праздников у них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Пасха, Светлое Христово Воскресение, Рождество, Вознесение, Троица</a:t>
            </a:r>
            <a:r>
              <a:rPr lang="ru-RU" sz="2000" dirty="0" smtClean="0">
                <a:latin typeface="+mn-lt"/>
              </a:rPr>
              <a:t> и соблюдаются посты</a:t>
            </a:r>
          </a:p>
        </p:txBody>
      </p:sp>
      <p:pic>
        <p:nvPicPr>
          <p:cNvPr id="28675" name="Picture 3" descr="D:\Мои документы\Мои рисунки\пас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31718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:\Мои документы\Мои рисунки\пасх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28750"/>
            <a:ext cx="32146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D:\Мои документы\Мои рисунки\пасх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357313"/>
            <a:ext cx="2928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D:\Мои документы\Мои рисунки\пасха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43313"/>
            <a:ext cx="2714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785938"/>
          </a:xfrm>
        </p:spPr>
        <p:txBody>
          <a:bodyPr/>
          <a:lstStyle/>
          <a:p>
            <a:r>
              <a:rPr lang="ru-RU" altLang="ru-RU" sz="2400" smtClean="0">
                <a:latin typeface="AnastasiaScript" pitchFamily="2" charset="0"/>
              </a:rPr>
              <a:t>Для детей устраивается </a:t>
            </a:r>
            <a:r>
              <a:rPr lang="ru-RU" altLang="ru-RU" sz="2400" smtClean="0">
                <a:solidFill>
                  <a:srgbClr val="FF0000"/>
                </a:solidFill>
                <a:latin typeface="AnastasiaScript" pitchFamily="2" charset="0"/>
              </a:rPr>
              <a:t>Рождественская елка </a:t>
            </a:r>
            <a:r>
              <a:rPr lang="ru-RU" altLang="ru-RU" sz="2400" smtClean="0">
                <a:latin typeface="AnastasiaScript" pitchFamily="2" charset="0"/>
              </a:rPr>
              <a:t>с Дедом Морозом и подарками ( и ни в коем случае не Новогодняя Елка. Новый Год считается не русским праздником)</a:t>
            </a:r>
          </a:p>
        </p:txBody>
      </p:sp>
      <p:pic>
        <p:nvPicPr>
          <p:cNvPr id="29699" name="Picture 2" descr="D:\Мои документы\Мои рисунки\рож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2857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D:\Мои документы\Мои рисунки\рожд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00"/>
            <a:ext cx="2571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D:\Мои документы\Мои рисунки\рожд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71688"/>
            <a:ext cx="28575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0715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День Ангела  </a:t>
            </a:r>
            <a:r>
              <a:rPr lang="ru-RU" sz="3600" dirty="0" smtClean="0">
                <a:latin typeface="+mn-lt"/>
              </a:rPr>
              <a:t>празднуется, а день   рождения почти нет</a:t>
            </a:r>
            <a:endParaRPr lang="ru-RU" sz="3600" dirty="0">
              <a:latin typeface="+mn-lt"/>
            </a:endParaRPr>
          </a:p>
        </p:txBody>
      </p:sp>
      <p:pic>
        <p:nvPicPr>
          <p:cNvPr id="30723" name="Picture 3" descr="D:\Мои документы\Мои рисунки\ангел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30003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D:\Мои документы\Мои рисунки\ангел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357313"/>
            <a:ext cx="35242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D:\Мои документы\Мои рисунки\ангел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57313"/>
            <a:ext cx="3000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Мои документы\Фоны\Faded_Background-CLOUDS_rot_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5929313" y="0"/>
            <a:ext cx="2786062" cy="57150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Литература Русского Зарубежья – ветвь русской литературы, возникшей после 1917 года и издававшейся вне СССР и России.</a:t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Различают </a:t>
            </a:r>
            <a:r>
              <a:rPr lang="ru-RU" altLang="ru-RU" sz="2000" b="1" u="sng" smtClean="0"/>
              <a:t>три периода </a:t>
            </a:r>
            <a:r>
              <a:rPr lang="ru-RU" altLang="ru-RU" sz="2000" smtClean="0"/>
              <a:t>или </a:t>
            </a:r>
            <a:r>
              <a:rPr lang="ru-RU" altLang="ru-RU" sz="2000" b="1" u="sng" smtClean="0"/>
              <a:t>три волны </a:t>
            </a:r>
            <a:r>
              <a:rPr lang="ru-RU" altLang="ru-RU" sz="2000" smtClean="0"/>
              <a:t>русской эмигрантской литературы</a:t>
            </a:r>
            <a:r>
              <a:rPr lang="ru-RU" altLang="ru-RU" sz="1800" smtClean="0"/>
              <a:t>.</a:t>
            </a:r>
          </a:p>
        </p:txBody>
      </p:sp>
      <p:pic>
        <p:nvPicPr>
          <p:cNvPr id="4100" name="Picture 4" descr="D:\Мои документы\Мои рисунки\эми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D:\Мои документы\Мои рисунки\дерев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0" y="5500688"/>
            <a:ext cx="6357938" cy="1214437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В домах у них всюду иконы, дома они освящают и на  Крещение священник ездит со святой водой и освящает дома. Они хорошие семьянины, разводов имеют мало, хорошие работники, их дети учатся хорошо, и нравственность на высоком уровне.</a:t>
            </a:r>
          </a:p>
        </p:txBody>
      </p:sp>
      <p:pic>
        <p:nvPicPr>
          <p:cNvPr id="31748" name="Picture 5" descr="D:\Мои документы\Мои рисунки\и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785938"/>
            <a:ext cx="2690812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D:\Мои документы\Мои рисунки\и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2419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7772400" cy="3390900"/>
          </a:xfrm>
        </p:spPr>
        <p:txBody>
          <a:bodyPr/>
          <a:lstStyle/>
          <a:p>
            <a:pPr algn="l"/>
            <a:r>
              <a:rPr lang="ru-RU" altLang="ru-RU" sz="2800" b="1" smtClean="0"/>
              <a:t>                            Проверь себя!</a:t>
            </a:r>
            <a:br>
              <a:rPr lang="ru-RU" altLang="ru-RU" sz="2800" b="1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1800" smtClean="0"/>
              <a:t>1</a:t>
            </a:r>
            <a:r>
              <a:rPr lang="ru-RU" altLang="ru-RU" sz="1800" b="1" smtClean="0"/>
              <a:t>. Назови основной мотив произведений писателей младшего поколения    </a:t>
            </a:r>
            <a:br>
              <a:rPr lang="ru-RU" altLang="ru-RU" sz="1800" b="1" smtClean="0"/>
            </a:br>
            <a:r>
              <a:rPr lang="ru-RU" altLang="ru-RU" sz="1800" b="1" smtClean="0"/>
              <a:t>     эмигрантов?</a:t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>2.  Какие формы нехудожественной литературы привнесли в русскую </a:t>
            </a:r>
            <a:br>
              <a:rPr lang="ru-RU" altLang="ru-RU" sz="1800" b="1" smtClean="0"/>
            </a:br>
            <a:r>
              <a:rPr lang="ru-RU" altLang="ru-RU" sz="1800" b="1" smtClean="0"/>
              <a:t>     литературу писатели-эмигранты?</a:t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>3. Объясни термин «промежуточное положение» некоторых поэтов. Назови этих поэтов.</a:t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>4. Какова была цель писателей-эмигрантов?</a:t>
            </a:r>
            <a:endParaRPr lang="ru-RU" altLang="ru-RU" sz="2800" b="1" smtClean="0"/>
          </a:p>
        </p:txBody>
      </p:sp>
      <p:pic>
        <p:nvPicPr>
          <p:cNvPr id="32772" name="Picture 3" descr="C:\Documents and Settings\User\Рабочий стол\otkritiiy_vopro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2875"/>
            <a:ext cx="13573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1357313" y="609600"/>
            <a:ext cx="7100887" cy="4248150"/>
          </a:xfrm>
        </p:spPr>
        <p:txBody>
          <a:bodyPr/>
          <a:lstStyle/>
          <a:p>
            <a:pPr algn="l"/>
            <a:r>
              <a:rPr lang="ru-RU" altLang="ru-RU" sz="2800" smtClean="0"/>
              <a:t>                                 </a:t>
            </a:r>
            <a:r>
              <a:rPr lang="ru-RU" altLang="ru-RU" sz="2800" b="1" smtClean="0"/>
              <a:t>Закончи фразу </a:t>
            </a:r>
            <a:br>
              <a:rPr lang="ru-RU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400" b="1" smtClean="0"/>
              <a:t>В эмиграции</a:t>
            </a:r>
            <a:br>
              <a:rPr lang="ru-RU" altLang="ru-RU" sz="24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    	Берлин был -…</a:t>
            </a:r>
            <a:br>
              <a:rPr lang="ru-RU" altLang="ru-RU" sz="24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 		           Прага -…</a:t>
            </a:r>
            <a:br>
              <a:rPr lang="ru-RU" altLang="ru-RU" sz="24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		                         Париж - …</a:t>
            </a:r>
            <a:endParaRPr lang="ru-RU" altLang="ru-RU" sz="2800" b="1" smtClean="0"/>
          </a:p>
        </p:txBody>
      </p:sp>
      <p:pic>
        <p:nvPicPr>
          <p:cNvPr id="33796" name="Picture 3" descr="C:\Documents and Settings\User\Рабочий стол\znak_vosklica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862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6386512" cy="5286375"/>
          </a:xfrm>
        </p:spPr>
        <p:txBody>
          <a:bodyPr/>
          <a:lstStyle/>
          <a:p>
            <a:pPr algn="l"/>
            <a:r>
              <a:rPr lang="ru-RU" altLang="ru-RU" sz="2400" smtClean="0"/>
              <a:t>                      Тест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1800" smtClean="0"/>
              <a:t>1. В эмиграции праздновали</a:t>
            </a:r>
            <a:br>
              <a:rPr lang="ru-RU" altLang="ru-RU" sz="1800" smtClean="0"/>
            </a:br>
            <a:r>
              <a:rPr lang="ru-RU" altLang="ru-RU" sz="1800" smtClean="0"/>
              <a:t>	а) 7 ноября</a:t>
            </a:r>
            <a:br>
              <a:rPr lang="ru-RU" altLang="ru-RU" sz="1800" smtClean="0"/>
            </a:br>
            <a:r>
              <a:rPr lang="ru-RU" altLang="ru-RU" sz="1800" smtClean="0"/>
              <a:t>	б) </a:t>
            </a:r>
            <a:br>
              <a:rPr lang="ru-RU" altLang="ru-RU" sz="1800" smtClean="0"/>
            </a:br>
            <a:r>
              <a:rPr lang="ru-RU" altLang="ru-RU" sz="1800" smtClean="0"/>
              <a:t>	в) 1 Мая</a:t>
            </a:r>
            <a:br>
              <a:rPr lang="ru-RU" altLang="ru-RU" sz="1800" smtClean="0"/>
            </a:br>
            <a:r>
              <a:rPr lang="ru-RU" altLang="ru-RU" sz="1800" smtClean="0"/>
              <a:t>	г) 8 Марта</a:t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2. Для детей устраивали</a:t>
            </a:r>
            <a:br>
              <a:rPr lang="ru-RU" altLang="ru-RU" sz="1800" smtClean="0"/>
            </a:br>
            <a:r>
              <a:rPr lang="ru-RU" altLang="ru-RU" sz="1800" smtClean="0"/>
              <a:t>	а) </a:t>
            </a:r>
            <a:br>
              <a:rPr lang="ru-RU" altLang="ru-RU" sz="1800" smtClean="0"/>
            </a:br>
            <a:r>
              <a:rPr lang="ru-RU" altLang="ru-RU" sz="1800" smtClean="0"/>
              <a:t>	б) Новый год</a:t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>3. Широко отмечали</a:t>
            </a:r>
            <a:br>
              <a:rPr lang="ru-RU" altLang="ru-RU" sz="1800" smtClean="0"/>
            </a:br>
            <a:r>
              <a:rPr lang="ru-RU" altLang="ru-RU" sz="1800" smtClean="0"/>
              <a:t>	а) День рождения</a:t>
            </a:r>
            <a:br>
              <a:rPr lang="ru-RU" altLang="ru-RU" sz="1800" smtClean="0"/>
            </a:br>
            <a:r>
              <a:rPr lang="ru-RU" altLang="ru-RU" sz="1800" smtClean="0"/>
              <a:t>	б) </a:t>
            </a:r>
            <a:br>
              <a:rPr lang="ru-RU" altLang="ru-RU" sz="1800" smtClean="0"/>
            </a:br>
            <a:r>
              <a:rPr lang="ru-RU" altLang="ru-RU" sz="1800" smtClean="0"/>
              <a:t>	в) День Труда</a:t>
            </a:r>
            <a:br>
              <a:rPr lang="ru-RU" altLang="ru-RU" sz="1800" smtClean="0"/>
            </a:br>
            <a:endParaRPr lang="ru-RU" altLang="ru-RU" sz="240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928938" y="1500188"/>
            <a:ext cx="1500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Пасху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143250" y="3000375"/>
            <a:ext cx="2571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Рождественскую елку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571750" y="4357688"/>
            <a:ext cx="2786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День Ангела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6357938"/>
          </a:xfrm>
        </p:spPr>
        <p:txBody>
          <a:bodyPr/>
          <a:lstStyle/>
          <a:p>
            <a:pPr algn="l">
              <a:defRPr/>
            </a:pPr>
            <a:r>
              <a:rPr lang="ru-RU" sz="1800" b="1" u="sng" dirty="0" smtClean="0"/>
              <a:t>Прочитай отрывки из книги Ирины </a:t>
            </a:r>
            <a:r>
              <a:rPr lang="ru-RU" sz="1800" b="1" u="sng" dirty="0" err="1" smtClean="0"/>
              <a:t>Одоевцевой</a:t>
            </a:r>
            <a:r>
              <a:rPr lang="ru-RU" sz="1800" b="1" u="sng" dirty="0" smtClean="0"/>
              <a:t> «На берегах Невы» и ответь на вопрос: «Каким предстает Блок перед читателями в  её мемуарах:</a:t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600" dirty="0" smtClean="0"/>
              <a:t>«Конечно, Блок, как мы все, и, пожалуй, даже больше всех нас, завален работой. Он чуть ли не директор Александринского театра и так честно относится к своим обязанностям, что вникает во все решительно, читает актерам лекции о Шекспире, разбирает с ними роли и так далее. Правда, актёры боготворят его. Монахов на днях говорил: «Мы играем только для Александра Александровича. Для нас его похвала – высшая награда».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C00000"/>
                </a:solidFill>
              </a:rPr>
              <a:t>«Конечно, Блок завален работой. Он к тому же сам таскает дрова на третий этаж и сам колет их, он, такой белоручка, барин. И дома у него сплошной ад, не «тихий ад», а с хлопаньем дверей, с криком на весь дом и женскими истериками. Любовь Дмитриевна, жена Блока, и его мать не выносят друг друга и с утра до ночи ссорятся. Они теперь все вместе поселились. А Блок их обеих любит больше всего на свете».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«Блок-загадка. Его никто не понимает. О нем судят превратно…Мне кажется, что я разгадала его. Блок совсем не декадент, не символист, каким его считают. Блок-романтик. Романтик чистейшей воды, и к тому же - немецкий романтик…Немецкая кровь в нем сильно чувствуется и отражается на его внешности. Да, Блок романтик со всеми достоинствами и недостатками романтизма. Этого почему-то никто не понимает, а ведь в этом ключ, разгадка его творчества и его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D:\Мои документы\Мои рисунки\эми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00188"/>
            <a:ext cx="53578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1285875"/>
          </a:xfrm>
        </p:spPr>
        <p:txBody>
          <a:bodyPr/>
          <a:lstStyle/>
          <a:p>
            <a:r>
              <a:rPr lang="ru-RU" altLang="ru-RU" sz="1800" smtClean="0">
                <a:solidFill>
                  <a:schemeClr val="tx1"/>
                </a:solidFill>
              </a:rPr>
              <a:t>Эмигранты составили за границей </a:t>
            </a:r>
            <a:r>
              <a:rPr lang="ru-RU" altLang="ru-RU" sz="1800" b="1" smtClean="0">
                <a:solidFill>
                  <a:schemeClr val="tx1"/>
                </a:solidFill>
              </a:rPr>
              <a:t>уникальное </a:t>
            </a:r>
            <a:r>
              <a:rPr lang="ru-RU" altLang="ru-RU" sz="1800" smtClean="0">
                <a:solidFill>
                  <a:schemeClr val="tx1"/>
                </a:solidFill>
              </a:rPr>
              <a:t>сообщество. Исключительность его состояла  в той сверхзадаче, что поставила перед беженцами из России история: « Ни одна эмиграция… не получала столь повелительного наказа </a:t>
            </a:r>
            <a:r>
              <a:rPr lang="ru-RU" altLang="ru-RU" sz="1800" b="1" smtClean="0">
                <a:solidFill>
                  <a:schemeClr val="tx1"/>
                </a:solidFill>
              </a:rPr>
              <a:t>продолжать и развивать дело  родной культуры , как зарубежная Русь» 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85750" y="5286375"/>
            <a:ext cx="8715375" cy="11811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800" kern="0" dirty="0">
                <a:latin typeface="+mn-lt"/>
              </a:rPr>
              <a:t>Сохранение и развитие русской культуры в традициях Серебряного века и ставит эмиграцию 20-х – 30-х годов в положение </a:t>
            </a:r>
            <a:r>
              <a:rPr lang="ru-RU" sz="1800" b="1" kern="0" dirty="0">
                <a:latin typeface="+mn-lt"/>
              </a:rPr>
              <a:t>культурного феномена.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800" kern="0" dirty="0">
                <a:latin typeface="+mn-lt"/>
              </a:rPr>
              <a:t>Ни вторая, ни третья волны эмиграции из России общих культурно-национальных задач не ставили.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D:\Мои документы\Мои рисунки\эми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8501062" cy="642938"/>
          </a:xfrm>
        </p:spPr>
        <p:txBody>
          <a:bodyPr/>
          <a:lstStyle/>
          <a:p>
            <a:pPr algn="l"/>
            <a:r>
              <a:rPr lang="ru-RU" altLang="ru-RU" sz="1400" b="1" smtClean="0">
                <a:solidFill>
                  <a:schemeClr val="tx1"/>
                </a:solidFill>
              </a:rPr>
              <a:t>По составу группа высылаемых «неблагонадежных» (первая волна эмиграции) сплошь состояла из интеллигенции, в основном интеллектуальной элиты России: профессора, философы, литераторы, журналисты.</a:t>
            </a:r>
          </a:p>
        </p:txBody>
      </p:sp>
      <p:sp>
        <p:nvSpPr>
          <p:cNvPr id="378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000625"/>
            <a:ext cx="8286750" cy="1500188"/>
          </a:xfrm>
        </p:spPr>
        <p:txBody>
          <a:bodyPr/>
          <a:lstStyle/>
          <a:p>
            <a:pPr algn="l"/>
            <a:r>
              <a:rPr lang="ru-RU" altLang="ru-RU" sz="1400" b="1" smtClean="0"/>
              <a:t>         Эту акцию эмигрантские газеты назвали «щедрым даром» для русской культуры за рубежом.</a:t>
            </a:r>
          </a:p>
          <a:p>
            <a:pPr algn="l"/>
            <a:r>
              <a:rPr lang="ru-RU" altLang="ru-RU" sz="1400" b="1" smtClean="0"/>
              <a:t>         За рубежом они стали основателями исторических и философских школ, современной социологии, важных направлений в биологии, зоологии, технике. </a:t>
            </a:r>
          </a:p>
          <a:p>
            <a:pPr algn="l"/>
            <a:r>
              <a:rPr lang="ru-RU" altLang="ru-RU" sz="1400" b="1" smtClean="0"/>
              <a:t>        «Щедрый дар» Российскому зарубежью обернулся потерей для Советской России целых школ и направлений, прежде всего, в исторической науке, философии, культурологии, други</a:t>
            </a:r>
            <a:r>
              <a:rPr lang="ru-RU" altLang="ru-RU" sz="1400" smtClean="0"/>
              <a:t>х </a:t>
            </a:r>
            <a:r>
              <a:rPr lang="ru-RU" altLang="ru-RU" sz="1400" b="1" smtClean="0"/>
              <a:t>гуманитарных наук.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428750"/>
          </a:xfrm>
        </p:spPr>
        <p:txBody>
          <a:bodyPr/>
          <a:lstStyle/>
          <a:p>
            <a:pPr algn="l"/>
            <a:r>
              <a:rPr lang="ru-RU" altLang="ru-RU" sz="1600" smtClean="0"/>
              <a:t>           Высылка 1922 года была самой крупной государственной акцией большевистской власти против интеллигенции после революции. Но не самой последней. </a:t>
            </a:r>
            <a:br>
              <a:rPr lang="ru-RU" altLang="ru-RU" sz="1600" smtClean="0"/>
            </a:br>
            <a:r>
              <a:rPr lang="ru-RU" altLang="ru-RU" sz="1600" smtClean="0"/>
              <a:t>          Ручеек высылок, отъездов и просто бегства интеллигенции из Советского Союза иссяк только к концу 20-х годов, когда между новым миром большевиков и всей культурой старого мира опустился «железный занавес» идеологии.</a:t>
            </a:r>
          </a:p>
        </p:txBody>
      </p:sp>
      <p:sp>
        <p:nvSpPr>
          <p:cNvPr id="389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5429250"/>
            <a:ext cx="9001125" cy="1143000"/>
          </a:xfrm>
        </p:spPr>
        <p:txBody>
          <a:bodyPr/>
          <a:lstStyle/>
          <a:p>
            <a:r>
              <a:rPr lang="ru-RU" altLang="ru-RU" sz="1600" smtClean="0"/>
              <a:t>К 1925 – 1927 гг. окончательно сформировался состав «России №2». В эмиграции доля профессионалов и людей с высшим образованием превышала довоенный уровень.</a:t>
            </a:r>
          </a:p>
        </p:txBody>
      </p:sp>
      <p:pic>
        <p:nvPicPr>
          <p:cNvPr id="38916" name="Picture 3" descr="D:\Мои документы\Мои рисунки\эми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49291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D:\Мои документы\Мои рисунки\эми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38"/>
            <a:ext cx="44767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D:\Мои документы\Мои рисунки\эми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ctrTitle"/>
          </p:nvPr>
        </p:nvSpPr>
        <p:spPr>
          <a:xfrm>
            <a:off x="1785938" y="142875"/>
            <a:ext cx="7215187" cy="1214438"/>
          </a:xfrm>
        </p:spPr>
        <p:txBody>
          <a:bodyPr/>
          <a:lstStyle/>
          <a:p>
            <a:pPr algn="l"/>
            <a:r>
              <a:rPr lang="ru-RU" altLang="ru-RU" sz="1800" smtClean="0">
                <a:solidFill>
                  <a:srgbClr val="7E0000"/>
                </a:solidFill>
              </a:rPr>
              <a:t>        Активному продолжению духовных традиций Серебряного века способствовала и высокая доля культурных людей в составе эмиграции.</a:t>
            </a:r>
            <a:br>
              <a:rPr lang="ru-RU" altLang="ru-RU" sz="1800" smtClean="0">
                <a:solidFill>
                  <a:srgbClr val="7E0000"/>
                </a:solidFill>
              </a:rPr>
            </a:br>
            <a:r>
              <a:rPr lang="ru-RU" altLang="ru-RU" sz="1800" smtClean="0">
                <a:solidFill>
                  <a:srgbClr val="7E0000"/>
                </a:solidFill>
              </a:rPr>
              <a:t>        Создалась уникальная ситуация: нет государства, нет своего правительства, нет экономики, нет политики, - а культура есть.</a:t>
            </a:r>
          </a:p>
        </p:txBody>
      </p:sp>
      <p:sp>
        <p:nvSpPr>
          <p:cNvPr id="399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5500688"/>
            <a:ext cx="7929562" cy="1214437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7E0000"/>
                </a:solidFill>
                <a:latin typeface="Arial Narrow" panose="020B0606020202030204" pitchFamily="34" charset="0"/>
              </a:rPr>
              <a:t>Распад государства не влечет за собой гибели нации!</a:t>
            </a:r>
          </a:p>
          <a:p>
            <a:r>
              <a:rPr lang="ru-RU" altLang="ru-RU" sz="2400" b="1" smtClean="0">
                <a:solidFill>
                  <a:srgbClr val="7E0000"/>
                </a:solidFill>
                <a:latin typeface="Arial Narrow" panose="020B0606020202030204" pitchFamily="34" charset="0"/>
              </a:rPr>
              <a:t>Только гибель культуры означает исчезновение нации</a:t>
            </a:r>
            <a:r>
              <a:rPr lang="ru-RU" altLang="ru-RU" sz="2400" smtClean="0">
                <a:solidFill>
                  <a:srgbClr val="7E0000"/>
                </a:solidFill>
                <a:latin typeface="Arial Narrow" panose="020B060602020203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D:\Мои документы\Мои рисунки\париж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0"/>
            <a:ext cx="6786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285875"/>
          </a:xfrm>
        </p:spPr>
        <p:txBody>
          <a:bodyPr/>
          <a:lstStyle/>
          <a:p>
            <a:r>
              <a:rPr lang="ru-RU" altLang="ru-RU" sz="1800" smtClean="0"/>
              <a:t>Эта эфемерная «</a:t>
            </a:r>
            <a:r>
              <a:rPr lang="ru-RU" altLang="ru-RU" sz="1800" smtClean="0">
                <a:solidFill>
                  <a:srgbClr val="0000FF"/>
                </a:solidFill>
              </a:rPr>
              <a:t>Россия №2</a:t>
            </a:r>
            <a:r>
              <a:rPr lang="ru-RU" altLang="ru-RU" sz="1800" smtClean="0"/>
              <a:t>», не имея ни столицы, ни правительства, ни законов, держалась только одним – сохранением прежней культуры России в инокультурном, инонациональном окружении.</a:t>
            </a:r>
            <a:br>
              <a:rPr lang="ru-RU" altLang="ru-RU" sz="1800" smtClean="0"/>
            </a:br>
            <a:r>
              <a:rPr lang="ru-RU" altLang="ru-RU" sz="1800" smtClean="0"/>
              <a:t>В этом эмиграция видела единственный исторический смысл случившегося, смысл своего существования.</a:t>
            </a:r>
          </a:p>
        </p:txBody>
      </p:sp>
      <p:sp>
        <p:nvSpPr>
          <p:cNvPr id="409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143500"/>
            <a:ext cx="8358188" cy="1571625"/>
          </a:xfrm>
        </p:spPr>
        <p:txBody>
          <a:bodyPr/>
          <a:lstStyle/>
          <a:p>
            <a:r>
              <a:rPr lang="ru-RU" altLang="ru-RU" sz="2000" smtClean="0"/>
              <a:t>«</a:t>
            </a:r>
            <a:r>
              <a:rPr lang="ru-RU" altLang="ru-RU" sz="2000" smtClean="0">
                <a:solidFill>
                  <a:srgbClr val="FF0000"/>
                </a:solidFill>
              </a:rPr>
              <a:t>Мы не в изгнании. Мы – в послании</a:t>
            </a:r>
            <a:r>
              <a:rPr lang="ru-RU" altLang="ru-RU" sz="2000" smtClean="0"/>
              <a:t>», - говорил Д.С.Мережковский.</a:t>
            </a:r>
          </a:p>
          <a:p>
            <a:r>
              <a:rPr lang="ru-RU" altLang="ru-RU" sz="2000" b="1" i="1" smtClean="0"/>
              <a:t>Задача сохранения культуры исчезнувшей старой России переросла в миссию русской эмиграции.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Фоны\Faded_Background-CLOUDS_rot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D:\Мои документы\Мои рисунки\эми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14337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286375" y="2071688"/>
            <a:ext cx="3000375" cy="350043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        Первая волна –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     с 1918 до начала Второй  мировой войны – носила массовый характер</a:t>
            </a:r>
            <a:r>
              <a:rPr lang="ru-RU" sz="1600" kern="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D:\Мои документы\Мои рисунки\березк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928688"/>
          </a:xfrm>
        </p:spPr>
        <p:txBody>
          <a:bodyPr/>
          <a:lstStyle/>
          <a:p>
            <a:pPr algn="r"/>
            <a:r>
              <a:rPr lang="ru-RU" altLang="ru-RU" sz="2000" b="1" smtClean="0">
                <a:solidFill>
                  <a:schemeClr val="bg1"/>
                </a:solidFill>
              </a:rPr>
              <a:t>«Наша цель – твердо сказать: подымите голову! Миссия, именно миссия, тяжкая, но и высокая, возложена судьбой на нас». </a:t>
            </a:r>
            <a:br>
              <a:rPr lang="ru-RU" altLang="ru-RU" sz="2000" b="1" smtClean="0">
                <a:solidFill>
                  <a:schemeClr val="bg1"/>
                </a:solidFill>
              </a:rPr>
            </a:br>
            <a:r>
              <a:rPr lang="ru-RU" altLang="ru-RU" sz="2000" b="1" smtClean="0">
                <a:solidFill>
                  <a:schemeClr val="bg1"/>
                </a:solidFill>
              </a:rPr>
              <a:t>И.А.Бунин</a:t>
            </a:r>
          </a:p>
        </p:txBody>
      </p:sp>
      <p:sp>
        <p:nvSpPr>
          <p:cNvPr id="4198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50"/>
            <a:ext cx="7286625" cy="1428750"/>
          </a:xfrm>
        </p:spPr>
        <p:txBody>
          <a:bodyPr/>
          <a:lstStyle/>
          <a:p>
            <a:r>
              <a:rPr lang="ru-RU" altLang="ru-RU" sz="2400" b="1" i="1" smtClean="0">
                <a:solidFill>
                  <a:schemeClr val="bg1"/>
                </a:solidFill>
              </a:rPr>
              <a:t>«Мы не покинули Россию, мы унесли её с собой».</a:t>
            </a:r>
          </a:p>
          <a:p>
            <a:r>
              <a:rPr lang="ru-RU" altLang="ru-RU" sz="2400" b="1" i="1" smtClean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ru-RU" altLang="ru-RU" sz="1800" b="1" i="1" smtClean="0">
                <a:solidFill>
                  <a:schemeClr val="bg1"/>
                </a:solidFill>
              </a:rPr>
              <a:t>Роман Гуль</a:t>
            </a:r>
            <a:r>
              <a:rPr lang="ru-RU" altLang="ru-RU" sz="2400" b="1" i="1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4828" name="Picture 12" descr="D:\Мои документы\Мои рисунки\париж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Мои документы\Мои рисунки\париж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Заголовок 1"/>
          <p:cNvSpPr>
            <a:spLocks noGrp="1"/>
          </p:cNvSpPr>
          <p:nvPr>
            <p:ph type="ctrTitle"/>
          </p:nvPr>
        </p:nvSpPr>
        <p:spPr>
          <a:xfrm>
            <a:off x="1500188" y="714375"/>
            <a:ext cx="7215187" cy="1357313"/>
          </a:xfrm>
        </p:spPr>
        <p:txBody>
          <a:bodyPr/>
          <a:lstStyle/>
          <a:p>
            <a:pPr algn="l"/>
            <a:r>
              <a:rPr lang="ru-RU" altLang="ru-RU" sz="1800" smtClean="0">
                <a:solidFill>
                  <a:srgbClr val="FFFF00"/>
                </a:solidFill>
              </a:rPr>
              <a:t>        В ситуации национального «рассеяния» русский язык оказался главным признаком принадлежности к ушедшей России. </a:t>
            </a:r>
            <a:br>
              <a:rPr lang="ru-RU" altLang="ru-RU" sz="1800" smtClean="0">
                <a:solidFill>
                  <a:srgbClr val="FFFF00"/>
                </a:solidFill>
              </a:rPr>
            </a:br>
            <a:r>
              <a:rPr lang="ru-RU" altLang="ru-RU" sz="1800" smtClean="0">
                <a:solidFill>
                  <a:srgbClr val="FFFF00"/>
                </a:solidFill>
              </a:rPr>
              <a:t>Газеты, журналы, книги – все это было единственным действенным способом сохранения и передачи культурных традиций.</a:t>
            </a:r>
          </a:p>
        </p:txBody>
      </p:sp>
      <p:sp>
        <p:nvSpPr>
          <p:cNvPr id="430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786438"/>
            <a:ext cx="6000750" cy="785812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FFFF00"/>
                </a:solidFill>
              </a:rPr>
              <a:t>Газеты, журналы, книги -  стали самым действенным средством объединения эмиграции.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Мои документы\Мои рисунки\париж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Заголовок 1"/>
          <p:cNvSpPr>
            <a:spLocks noGrp="1"/>
          </p:cNvSpPr>
          <p:nvPr>
            <p:ph type="ctrTitle"/>
          </p:nvPr>
        </p:nvSpPr>
        <p:spPr>
          <a:xfrm>
            <a:off x="4572000" y="214313"/>
            <a:ext cx="4286250" cy="1285875"/>
          </a:xfrm>
        </p:spPr>
        <p:txBody>
          <a:bodyPr/>
          <a:lstStyle/>
          <a:p>
            <a:r>
              <a:rPr lang="ru-RU" altLang="ru-RU" sz="1800" smtClean="0">
                <a:solidFill>
                  <a:schemeClr val="bg1"/>
                </a:solidFill>
              </a:rPr>
              <a:t>    Для налаживания некоего подобия национальной духовной жизни требовалось творческое </a:t>
            </a:r>
            <a:br>
              <a:rPr lang="ru-RU" altLang="ru-RU" sz="1800" smtClean="0">
                <a:solidFill>
                  <a:schemeClr val="bg1"/>
                </a:solidFill>
              </a:rPr>
            </a:br>
            <a:r>
              <a:rPr lang="ru-RU" altLang="ru-RU" sz="1800" smtClean="0">
                <a:solidFill>
                  <a:schemeClr val="bg1"/>
                </a:solidFill>
              </a:rPr>
              <a:t>объединение.</a:t>
            </a:r>
          </a:p>
        </p:txBody>
      </p:sp>
      <p:sp>
        <p:nvSpPr>
          <p:cNvPr id="440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8" y="4857750"/>
            <a:ext cx="4857750" cy="1643063"/>
          </a:xfrm>
        </p:spPr>
        <p:txBody>
          <a:bodyPr/>
          <a:lstStyle/>
          <a:p>
            <a:pPr algn="l"/>
            <a:r>
              <a:rPr lang="ru-RU" altLang="ru-RU" sz="1800" smtClean="0">
                <a:solidFill>
                  <a:schemeClr val="bg1"/>
                </a:solidFill>
              </a:rPr>
              <a:t>    Духовная жизнь эмиграции стала собираться вокруг небольших интеллектуальных точек тяготения: издательств, образовательных и просветительских учреждений.</a:t>
            </a:r>
          </a:p>
          <a:p>
            <a:pPr algn="l"/>
            <a:r>
              <a:rPr lang="ru-RU" altLang="ru-RU" sz="1800" smtClean="0">
                <a:solidFill>
                  <a:schemeClr val="bg1"/>
                </a:solidFill>
              </a:rPr>
              <a:t>    Достаточно быстро сформировались эмигрантские библиотеки и архивы.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071563"/>
          </a:xfrm>
        </p:spPr>
        <p:txBody>
          <a:bodyPr/>
          <a:lstStyle/>
          <a:p>
            <a:r>
              <a:rPr lang="ru-RU" altLang="ru-RU" sz="1800" smtClean="0"/>
              <a:t>          Среди библиотек особо выделялась библиотека им. И.С.Тургенева в Париже. Она была основана ещё в 1875 г. самим И.С.Тургеневым при поддержке певицы Полины Виардо.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625" y="5357813"/>
            <a:ext cx="80295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1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В 20-е – 30-е годы Тургеневская библиотека пережила свой второй расцвет. В её фонды поступали не только издаваемые в эмиграции книги и журналы, но и вывезенная из России литература, документы, письма, дневники.</a:t>
            </a:r>
          </a:p>
        </p:txBody>
      </p:sp>
      <p:pic>
        <p:nvPicPr>
          <p:cNvPr id="45061" name="Picture 2" descr="D:\Мои документы\Мои рисунки\биб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80724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9501188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D:\Мои документы\Мои рисунки\окуп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71563"/>
            <a:ext cx="5238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D:\Мои документы\Мои рисунки\окуп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4667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572500" cy="857250"/>
          </a:xfrm>
        </p:spPr>
        <p:txBody>
          <a:bodyPr/>
          <a:lstStyle/>
          <a:p>
            <a:r>
              <a:rPr lang="ru-RU" altLang="ru-RU" sz="1800" smtClean="0"/>
              <a:t>            В Тургеневской библиотеке начал комплектоваться собственный музей с картинами, подаренными художниками, с личными вещами Шаляпина, Бунина, Лифаря, Нижинского, Бенуа.</a:t>
            </a:r>
          </a:p>
        </p:txBody>
      </p:sp>
      <p:sp>
        <p:nvSpPr>
          <p:cNvPr id="460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714875"/>
            <a:ext cx="7929563" cy="2000250"/>
          </a:xfrm>
        </p:spPr>
        <p:txBody>
          <a:bodyPr/>
          <a:lstStyle/>
          <a:p>
            <a:pPr algn="l"/>
            <a:r>
              <a:rPr lang="ru-RU" altLang="ru-RU" sz="1800" smtClean="0"/>
              <a:t>      Катастрофа наступила в 1940 году, когда немецкая армия заняла Париж. </a:t>
            </a:r>
          </a:p>
          <a:p>
            <a:pPr algn="l"/>
            <a:r>
              <a:rPr lang="ru-RU" altLang="ru-RU" sz="1800" smtClean="0"/>
              <a:t>      В Германию была вывезена большая часть фонда библиотеки.</a:t>
            </a:r>
          </a:p>
          <a:p>
            <a:pPr algn="l"/>
            <a:r>
              <a:rPr lang="ru-RU" altLang="ru-RU" sz="1800" smtClean="0"/>
              <a:t>      Вывезенные фонды пропали, их судьба до сих пор неизвестна.</a:t>
            </a:r>
          </a:p>
          <a:p>
            <a:pPr algn="l"/>
            <a:r>
              <a:rPr lang="ru-RU" altLang="ru-RU" sz="1800" smtClean="0"/>
              <a:t>      После Второй мировой войны Тургеневская библиотека в Париже была восстановлена, хотя и в более скромных размерах.</a:t>
            </a:r>
          </a:p>
          <a:p>
            <a:pPr algn="l"/>
            <a:r>
              <a:rPr lang="ru-RU" altLang="ru-RU" sz="1800" smtClean="0"/>
              <a:t>      Она действует и в настоящее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D:\Мои документы\Фоны\1049712-Royalty-Free-RF-Clip-Art-Illustration-Of-A-Digital-Collage-Of-Faded-Floral-Invit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D:\Мои документы\Мои рисунки\эит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000125"/>
            <a:ext cx="5929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786813" cy="785813"/>
          </a:xfrm>
        </p:spPr>
        <p:txBody>
          <a:bodyPr/>
          <a:lstStyle/>
          <a:p>
            <a:r>
              <a:rPr lang="ru-RU" altLang="ru-RU" sz="1800" smtClean="0">
                <a:solidFill>
                  <a:schemeClr val="tx1"/>
                </a:solidFill>
              </a:rPr>
              <a:t>         Русские культурные центры в эмиграции обеспечивали своего рода «защиту» от иной культурной среды, способствовали сохранению собственных культурных традиций</a:t>
            </a:r>
            <a:r>
              <a:rPr lang="ru-RU" altLang="ru-RU" sz="160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1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5286375"/>
            <a:ext cx="8786813" cy="1214438"/>
          </a:xfrm>
        </p:spPr>
        <p:txBody>
          <a:bodyPr/>
          <a:lstStyle/>
          <a:p>
            <a:pPr algn="l"/>
            <a:r>
              <a:rPr lang="ru-RU" altLang="ru-RU" sz="1800" smtClean="0"/>
              <a:t>         Было создано столько чисто русских учреждений, что можно было родиться, учиться, жениться, работать и умереть, не сказав ни слова по-французски. </a:t>
            </a:r>
          </a:p>
          <a:p>
            <a:pPr algn="l"/>
            <a:r>
              <a:rPr lang="ru-RU" altLang="ru-RU" sz="1800" smtClean="0"/>
              <a:t>         Среди эмигрантов даже бытовала такая шутка: «Хороший город Париж, только французов здесь многовато».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D:\Мои документы\Фоны\1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Заголовок 1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8501062" cy="500062"/>
          </a:xfrm>
        </p:spPr>
        <p:txBody>
          <a:bodyPr/>
          <a:lstStyle/>
          <a:p>
            <a:r>
              <a:rPr lang="ru-RU" altLang="ru-RU" sz="2000" smtClean="0">
                <a:solidFill>
                  <a:schemeClr val="tx1"/>
                </a:solidFill>
              </a:rPr>
              <a:t>Для налаживания интеллектуального общения интеллигенция во многом словно вернулась к формам культурной жизни начала 19 века: литературным салонам, кружкам, клубам.</a:t>
            </a:r>
          </a:p>
        </p:txBody>
      </p:sp>
      <p:pic>
        <p:nvPicPr>
          <p:cNvPr id="48132" name="Picture 3" descr="D:\Мои документы\Мои рисунки\гип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14750"/>
            <a:ext cx="40005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D:\Мои документы\Мои рисунки\гип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2571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D:\Мои документы\Мои рисунки\гип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750"/>
            <a:ext cx="2143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D:\Мои документы\Мои рисунки\эми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Заголовок 1"/>
          <p:cNvSpPr>
            <a:spLocks noGrp="1"/>
          </p:cNvSpPr>
          <p:nvPr>
            <p:ph type="ctrTitle"/>
          </p:nvPr>
        </p:nvSpPr>
        <p:spPr>
          <a:xfrm>
            <a:off x="1428750" y="357188"/>
            <a:ext cx="3929063" cy="1214437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</a:rPr>
              <a:t>В Париже литературная богема  собиралась на Монпарнасе в кафе «Ротонда» и «Купол</a:t>
            </a:r>
            <a:r>
              <a:rPr lang="ru-RU" altLang="ru-RU" sz="2800" smtClean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8286750" cy="714375"/>
          </a:xfrm>
        </p:spPr>
        <p:txBody>
          <a:bodyPr/>
          <a:lstStyle/>
          <a:p>
            <a:pPr algn="l"/>
            <a:r>
              <a:rPr lang="ru-RU" altLang="ru-RU" sz="2000" smtClean="0"/>
              <a:t>     Но настоящим, полноценным литературным салоном в Париже можно считать воскресные собрания в квартире Гиппиус и Мережковского на улице Колонель Боннэ.</a:t>
            </a:r>
          </a:p>
        </p:txBody>
      </p:sp>
      <p:sp>
        <p:nvSpPr>
          <p:cNvPr id="5018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5214938"/>
            <a:ext cx="8429625" cy="1500187"/>
          </a:xfrm>
        </p:spPr>
        <p:txBody>
          <a:bodyPr/>
          <a:lstStyle/>
          <a:p>
            <a:r>
              <a:rPr lang="ru-RU" altLang="ru-RU" sz="2000" smtClean="0"/>
              <a:t>Бывали здесь политики, философы, иногда заходил Бунин.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Царицей салона была сама хозяйка – «великолепная Зинаида».</a:t>
            </a:r>
          </a:p>
        </p:txBody>
      </p:sp>
      <p:pic>
        <p:nvPicPr>
          <p:cNvPr id="50181" name="Picture 4" descr="D:\Мои документы\Мои рисунки\колоне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357313"/>
            <a:ext cx="2781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D:\Мои документы\Мои рисунки\зина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573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D:\Мои документы\Мои рисунки\зина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230505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ru-RU" altLang="ru-RU" sz="1800" smtClean="0"/>
              <a:t>Внешность и манеры этой женщины запоминались сразу. Она была великой спорщицей, почти никогда ни с кем не соглашалась. Высокая, статная Зинаида Николаевна, ронявшая басом «чушь, я не согласна», славилась не женским холодно-скептическим умом.</a:t>
            </a:r>
          </a:p>
        </p:txBody>
      </p:sp>
      <p:pic>
        <p:nvPicPr>
          <p:cNvPr id="51204" name="Picture 2" descr="D:\Мои документы\Мои рисунки\зин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6096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 descr="D:\Мои документы\Мои рисунки\зин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00188"/>
            <a:ext cx="28575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Мои документы\Фоны\faded_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57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D:\Мои документы\Мои рисунки\эми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57864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>
            <a:spLocks noGrp="1"/>
          </p:cNvSpPr>
          <p:nvPr>
            <p:ph type="ctrTitle"/>
          </p:nvPr>
        </p:nvSpPr>
        <p:spPr>
          <a:xfrm>
            <a:off x="6072188" y="285750"/>
            <a:ext cx="2928937" cy="4643438"/>
          </a:xfrm>
        </p:spPr>
        <p:txBody>
          <a:bodyPr/>
          <a:lstStyle/>
          <a:p>
            <a:pPr algn="l"/>
            <a:r>
              <a:rPr lang="ru-RU" altLang="ru-RU" sz="2000" b="1" u="sng" smtClean="0">
                <a:solidFill>
                  <a:schemeClr val="tx1"/>
                </a:solidFill>
              </a:rPr>
              <a:t>Вторая волна </a:t>
            </a:r>
            <a:r>
              <a:rPr lang="ru-RU" altLang="ru-RU" sz="2000" smtClean="0">
                <a:solidFill>
                  <a:schemeClr val="tx1"/>
                </a:solidFill>
              </a:rPr>
              <a:t>возникла в конце Второй мировой войны.</a:t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2000" smtClean="0">
                <a:solidFill>
                  <a:schemeClr val="tx1"/>
                </a:solidFill>
              </a:rPr>
              <a:t/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2000" b="1" u="sng" smtClean="0">
                <a:solidFill>
                  <a:schemeClr val="tx1"/>
                </a:solidFill>
              </a:rPr>
              <a:t>Третья волна </a:t>
            </a:r>
            <a:r>
              <a:rPr lang="ru-RU" altLang="ru-RU" sz="2000" smtClean="0">
                <a:solidFill>
                  <a:schemeClr val="tx1"/>
                </a:solidFill>
              </a:rPr>
              <a:t>началась после хрущевской «оттепели» и вынесла за пределы России крупнейших писателей (А. Солженицын, И.Бродский, С.Довлатов).</a:t>
            </a:r>
          </a:p>
        </p:txBody>
      </p:sp>
      <p:sp>
        <p:nvSpPr>
          <p:cNvPr id="614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5000625"/>
            <a:ext cx="8786813" cy="1571625"/>
          </a:xfrm>
        </p:spPr>
        <p:txBody>
          <a:bodyPr/>
          <a:lstStyle/>
          <a:p>
            <a:r>
              <a:rPr lang="ru-RU" altLang="ru-RU" sz="2800" smtClean="0"/>
              <a:t>Наиболее культурное и литературное значение имеет творчество писателей </a:t>
            </a:r>
            <a:r>
              <a:rPr lang="ru-RU" altLang="ru-RU" sz="2800" b="1" u="sng" smtClean="0"/>
              <a:t>первой волны </a:t>
            </a:r>
            <a:r>
              <a:rPr lang="ru-RU" altLang="ru-RU" sz="2800" smtClean="0"/>
              <a:t>русской эмиграции.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ru-RU" altLang="ru-RU" sz="1800" smtClean="0"/>
              <a:t> Литературное общество с пушкинским названием «Зелёная лампа» оказалось популярным и существовало более 10 лет.</a:t>
            </a:r>
            <a:br>
              <a:rPr lang="ru-RU" altLang="ru-RU" sz="1800" smtClean="0"/>
            </a:br>
            <a:r>
              <a:rPr lang="ru-RU" altLang="ru-RU" sz="1800" smtClean="0"/>
              <a:t>   На его заседаниях слушали доклады о культуре и литературе, читали новые произведения..</a:t>
            </a:r>
          </a:p>
        </p:txBody>
      </p:sp>
      <p:sp>
        <p:nvSpPr>
          <p:cNvPr id="522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929313"/>
            <a:ext cx="8715375" cy="785812"/>
          </a:xfrm>
        </p:spPr>
        <p:txBody>
          <a:bodyPr/>
          <a:lstStyle/>
          <a:p>
            <a:r>
              <a:rPr lang="ru-RU" altLang="ru-RU" sz="1800" smtClean="0"/>
              <a:t>Здесь бывали П.Милюков, А.Керенский, И.А.Бунин, А.Н.Бенуа, Г.Иванов, И Одоевцева и другие.</a:t>
            </a:r>
          </a:p>
        </p:txBody>
      </p:sp>
      <p:pic>
        <p:nvPicPr>
          <p:cNvPr id="52229" name="Picture 4" descr="D:\Мои документы\Мои рисунки\лампа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31337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D:\Мои документы\Мои рисунки\ламп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357313"/>
            <a:ext cx="5500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D:\Мои документы\Фоны\1049739-Faded-Floral-Invitation-Backgroun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858375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D:\Мои документы\Мои рисунки\эми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61436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Заголовок 1"/>
          <p:cNvSpPr>
            <a:spLocks noGrp="1"/>
          </p:cNvSpPr>
          <p:nvPr>
            <p:ph type="ctrTitle"/>
          </p:nvPr>
        </p:nvSpPr>
        <p:spPr>
          <a:xfrm>
            <a:off x="6429375" y="571500"/>
            <a:ext cx="2571750" cy="2857500"/>
          </a:xfrm>
        </p:spPr>
        <p:txBody>
          <a:bodyPr/>
          <a:lstStyle/>
          <a:p>
            <a:r>
              <a:rPr lang="ru-RU" altLang="ru-RU" sz="1800" smtClean="0">
                <a:solidFill>
                  <a:schemeClr val="tx1"/>
                </a:solidFill>
              </a:rPr>
              <a:t>Основным механизмом существования русской культуры за рубежом явился принцип «культурного гнезда», который предполагал тесное взаимодействие всех сфер творчества: литературы, музыки, живописи, сценографии.</a:t>
            </a:r>
          </a:p>
        </p:txBody>
      </p:sp>
      <p:sp>
        <p:nvSpPr>
          <p:cNvPr id="532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4714875"/>
            <a:ext cx="8786812" cy="1000125"/>
          </a:xfrm>
        </p:spPr>
        <p:txBody>
          <a:bodyPr/>
          <a:lstStyle/>
          <a:p>
            <a:r>
              <a:rPr lang="ru-RU" altLang="ru-RU" sz="1800" smtClean="0"/>
              <a:t>Относительно более консервативными стали и художественные вкусы: реализм, символизм, модерн.</a:t>
            </a:r>
          </a:p>
          <a:p>
            <a:r>
              <a:rPr lang="ru-RU" altLang="ru-RU" sz="1800" smtClean="0"/>
              <a:t>Авангардные поиски 10-х гг. в эмиграции не прижились.</a:t>
            </a:r>
          </a:p>
          <a:p>
            <a:endParaRPr lang="ru-RU" altLang="ru-RU" sz="1800" smtClean="0"/>
          </a:p>
          <a:p>
            <a:r>
              <a:rPr lang="ru-RU" altLang="ru-RU" sz="1800" smtClean="0"/>
              <a:t>Взаимодействие художников в эмиграции подчас оборачивалось прямой жизненной необходимостью выживания.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357187"/>
          </a:xfrm>
        </p:spPr>
        <p:txBody>
          <a:bodyPr/>
          <a:lstStyle/>
          <a:p>
            <a:r>
              <a:rPr lang="ru-RU" altLang="ru-RU" sz="2400" smtClean="0"/>
              <a:t>Проверь себя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685800" y="1500188"/>
            <a:ext cx="7772400" cy="4595812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altLang="ru-RU" sz="2400" smtClean="0"/>
              <a:t>Почему общество, которое составили эмигранты,    считается уникальным?</a:t>
            </a:r>
          </a:p>
          <a:p>
            <a:pPr>
              <a:buFontTx/>
              <a:buNone/>
            </a:pPr>
            <a:r>
              <a:rPr lang="ru-RU" altLang="ru-RU" sz="2400" smtClean="0"/>
              <a:t>     В чём его исключительность?</a:t>
            </a:r>
          </a:p>
          <a:p>
            <a:pPr>
              <a:buFontTx/>
              <a:buNone/>
            </a:pPr>
            <a:r>
              <a:rPr lang="ru-RU" altLang="ru-RU" sz="2400" smtClean="0"/>
              <a:t> </a:t>
            </a:r>
          </a:p>
          <a:p>
            <a:pPr>
              <a:buFontTx/>
              <a:buNone/>
            </a:pPr>
            <a:r>
              <a:rPr lang="ru-RU" altLang="ru-RU" sz="2400" smtClean="0"/>
              <a:t> 2. О каком «щедром даре» русских писали   </a:t>
            </a:r>
          </a:p>
          <a:p>
            <a:pPr>
              <a:buFontTx/>
              <a:buNone/>
            </a:pPr>
            <a:r>
              <a:rPr lang="ru-RU" altLang="ru-RU" sz="2400" smtClean="0"/>
              <a:t>      эмигрантские газеты?</a:t>
            </a:r>
          </a:p>
          <a:p>
            <a:pPr>
              <a:buFontTx/>
              <a:buNone/>
            </a:pP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 3.  Что вы знаете о России №2?</a:t>
            </a:r>
          </a:p>
          <a:p>
            <a:pPr>
              <a:buFontTx/>
              <a:buNone/>
            </a:pP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 4.  Какой способ объединения эмигрантов был самым </a:t>
            </a:r>
          </a:p>
          <a:p>
            <a:pPr>
              <a:buFontTx/>
              <a:buNone/>
            </a:pPr>
            <a:r>
              <a:rPr lang="ru-RU" altLang="ru-RU" sz="2400" smtClean="0"/>
              <a:t>      действенным?        </a:t>
            </a:r>
          </a:p>
        </p:txBody>
      </p:sp>
      <p:pic>
        <p:nvPicPr>
          <p:cNvPr id="54276" name="Picture 3" descr="C:\Documents and Settings\User\Рабочий стол\otkritiiy_vopro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13573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571500"/>
          </a:xfrm>
        </p:spPr>
        <p:txBody>
          <a:bodyPr/>
          <a:lstStyle/>
          <a:p>
            <a:r>
              <a:rPr lang="ru-RU" altLang="ru-RU" sz="2800" smtClean="0"/>
              <a:t>Продолжи фразу!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r>
              <a:rPr lang="ru-RU" altLang="ru-RU" sz="2000" smtClean="0"/>
              <a:t>«Ни одна эмиграция не получала столь повелительного наказа…»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«В эмиграции доля профессионалов и людей с высшим образованием…»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«Распад государства не влечет за собой…	   Только… означает…»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Дмитрий Мережковский говорил: «Мы не в изгнании. Мы….»</a:t>
            </a:r>
          </a:p>
          <a:p>
            <a:pPr>
              <a:buFontTx/>
              <a:buNone/>
            </a:pPr>
            <a:endParaRPr lang="ru-RU" altLang="ru-RU" sz="2000" smtClean="0"/>
          </a:p>
          <a:p>
            <a:r>
              <a:rPr lang="ru-RU" altLang="ru-RU" sz="2000" smtClean="0"/>
              <a:t>«Мы не покинули Россию…»</a:t>
            </a:r>
          </a:p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r>
              <a:rPr lang="ru-RU" altLang="ru-RU" sz="2000" smtClean="0"/>
              <a:t> </a:t>
            </a:r>
          </a:p>
        </p:txBody>
      </p:sp>
      <p:pic>
        <p:nvPicPr>
          <p:cNvPr id="55300" name="Picture 3" descr="C:\Documents and Settings\User\Рабочий стол\znak_vosklic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2875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Заголовок 1"/>
          <p:cNvSpPr>
            <a:spLocks noGrp="1"/>
          </p:cNvSpPr>
          <p:nvPr>
            <p:ph type="title"/>
          </p:nvPr>
        </p:nvSpPr>
        <p:spPr>
          <a:xfrm>
            <a:off x="4500563" y="609600"/>
            <a:ext cx="4357687" cy="5391150"/>
          </a:xfrm>
        </p:spPr>
        <p:txBody>
          <a:bodyPr/>
          <a:lstStyle/>
          <a:p>
            <a:pPr algn="l"/>
            <a:r>
              <a:rPr lang="ru-RU" altLang="ru-RU" sz="2400" smtClean="0"/>
              <a:t>      Сегодня сбывается мечта первых эмигрантов: их произведения, как и сочинения писателей двух последующих волн эмиграции, возвращаются на родину, их имена звучат среди тех, кто обогатил русскую культуру и науку.</a:t>
            </a:r>
            <a:br>
              <a:rPr lang="ru-RU" altLang="ru-RU" sz="2400" smtClean="0"/>
            </a:br>
            <a:r>
              <a:rPr lang="ru-RU" altLang="ru-RU" sz="2400" smtClean="0"/>
              <a:t>       Сделаны и первые попытки научного осмысления вклада русского зарубежья в национальную и мировую культуру</a:t>
            </a:r>
            <a:r>
              <a:rPr lang="ru-RU" altLang="ru-RU" sz="1400" smtClean="0"/>
              <a:t>.</a:t>
            </a:r>
          </a:p>
        </p:txBody>
      </p:sp>
      <p:pic>
        <p:nvPicPr>
          <p:cNvPr id="56324" name="Picture 3" descr="C:\Documents and Settings\User\Рабочий стол\v19_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3643313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:\Мои документы\Фоны\faded_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2975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D:\Мои документы\Мои рисунки\харб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61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D:\Мои документы\Мои рисунки\харб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000375"/>
            <a:ext cx="3000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Заголовок 1"/>
          <p:cNvSpPr>
            <a:spLocks noGrp="1"/>
          </p:cNvSpPr>
          <p:nvPr>
            <p:ph type="ctrTitle"/>
          </p:nvPr>
        </p:nvSpPr>
        <p:spPr>
          <a:xfrm>
            <a:off x="3286125" y="214313"/>
            <a:ext cx="5715000" cy="3143250"/>
          </a:xfrm>
        </p:spPr>
        <p:txBody>
          <a:bodyPr/>
          <a:lstStyle/>
          <a:p>
            <a:pPr algn="l"/>
            <a:r>
              <a:rPr lang="ru-RU" altLang="ru-RU" sz="1800" smtClean="0">
                <a:solidFill>
                  <a:srgbClr val="A50021"/>
                </a:solidFill>
              </a:rPr>
              <a:t>         Понятие «русское зарубежье» возникло и оформилось после Октябрьской революции 1917 г., когда Россию массово начали покидать беженцы.</a:t>
            </a:r>
            <a:br>
              <a:rPr lang="ru-RU" altLang="ru-RU" sz="1800" smtClean="0">
                <a:solidFill>
                  <a:srgbClr val="A50021"/>
                </a:solidFill>
              </a:rPr>
            </a:br>
            <a:r>
              <a:rPr lang="ru-RU" altLang="ru-RU" sz="1800" smtClean="0">
                <a:solidFill>
                  <a:srgbClr val="A50021"/>
                </a:solidFill>
              </a:rPr>
              <a:t>         После 1917 г. из России выехало около 2 млн. человек.</a:t>
            </a:r>
            <a:br>
              <a:rPr lang="ru-RU" altLang="ru-RU" sz="1800" smtClean="0">
                <a:solidFill>
                  <a:srgbClr val="A50021"/>
                </a:solidFill>
              </a:rPr>
            </a:br>
            <a:r>
              <a:rPr lang="ru-RU" altLang="ru-RU" sz="1800" smtClean="0">
                <a:solidFill>
                  <a:srgbClr val="A50021"/>
                </a:solidFill>
              </a:rPr>
              <a:t>         В центрах рассеяния – Берлине, Харбине, Париже - была сформирована «Россия в миниатюре», сохранившая все черты русского общества.</a:t>
            </a:r>
            <a:br>
              <a:rPr lang="ru-RU" altLang="ru-RU" sz="1800" smtClean="0">
                <a:solidFill>
                  <a:srgbClr val="A50021"/>
                </a:solidFill>
              </a:rPr>
            </a:br>
            <a:endParaRPr lang="ru-RU" altLang="ru-RU" sz="1800" smtClean="0">
              <a:solidFill>
                <a:srgbClr val="A50021"/>
              </a:solidFill>
            </a:endParaRPr>
          </a:p>
        </p:txBody>
      </p:sp>
      <p:sp>
        <p:nvSpPr>
          <p:cNvPr id="71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4500563"/>
            <a:ext cx="5786438" cy="2071687"/>
          </a:xfrm>
        </p:spPr>
        <p:txBody>
          <a:bodyPr/>
          <a:lstStyle/>
          <a:p>
            <a:pPr algn="l"/>
            <a:endParaRPr lang="ru-RU" altLang="ru-RU" sz="1800" smtClean="0"/>
          </a:p>
          <a:p>
            <a:pPr algn="l"/>
            <a:r>
              <a:rPr lang="ru-RU" altLang="ru-RU" sz="1800" smtClean="0"/>
              <a:t> </a:t>
            </a:r>
            <a:r>
              <a:rPr lang="ru-RU" altLang="ru-RU" sz="1800" b="1" u="sng" smtClean="0">
                <a:solidFill>
                  <a:srgbClr val="A50021"/>
                </a:solidFill>
              </a:rPr>
              <a:t>К середине 1920-х годов стало очевидным, что России не вернуть и в Россию не вернуться.</a:t>
            </a:r>
          </a:p>
          <a:p>
            <a:pPr algn="l"/>
            <a:r>
              <a:rPr lang="ru-RU" altLang="ru-RU" sz="1800" smtClean="0">
                <a:solidFill>
                  <a:srgbClr val="A5002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428625"/>
          </a:xfrm>
        </p:spPr>
        <p:txBody>
          <a:bodyPr/>
          <a:lstStyle/>
          <a:p>
            <a:r>
              <a:rPr lang="ru-RU" altLang="ru-RU" sz="2800" smtClean="0"/>
              <a:t>Россию покинул цвет русской интеллигенции</a:t>
            </a:r>
            <a:r>
              <a:rPr lang="ru-RU" altLang="ru-RU" sz="1800" smtClean="0"/>
              <a:t>.</a:t>
            </a:r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5643563"/>
            <a:ext cx="2857500" cy="500062"/>
          </a:xfrm>
        </p:spPr>
        <p:txBody>
          <a:bodyPr/>
          <a:lstStyle/>
          <a:p>
            <a:r>
              <a:rPr lang="ru-RU" altLang="ru-RU" sz="2400" smtClean="0"/>
              <a:t>Сергей Булгаков</a:t>
            </a:r>
          </a:p>
        </p:txBody>
      </p:sp>
      <p:pic>
        <p:nvPicPr>
          <p:cNvPr id="8197" name="Picture 4" descr="D:\Мои документы\Мои рисунки\бердяев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317658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D:\Мои документы\Мои рисунки\бердяев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00188"/>
            <a:ext cx="2428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D:\Мои документы\Мои рисунки\Bulgak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3575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Мои документы\Мои рисунки\шаляп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35671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Мои документы\Мои рисунки\репи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785813"/>
            <a:ext cx="36433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Мои документы\Мои рисунки\photo_korovin_4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9290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43063" y="5357813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К.Коровин</a:t>
            </a:r>
          </a:p>
        </p:txBody>
      </p:sp>
      <p:pic>
        <p:nvPicPr>
          <p:cNvPr id="7178" name="Picture 10" descr="D:\Мои документы\Мои рисунки\павлов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14375"/>
            <a:ext cx="39290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Мои документы\Мои рисунки\нижинс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39290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Мои документы\Мои рисунки\рахман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75"/>
            <a:ext cx="40640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Мои документы\Мои рисунки\стравинск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407193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Мои документы\Мои рисунки\buni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642938"/>
            <a:ext cx="70008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Мои документы\Мои рисунки\шмелев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41433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D:\Мои документы\Мои рисунки\аверч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642938"/>
            <a:ext cx="464343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357813" y="6072188"/>
            <a:ext cx="350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Аркадий Аверченко</a:t>
            </a:r>
          </a:p>
        </p:txBody>
      </p:sp>
      <p:pic>
        <p:nvPicPr>
          <p:cNvPr id="7186" name="Picture 18" descr="D:\Мои документы\Мои рисунки\бальм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0"/>
            <a:ext cx="42862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Мои документы\Мои рисунки\гиппиус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71500"/>
            <a:ext cx="3786188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D:\Мои документы\Мои рисунки\куприн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3571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D:\Мои документы\Мои рисунки\северян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71500"/>
            <a:ext cx="4000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D:\толст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0719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143000" y="6000750"/>
            <a:ext cx="267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Алексей Толстой </a:t>
            </a:r>
          </a:p>
        </p:txBody>
      </p:sp>
      <p:pic>
        <p:nvPicPr>
          <p:cNvPr id="7193" name="Picture 25" descr="D:\тэффи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14375"/>
            <a:ext cx="3500437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D:\цветаева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3429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 descr="D:\черный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857250"/>
            <a:ext cx="3810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715000" y="5857875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Саша Черный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D:\Мои документы\Мои рисунки\эми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4214813" y="0"/>
            <a:ext cx="4786312" cy="1285875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bg1"/>
                </a:solidFill>
              </a:rPr>
              <a:t>Национальным праздником русской эмиграции стал день рождения А.С.Пушкина</a:t>
            </a:r>
          </a:p>
        </p:txBody>
      </p:sp>
      <p:sp>
        <p:nvSpPr>
          <p:cNvPr id="92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643563"/>
            <a:ext cx="5500687" cy="928687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80822"/>
                </a:solidFill>
              </a:rPr>
              <a:t>С 1927 года начинается расцвет русской зарубежной литературы, на русском языке создаются великие книги</a:t>
            </a:r>
            <a:r>
              <a:rPr lang="ru-RU" altLang="ru-RU" sz="2400" b="1" smtClean="0">
                <a:solidFill>
                  <a:srgbClr val="080822"/>
                </a:solidFill>
              </a:rPr>
              <a:t>.</a:t>
            </a:r>
          </a:p>
        </p:txBody>
      </p:sp>
      <p:pic>
        <p:nvPicPr>
          <p:cNvPr id="9221" name="Picture 5" descr="D:\Мои документы\Мои рисунки\пуш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14625"/>
            <a:ext cx="2286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D:\Мои документы\Фоны\eBay_Background_Books-F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D:\Мои документы\Мои рисунки\арсень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85938"/>
            <a:ext cx="28765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>
            <a:spLocks noGrp="1"/>
          </p:cNvSpPr>
          <p:nvPr>
            <p:ph type="ctrTitle"/>
          </p:nvPr>
        </p:nvSpPr>
        <p:spPr>
          <a:xfrm>
            <a:off x="500063" y="142875"/>
            <a:ext cx="8429625" cy="1714500"/>
          </a:xfrm>
        </p:spPr>
        <p:txBody>
          <a:bodyPr/>
          <a:lstStyle/>
          <a:p>
            <a:pPr algn="l"/>
            <a:r>
              <a:rPr lang="ru-RU" altLang="ru-RU" sz="1800" smtClean="0"/>
              <a:t>Стремление «удержать то действительно ценное, что одухотворяло прошлое» – в основе творчества писателей старшего поколения, успевших войти в литературу и составить себе имя ещё в дореволюционной России.</a:t>
            </a:r>
            <a:br>
              <a:rPr lang="ru-RU" altLang="ru-RU" sz="1800" smtClean="0"/>
            </a:br>
            <a:r>
              <a:rPr lang="ru-RU" altLang="ru-RU" sz="1800" smtClean="0"/>
              <a:t>В изгнании прозаиками старшего поколения создаются великие книги:</a:t>
            </a:r>
          </a:p>
        </p:txBody>
      </p:sp>
      <p:sp>
        <p:nvSpPr>
          <p:cNvPr id="102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715000"/>
            <a:ext cx="3429000" cy="357188"/>
          </a:xfrm>
        </p:spPr>
        <p:txBody>
          <a:bodyPr/>
          <a:lstStyle/>
          <a:p>
            <a:r>
              <a:rPr lang="ru-RU" altLang="ru-RU" sz="1800" smtClean="0">
                <a:solidFill>
                  <a:schemeClr val="bg1"/>
                </a:solidFill>
              </a:rPr>
              <a:t>Нобелевская премия 1933г.</a:t>
            </a:r>
          </a:p>
        </p:txBody>
      </p:sp>
      <p:pic>
        <p:nvPicPr>
          <p:cNvPr id="10246" name="Picture 5" descr="D:\Мои документы\Мои рисунки\алле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857375"/>
            <a:ext cx="29289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:\Мои документы\Мои рисунки\солнц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5938"/>
            <a:ext cx="31432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:\Мои документы\Мои рисунки\лет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85938"/>
            <a:ext cx="32146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D:\Мои документы\Мои рисунки\богомоль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57375"/>
            <a:ext cx="300037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D:\Мои документы\Мои рисунки\сивцев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5938"/>
            <a:ext cx="30718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D:\Мои документы\Мои рисунки\глеб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85938"/>
            <a:ext cx="29289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D:\Мои документы\Мои рисунки\сергий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785938"/>
            <a:ext cx="3000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D:\Мои документы\Мои рисунки\иису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5938"/>
            <a:ext cx="307181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D:\Мои документы\Мои рисунки\купол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85938"/>
            <a:ext cx="3000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D:\Мои документы\Мои рисунки\юнкера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5938"/>
            <a:ext cx="30480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1268</TotalTime>
  <Words>1949</Words>
  <Application>Microsoft Office PowerPoint</Application>
  <PresentationFormat>Экран (4:3)</PresentationFormat>
  <Paragraphs>162</Paragraphs>
  <Slides>54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Times New Roman</vt:lpstr>
      <vt:lpstr>Arial</vt:lpstr>
      <vt:lpstr>Calibri</vt:lpstr>
      <vt:lpstr>Arial Unicode MS</vt:lpstr>
      <vt:lpstr>AnastasiaScript</vt:lpstr>
      <vt:lpstr>Arial Narrow</vt:lpstr>
      <vt:lpstr>Cambria</vt:lpstr>
      <vt:lpstr>Cambria Math</vt:lpstr>
      <vt:lpstr>Bookman Old Style</vt:lpstr>
      <vt:lpstr>Тема Office</vt:lpstr>
      <vt:lpstr>Литература  Русского Зарубежья</vt:lpstr>
      <vt:lpstr>       В Серебряном веке русская культура заявила о себе как один из лидеров мирового духовного движения.          Серебряный век был оборван политическими, военными и социальными потрясениями 1917 – 1920 гг.</vt:lpstr>
      <vt:lpstr>Литература Русского Зарубежья – ветвь русской литературы, возникшей после 1917 года и издававшейся вне СССР и России.   Различают три периода или три волны русской эмигрантской литературы.</vt:lpstr>
      <vt:lpstr>Презентация PowerPoint</vt:lpstr>
      <vt:lpstr>Вторая волна возникла в конце Второй мировой войны.  Третья волна началась после хрущевской «оттепели» и вынесла за пределы России крупнейших писателей (А. Солженицын, И.Бродский, С.Довлатов).</vt:lpstr>
      <vt:lpstr>         Понятие «русское зарубежье» возникло и оформилось после Октябрьской революции 1917 г., когда Россию массово начали покидать беженцы.          После 1917 г. из России выехало около 2 млн. человек.          В центрах рассеяния – Берлине, Харбине, Париже - была сформирована «Россия в миниатюре», сохранившая все черты русского общества. </vt:lpstr>
      <vt:lpstr>Россию покинул цвет русской интеллигенции.</vt:lpstr>
      <vt:lpstr>Национальным праздником русской эмиграции стал день рождения А.С.Пушкина</vt:lpstr>
      <vt:lpstr>Стремление «удержать то действительно ценное, что одухотворяло прошлое» – в основе творчества писателей старшего поколения, успевших войти в литературу и составить себе имя ещё в дореволюционной России. В изгнании прозаиками старшего поколения создаются великие книги:</vt:lpstr>
      <vt:lpstr>Среди поэтов, чье творчество сложилось в России, за границу выехали</vt:lpstr>
      <vt:lpstr>Главным мотивом  литературы старшего поколения стала тема ностальгической памяти об утраченной родине.</vt:lpstr>
      <vt:lpstr>Противопоставляя «вчерашнее» и «нынешнее», старшее поколение делало выбор в пользу утраченного культурного мира старой России, не признавая необходимости вживаться в новую действительность эмиграции.</vt:lpstr>
      <vt:lpstr>Иной позиции придерживалось младшее «незамеченное поколение» писателей в эмиграции.</vt:lpstr>
      <vt:lpstr>Набоков и Газданов завоевали общеевропейскую, а в случае с Набоковым, даже мировую славу</vt:lpstr>
      <vt:lpstr>       Практически никто из младшего поколения писателей не мог заработать на жизнь литературным трудом:    Газданов стал таксистом,   Кнут развозил товары,   Терапино служил в фармацевтической фирме,  многие  перебивались грошовым приработком. </vt:lpstr>
      <vt:lpstr>                            Проверь себя.     1. Сколько периодов русской эмигрантской литературы ты знаешь?        Назови даты  этих периодов.   2. Какие центры рассеяния русской эмиграции тебе известны?       Чем они отличаются?   3. С какого года начинается расцвет русской зарубежной литературы?        Какие книги создаются?   4. Назови имена писателей и поэтов эмигрировавших за границу?   5. Каких взглядов в литературе придерживались писатели и поэты        старшего          поколения?         В чем выражается эстетический консерватизм «старших»?     6. Кого называли «незамеченным поколением»?  </vt:lpstr>
      <vt:lpstr>                               Продолжи фразу      1. После 1917 года из России уехало…                                                               2. Национальным праздником русской эмиграции стал…    3. Главным мотивом литературы старшего поколения стала…  </vt:lpstr>
      <vt:lpstr>Презентация PowerPoint</vt:lpstr>
      <vt:lpstr>Жизнь  «русского монпарно» запечатлена в романах</vt:lpstr>
      <vt:lpstr>«Едва ли не самым ценным вкладом писателей в общую сокровищницу русской литературы должны будут признаны разные формы нехудожественной литературы» – Г.Струве (исследователь эмигрантской литературы)</vt:lpstr>
      <vt:lpstr>Младшее поколение писателей внесло значительный вклад в мемуаристку:</vt:lpstr>
      <vt:lpstr>В промежуточном  положении между «старшими» и «младшими» оказались поэты, издавшие свои первые сборники до революции и довольно уверенно заявившие о себе ещё в России. В эмигрантской поэзии они стоят особняком.</vt:lpstr>
      <vt:lpstr>Ходасевич издает в эмиграции свои вершинные сборники</vt:lpstr>
      <vt:lpstr>Иванов получает статус первого поэта эмиграции, выпускает поэтические книги, зачисленные в золотой фонд русской поэзии.</vt:lpstr>
      <vt:lpstr>Постепенно выделилась специализация культурных центров  русской эмиграции:</vt:lpstr>
      <vt:lpstr>   Эмигранты всегда были против властей на их родине, но всегда горячо любили свою родину и отечество и мечтали туда вернуться.    Они сохранили русский флаг и правду о России.     Истинно русская литература, поэзия, философия и вера продолжала жить в Зарубежной Руси.     Основная цель была у всех  «донести свечу до родины», сохранить русскую культуру и неиспоганенную русскую православную веру для будущей свободной России.</vt:lpstr>
      <vt:lpstr>Эмигрантский быт это в основном дореволюционный русский православный быт (эмиграция не празднует 7-е ноября, 1-е мая и 8-е марта). Праздник праздников у них Пасха, Светлое Христово Воскресение, Рождество, Вознесение, Троица и соблюдаются посты</vt:lpstr>
      <vt:lpstr>Для детей устраивается Рождественская елка с Дедом Морозом и подарками ( и ни в коем случае не Новогодняя Елка. Новый Год считается не русским праздником)</vt:lpstr>
      <vt:lpstr>День Ангела  празднуется, а день   рождения почти нет</vt:lpstr>
      <vt:lpstr>В домах у них всюду иконы, дома они освящают и на  Крещение священник ездит со святой водой и освящает дома. Они хорошие семьянины, разводов имеют мало, хорошие работники, их дети учатся хорошо, и нравственность на высоком уровне.</vt:lpstr>
      <vt:lpstr>                            Проверь себя!    1. Назови основной мотив произведений писателей младшего поколения          эмигрантов?  2.  Какие формы нехудожественной литературы привнесли в русскую       литературу писатели-эмигранты?  3. Объясни термин «промежуточное положение» некоторых поэтов. Назови этих поэтов.  4. Какова была цель писателей-эмигрантов?</vt:lpstr>
      <vt:lpstr>                                 Закончи фразу    В эмиграции       Берлин был -…                Прага -…                             Париж - …</vt:lpstr>
      <vt:lpstr>                      Тест  1. В эмиграции праздновали  а) 7 ноября  б)   в) 1 Мая  г) 8 Марта  2. Для детей устраивали  а)   б) Новый год  3. Широко отмечали  а) День рождения  б)   в) День Труда </vt:lpstr>
      <vt:lpstr>Прочитай отрывки из книги Ирины Одоевцевой «На берегах Невы» и ответь на вопрос: «Каким предстает Блок перед читателями в  её мемуарах:  «Конечно, Блок, как мы все, и, пожалуй, даже больше всех нас, завален работой. Он чуть ли не директор Александринского театра и так честно относится к своим обязанностям, что вникает во все решительно, читает актерам лекции о Шекспире, разбирает с ними роли и так далее. Правда, актёры боготворят его. Монахов на днях говорил: «Мы играем только для Александра Александровича. Для нас его похвала – высшая награда».  «Конечно, Блок завален работой. Он к тому же сам таскает дрова на третий этаж и сам колет их, он, такой белоручка, барин. И дома у него сплошной ад, не «тихий ад», а с хлопаньем дверей, с криком на весь дом и женскими истериками. Любовь Дмитриевна, жена Блока, и его мать не выносят друг друга и с утра до ночи ссорятся. Они теперь все вместе поселились. А Блок их обеих любит больше всего на свете».  «Блок-загадка. Его никто не понимает. О нем судят превратно…Мне кажется, что я разгадала его. Блок совсем не декадент, не символист, каким его считают. Блок-романтик. Романтик чистейшей воды, и к тому же - немецкий романтик…Немецкая кровь в нем сильно чувствуется и отражается на его внешности. Да, Блок романтик со всеми достоинствами и недостатками романтизма. Этого почему-то никто не понимает, а ведь в этом ключ, разгадка его творчества и его личности.</vt:lpstr>
      <vt:lpstr>Эмигранты составили за границей уникальное сообщество. Исключительность его состояла  в той сверхзадаче, что поставила перед беженцами из России история: « Ни одна эмиграция… не получала столь повелительного наказа продолжать и развивать дело  родной культуры , как зарубежная Русь» </vt:lpstr>
      <vt:lpstr>По составу группа высылаемых «неблагонадежных» (первая волна эмиграции) сплошь состояла из интеллигенции, в основном интеллектуальной элиты России: профессора, философы, литераторы, журналисты.</vt:lpstr>
      <vt:lpstr>           Высылка 1922 года была самой крупной государственной акцией большевистской власти против интеллигенции после революции. Но не самой последней.            Ручеек высылок, отъездов и просто бегства интеллигенции из Советского Союза иссяк только к концу 20-х годов, когда между новым миром большевиков и всей культурой старого мира опустился «железный занавес» идеологии.</vt:lpstr>
      <vt:lpstr>        Активному продолжению духовных традиций Серебряного века способствовала и высокая доля культурных людей в составе эмиграции.         Создалась уникальная ситуация: нет государства, нет своего правительства, нет экономики, нет политики, - а культура есть.</vt:lpstr>
      <vt:lpstr>Эта эфемерная «Россия №2», не имея ни столицы, ни правительства, ни законов, держалась только одним – сохранением прежней культуры России в инокультурном, инонациональном окружении. В этом эмиграция видела единственный исторический смысл случившегося, смысл своего существования.</vt:lpstr>
      <vt:lpstr>«Наша цель – твердо сказать: подымите голову! Миссия, именно миссия, тяжкая, но и высокая, возложена судьбой на нас».  И.А.Бунин</vt:lpstr>
      <vt:lpstr>        В ситуации национального «рассеяния» русский язык оказался главным признаком принадлежности к ушедшей России.  Газеты, журналы, книги – все это было единственным действенным способом сохранения и передачи культурных традиций.</vt:lpstr>
      <vt:lpstr>    Для налаживания некоего подобия национальной духовной жизни требовалось творческое  объединение.</vt:lpstr>
      <vt:lpstr>          Среди библиотек особо выделялась библиотека им. И.С.Тургенева в Париже. Она была основана ещё в 1875 г. самим И.С.Тургеневым при поддержке певицы Полины Виардо.</vt:lpstr>
      <vt:lpstr>            В Тургеневской библиотеке начал комплектоваться собственный музей с картинами, подаренными художниками, с личными вещами Шаляпина, Бунина, Лифаря, Нижинского, Бенуа.</vt:lpstr>
      <vt:lpstr>         Русские культурные центры в эмиграции обеспечивали своего рода «защиту» от иной культурной среды, способствовали сохранению собственных культурных традиций.</vt:lpstr>
      <vt:lpstr>Для налаживания интеллектуального общения интеллигенция во многом словно вернулась к формам культурной жизни начала 19 века: литературным салонам, кружкам, клубам.</vt:lpstr>
      <vt:lpstr>В Париже литературная богема  собиралась на Монпарнасе в кафе «Ротонда» и «Купол»</vt:lpstr>
      <vt:lpstr>     Но настоящим, полноценным литературным салоном в Париже можно считать воскресные собрания в квартире Гиппиус и Мережковского на улице Колонель Боннэ.</vt:lpstr>
      <vt:lpstr>Внешность и манеры этой женщины запоминались сразу. Она была великой спорщицей, почти никогда ни с кем не соглашалась. Высокая, статная Зинаида Николаевна, ронявшая басом «чушь, я не согласна», славилась не женским холодно-скептическим умом.</vt:lpstr>
      <vt:lpstr> Литературное общество с пушкинским названием «Зелёная лампа» оказалось популярным и существовало более 10 лет.    На его заседаниях слушали доклады о культуре и литературе, читали новые произведения..</vt:lpstr>
      <vt:lpstr>Основным механизмом существования русской культуры за рубежом явился принцип «культурного гнезда», который предполагал тесное взаимодействие всех сфер творчества: литературы, музыки, живописи, сценографии.</vt:lpstr>
      <vt:lpstr>Проверь себя</vt:lpstr>
      <vt:lpstr>Продолжи фразу!</vt:lpstr>
      <vt:lpstr>      Сегодня сбывается мечта первых эмигрантов: их произведения, как и сочинения писателей двух последующих волн эмиграции, возвращаются на родину, их имена звучат среди тех, кто обогатил русскую культуру и науку.        Сделаны и первые попытки научного осмысления вклада русского зарубежья в национальную и мировую культуру.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ь</dc:creator>
  <cp:lastModifiedBy>ь</cp:lastModifiedBy>
  <cp:revision>310</cp:revision>
  <dcterms:created xsi:type="dcterms:W3CDTF">1601-01-01T00:00:00Z</dcterms:created>
  <dcterms:modified xsi:type="dcterms:W3CDTF">2020-04-10T16:47:15Z</dcterms:modified>
</cp:coreProperties>
</file>