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58200" cy="2736303"/>
          </a:xfrm>
        </p:spPr>
        <p:txBody>
          <a:bodyPr>
            <a:normAutofit/>
          </a:bodyPr>
          <a:lstStyle/>
          <a:p>
            <a:pPr marL="742950" indent="-742950"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«Мировой рынок и международная </a:t>
            </a:r>
            <a:r>
              <a:rPr lang="ru-RU" dirty="0" smtClean="0"/>
              <a:t>торговля»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Генеральное соглашение по тарифам и торговле. История ВТО.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u="sng" dirty="0" smtClean="0"/>
              <a:t>Генеральное соглашение по тарифам и торговле</a:t>
            </a:r>
            <a:r>
              <a:rPr lang="ru-RU" b="1" dirty="0" smtClean="0"/>
              <a:t> </a:t>
            </a:r>
            <a:r>
              <a:rPr lang="ru-RU" dirty="0" smtClean="0"/>
              <a:t>(ГАТТ) (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General</a:t>
            </a:r>
            <a:r>
              <a:rPr lang="ru-RU" dirty="0" smtClean="0"/>
              <a:t> </a:t>
            </a:r>
            <a:r>
              <a:rPr lang="ru-RU" dirty="0" err="1" smtClean="0"/>
              <a:t>Agreement</a:t>
            </a:r>
            <a:r>
              <a:rPr lang="ru-RU" dirty="0" smtClean="0"/>
              <a:t> </a:t>
            </a:r>
            <a:r>
              <a:rPr lang="ru-RU" dirty="0" err="1" smtClean="0"/>
              <a:t>on</a:t>
            </a:r>
            <a:r>
              <a:rPr lang="ru-RU" dirty="0" smtClean="0"/>
              <a:t> </a:t>
            </a:r>
            <a:r>
              <a:rPr lang="ru-RU" dirty="0" err="1" smtClean="0"/>
              <a:t>Tariffs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Trade</a:t>
            </a:r>
            <a:r>
              <a:rPr lang="ru-RU" dirty="0" smtClean="0"/>
              <a:t> – GATT) – международная экономическая организация, регулировавшая в 1948–1994 правила международной торговли согласно принципам либерализма, предшественница ВТО.</a:t>
            </a:r>
            <a:endParaRPr lang="ru-RU" b="1" dirty="0" smtClean="0"/>
          </a:p>
          <a:p>
            <a:r>
              <a:rPr lang="ru-RU" dirty="0" smtClean="0"/>
              <a:t>ВТО была создана в 1995 г. На основании предшествующего соглашения ─ ГАТТ, которое было заключено в 1947 г. и вступило в силу 1 января 1948 г.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/>
          <a:lstStyle/>
          <a:p>
            <a:r>
              <a:rPr lang="ru-RU" dirty="0" smtClean="0"/>
              <a:t>Снижение средней величины таможенных пошлин примерно с 60% в 1947 г. до 40% в середине 50-х гг. прошлого века, около 10% в 70-х, 5-7% в 90-х.</a:t>
            </a:r>
            <a:endParaRPr lang="ru-RU" b="1" dirty="0" smtClean="0"/>
          </a:p>
          <a:p>
            <a:r>
              <a:rPr lang="ru-RU" dirty="0" smtClean="0"/>
              <a:t>Роль ГАТТ постепенно менялась, страны стали обращаться к нему как к форуму для решения проблем в международной торговле. </a:t>
            </a:r>
          </a:p>
          <a:p>
            <a:r>
              <a:rPr lang="ru-RU" dirty="0" smtClean="0"/>
              <a:t>За время существования ГАТТ число присоединившихся стран выросло с 23 до 123.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04800" y="260350"/>
            <a:ext cx="8686800" cy="5819775"/>
          </a:xfrm>
        </p:spPr>
        <p:txBody>
          <a:bodyPr/>
          <a:lstStyle/>
          <a:p>
            <a:r>
              <a:rPr lang="ru-RU" dirty="0" smtClean="0"/>
              <a:t>в Уругвае была учреждена Всемирная торговая организация (ВТО). Соглашения было подписано 104 государствами 15 апреля 1994 года в г. </a:t>
            </a:r>
            <a:r>
              <a:rPr lang="ru-RU" dirty="0" err="1" smtClean="0"/>
              <a:t>Марракеше</a:t>
            </a:r>
            <a:r>
              <a:rPr lang="ru-RU" dirty="0" smtClean="0"/>
              <a:t>  Марокко.</a:t>
            </a:r>
            <a:endParaRPr lang="ru-RU" b="1" dirty="0" smtClean="0"/>
          </a:p>
          <a:p>
            <a:r>
              <a:rPr lang="ru-RU" i="1" u="sng" dirty="0" smtClean="0"/>
              <a:t>С 1 января 1995 г. ВТО начала свою деятельность.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2.2. Структура ВТО.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 – это и организация, и одновременно комплекс правовых документов, своего рода многосторонний торговый договор, определяющий права и обязанности правительств в сфере международной торговли товарами и услугами.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</p:spPr>
        <p:txBody>
          <a:bodyPr>
            <a:normAutofit/>
          </a:bodyPr>
          <a:lstStyle/>
          <a:p>
            <a:r>
              <a:rPr lang="ru-RU" dirty="0" smtClean="0"/>
              <a:t>"Главные задачи ВТО - либерализация международной торговли, обеспечение ее справедливости и предсказуемости, способствование экономическому росту и повышению экономического благосостояния людей. </a:t>
            </a:r>
          </a:p>
          <a:p>
            <a:r>
              <a:rPr lang="ru-RU" dirty="0" smtClean="0"/>
              <a:t>Страны-члены ВТО, которых на 2 марта 2013 г. насчитывалось 159, решают эти задачи путем контроля за выполнением многосторонних соглашений, проведения торговых переговоров, урегулирования торговых в соответствии с механизмом ВТО.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2.3. Перспективы ВТО.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Ожидается усиление взаимосвязей между торговой политикой, мероприятиями по охране окружающей среды и социально-экономической политикой.</a:t>
            </a:r>
            <a:endParaRPr lang="ru-RU" b="1" dirty="0" smtClean="0"/>
          </a:p>
          <a:p>
            <a:r>
              <a:rPr lang="ru-RU" dirty="0" smtClean="0"/>
              <a:t> борьба с экспортными ограничениями</a:t>
            </a:r>
          </a:p>
          <a:p>
            <a:pPr lvl="8"/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</a:t>
            </a:r>
            <a:r>
              <a:rPr lang="en-US" dirty="0" smtClean="0"/>
              <a:t> III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3.1. Вступление России в ВТО.</a:t>
            </a:r>
          </a:p>
          <a:p>
            <a:r>
              <a:rPr lang="ru-RU" dirty="0" smtClean="0"/>
              <a:t>3.2. Продовольственная безопасность России в условия работы в ВТО.</a:t>
            </a:r>
          </a:p>
          <a:p>
            <a:r>
              <a:rPr lang="ru-RU" dirty="0" smtClean="0"/>
              <a:t>3.3. Подведение итогов после года нахождения России в ВТО.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3.1. Вступление России в ВТО.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Переговорный процесс по присоединению России к ВТО начался в 1995 году.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Переговоры.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Переговоры по тарифным вопросам. </a:t>
            </a:r>
          </a:p>
          <a:p>
            <a:pPr lvl="0"/>
            <a:r>
              <a:rPr lang="ru-RU" dirty="0" smtClean="0"/>
              <a:t>Переговоры по сельскохозяйственной проблематике. </a:t>
            </a:r>
          </a:p>
          <a:p>
            <a:r>
              <a:rPr lang="ru-RU" dirty="0" smtClean="0"/>
              <a:t>Переговоры по доступу на рынок услуг </a:t>
            </a:r>
          </a:p>
          <a:p>
            <a:r>
              <a:rPr lang="ru-RU" dirty="0" smtClean="0"/>
              <a:t>Переговоры по системным вопросам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rmAutofit/>
          </a:bodyPr>
          <a:lstStyle/>
          <a:p>
            <a:r>
              <a:rPr lang="ru-RU" dirty="0" smtClean="0"/>
              <a:t>Президент России В.В. Путин подписал федеральный закон «О ратификации Протокола о присоединении РФ к </a:t>
            </a:r>
            <a:r>
              <a:rPr lang="ru-RU" dirty="0" err="1" smtClean="0"/>
              <a:t>Марракешскому</a:t>
            </a:r>
            <a:r>
              <a:rPr lang="ru-RU" dirty="0" smtClean="0"/>
              <a:t> соглашению об учреждении Всемирной торговой организации от 15 апреля 1994 г.»</a:t>
            </a:r>
            <a:br>
              <a:rPr lang="ru-RU" dirty="0" smtClean="0"/>
            </a:br>
            <a:r>
              <a:rPr lang="ru-RU" dirty="0" smtClean="0"/>
              <a:t>22 августа 2012 г. Российская Федерация официально стала 156-м членом Всемирной торговой организации.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1.1. Современный мировой рынок и его структура.</a:t>
            </a:r>
          </a:p>
          <a:p>
            <a:r>
              <a:rPr lang="ru-RU" dirty="0" smtClean="0"/>
              <a:t>1.2. Ценообразование на мировом рынке.</a:t>
            </a:r>
          </a:p>
          <a:p>
            <a:r>
              <a:rPr lang="ru-RU" dirty="0" smtClean="0"/>
              <a:t>1.3. Классические теории международной торговли.</a:t>
            </a:r>
          </a:p>
          <a:p>
            <a:r>
              <a:rPr lang="ru-RU" dirty="0" smtClean="0"/>
              <a:t>1.4. Формы международных экономических отношений и субъекты международных хозяйственных отношений.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3.2. Продовольственная безопасность России в условия работы в ВТО.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Продовольственная безопасность</a:t>
            </a:r>
            <a:r>
              <a:rPr lang="ru-RU" dirty="0" smtClean="0"/>
              <a:t> — ситуация, при которой все люди в каждый момент времени имеют физический и экономический доступ к достаточной в количественном отношении безопасной пище, необходимой для ведения активной и здоровой жизни.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условия продовольственной безопасности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Физическая доступность продовольствия обеспечена, но зависит в большой степени от импорта. </a:t>
            </a:r>
          </a:p>
          <a:p>
            <a:r>
              <a:rPr lang="ru-RU" dirty="0" smtClean="0"/>
              <a:t>Безопасность и качество продукции невысоки</a:t>
            </a:r>
          </a:p>
          <a:p>
            <a:r>
              <a:rPr lang="ru-RU" dirty="0" smtClean="0"/>
              <a:t>Экономическая доступность не велика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3.3. Подведение итогов после года нахождения России в ВТО.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Легкая промышленность стала быстро расслаиваться на высокодоходные, </a:t>
            </a:r>
            <a:r>
              <a:rPr lang="ru-RU" dirty="0" err="1" smtClean="0"/>
              <a:t>экспортоориентированные</a:t>
            </a:r>
            <a:r>
              <a:rPr lang="ru-RU" dirty="0" smtClean="0"/>
              <a:t> и чахнущие сегменты.</a:t>
            </a:r>
          </a:p>
          <a:p>
            <a:pPr lvl="0"/>
            <a:r>
              <a:rPr lang="ru-RU" dirty="0" smtClean="0"/>
              <a:t>Автомобильная промышленность снизила производство легковых машин на 3%, а вот комбайнов сразу на 14%, тракторов – почти в полтора раза.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/>
          <a:lstStyle/>
          <a:p>
            <a:r>
              <a:rPr lang="ru-RU" dirty="0" smtClean="0"/>
              <a:t>импорт  черных металлов вырос сразу на 30%, стальных труб – на 25%. Даже при том, что цены на сталь на внутреннем рынке упали на 13% по сравнению с первым полугодием 2012 года, импорт уверенно теснит отечественных производителей.</a:t>
            </a:r>
          </a:p>
          <a:p>
            <a:pPr lvl="0"/>
            <a:r>
              <a:rPr lang="ru-RU" dirty="0" smtClean="0"/>
              <a:t>В сельском хозяйстве после вступления России в ВТО не наблюдается ухудшения положения.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1.1. Современный мировой рынок и его структура.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Мировой рынок </a:t>
            </a:r>
            <a:r>
              <a:rPr lang="ru-RU" dirty="0" smtClean="0"/>
              <a:t>─ синтетическое понятие, объединяющее рынки всех стран в единое целое. В широком смысле мировой рынок это единое рыночное пространство в общем комплексе государств современного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86800" cy="6480720"/>
          </a:xfrm>
        </p:spPr>
        <p:txBody>
          <a:bodyPr>
            <a:normAutofit lnSpcReduction="10000"/>
          </a:bodyPr>
          <a:lstStyle/>
          <a:p>
            <a:r>
              <a:rPr lang="ru-RU" i="1" u="sng" dirty="0" smtClean="0"/>
              <a:t>Внутренний рынок </a:t>
            </a:r>
            <a:r>
              <a:rPr lang="ru-RU" dirty="0" smtClean="0"/>
              <a:t>─ сфера экономического общения, в рамках которой все произведенное и предназначенное для продажи реализуется внутри страны.</a:t>
            </a:r>
          </a:p>
          <a:p>
            <a:r>
              <a:rPr lang="ru-RU" i="1" u="sng" dirty="0" smtClean="0"/>
              <a:t>Национальный рынок</a:t>
            </a:r>
            <a:r>
              <a:rPr lang="ru-RU" dirty="0" smtClean="0"/>
              <a:t> ─ </a:t>
            </a:r>
            <a:r>
              <a:rPr lang="ru-RU" dirty="0" err="1" smtClean="0"/>
              <a:t>рынок</a:t>
            </a:r>
            <a:r>
              <a:rPr lang="ru-RU" dirty="0" smtClean="0"/>
              <a:t> данной страны, часть которого связана с международным обменом ( экспортом и импортом товаров и услуг).</a:t>
            </a:r>
          </a:p>
          <a:p>
            <a:r>
              <a:rPr lang="ru-RU" i="1" u="sng" dirty="0" smtClean="0"/>
              <a:t>Международный рынок</a:t>
            </a:r>
            <a:r>
              <a:rPr lang="ru-RU" dirty="0" smtClean="0"/>
              <a:t> ─ совокупность сегментов национальных рынков, которые связаны с зарубежными рынками и ориентированы на иностранных покупателей и продавцов.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1.2. Ценообразование на мировом рынке.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Ценообразование</a:t>
            </a:r>
            <a:r>
              <a:rPr lang="ru-RU" dirty="0" smtClean="0"/>
              <a:t> —  это установление цены на товар или услугу.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основные </a:t>
            </a:r>
            <a:r>
              <a:rPr lang="ru-RU" i="1" dirty="0" err="1" smtClean="0"/>
              <a:t>ценообразующие</a:t>
            </a:r>
            <a:r>
              <a:rPr lang="ru-RU" i="1" dirty="0" smtClean="0"/>
              <a:t> факторы в международной торговле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Общеэкономические</a:t>
            </a:r>
          </a:p>
          <a:p>
            <a:pPr lvl="0"/>
            <a:r>
              <a:rPr lang="ru-RU" dirty="0" smtClean="0"/>
              <a:t>Конкретно-экономические </a:t>
            </a:r>
          </a:p>
          <a:p>
            <a:pPr lvl="0"/>
            <a:r>
              <a:rPr lang="ru-RU" dirty="0" smtClean="0"/>
              <a:t>Специфические </a:t>
            </a:r>
          </a:p>
          <a:p>
            <a:pPr lvl="0"/>
            <a:r>
              <a:rPr lang="ru-RU" dirty="0" smtClean="0"/>
              <a:t>Специальные </a:t>
            </a:r>
          </a:p>
          <a:p>
            <a:pPr lvl="0"/>
            <a:r>
              <a:rPr lang="ru-RU" dirty="0" smtClean="0"/>
              <a:t>Внеэкономические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1.3. Классические теории международной торговли.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Меркантилистская теория.</a:t>
            </a:r>
            <a:r>
              <a:rPr lang="ru-RU" dirty="0" smtClean="0"/>
              <a:t> </a:t>
            </a:r>
          </a:p>
          <a:p>
            <a:pPr lvl="0"/>
            <a:r>
              <a:rPr lang="ru-RU" b="1" dirty="0" smtClean="0"/>
              <a:t>Теория абсолютных преимуществ А. Смита</a:t>
            </a:r>
          </a:p>
          <a:p>
            <a:pPr lvl="0"/>
            <a:r>
              <a:rPr lang="ru-RU" b="1" dirty="0" smtClean="0"/>
              <a:t>Теория сравнительных преимуществ Д. </a:t>
            </a:r>
            <a:r>
              <a:rPr lang="ru-RU" b="1" dirty="0" err="1" smtClean="0"/>
              <a:t>Рикардо</a:t>
            </a:r>
            <a:endParaRPr lang="ru-RU" b="1" dirty="0" smtClean="0"/>
          </a:p>
          <a:p>
            <a:pPr lvl="0"/>
            <a:r>
              <a:rPr lang="ru-RU" b="1" dirty="0" smtClean="0"/>
              <a:t>Парадокс Леонтьева.</a:t>
            </a:r>
          </a:p>
          <a:p>
            <a:pPr lvl="0"/>
            <a:r>
              <a:rPr lang="ru-RU" b="1" dirty="0" smtClean="0"/>
              <a:t>Теорема выравнивания цен на факторы производства.</a:t>
            </a:r>
          </a:p>
          <a:p>
            <a:pPr lvl="0"/>
            <a:r>
              <a:rPr lang="ru-RU" b="1" dirty="0" smtClean="0"/>
              <a:t>Теория соотношения факторов производства </a:t>
            </a:r>
            <a:r>
              <a:rPr lang="ru-RU" b="1" dirty="0" err="1" smtClean="0"/>
              <a:t>Хекшера</a:t>
            </a:r>
            <a:r>
              <a:rPr lang="ru-RU" b="1" dirty="0" smtClean="0"/>
              <a:t> – Олина.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ru-RU" sz="3200" dirty="0" smtClean="0">
                <a:latin typeface="+mj-lt"/>
              </a:rPr>
              <a:t>1.4. Формы </a:t>
            </a:r>
            <a:r>
              <a:rPr lang="ru-RU" sz="3200" dirty="0">
                <a:latin typeface="+mj-lt"/>
              </a:rPr>
              <a:t>международных экономических отношений и субъекты международных хозяйственных отношений.</a:t>
            </a:r>
            <a:br>
              <a:rPr lang="ru-RU" sz="3200" dirty="0">
                <a:latin typeface="+mj-lt"/>
              </a:rPr>
            </a:br>
            <a:endParaRPr lang="ru-RU" sz="3200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Международные экономические отношения – это определенный способ взаимодействия между хозяйственными субъектами разных стран по поводу производства, распределения, обмена и потребления материальных благ.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</a:t>
            </a:r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2.1. Генеральное соглашение по тарифам и торговле. История ВТО.</a:t>
            </a:r>
          </a:p>
          <a:p>
            <a:r>
              <a:rPr lang="ru-RU" dirty="0" smtClean="0"/>
              <a:t>2.2. Структура ВТО.</a:t>
            </a:r>
          </a:p>
          <a:p>
            <a:r>
              <a:rPr lang="ru-RU" dirty="0" smtClean="0"/>
              <a:t>2.3. Перспективы ВТО.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701</Words>
  <Application>Microsoft Office PowerPoint</Application>
  <PresentationFormat>Экран (4:3)</PresentationFormat>
  <Paragraphs>73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 «Мировой рынок и международная торговля»</vt:lpstr>
      <vt:lpstr>Глава I</vt:lpstr>
      <vt:lpstr>1.1. Современный мировой рынок и его структура. </vt:lpstr>
      <vt:lpstr>Слайд 4</vt:lpstr>
      <vt:lpstr>1.2. Ценообразование на мировом рынке. </vt:lpstr>
      <vt:lpstr>основные ценообразующие факторы в международной торговле:  </vt:lpstr>
      <vt:lpstr>1.3. Классические теории международной торговли. </vt:lpstr>
      <vt:lpstr>1.4. Формы международных экономических отношений и субъекты международных хозяйственных отношений. </vt:lpstr>
      <vt:lpstr>Глава ii</vt:lpstr>
      <vt:lpstr>Генеральное соглашение по тарифам и торговле. История ВТО.</vt:lpstr>
      <vt:lpstr>Слайд 11</vt:lpstr>
      <vt:lpstr>Слайд 12</vt:lpstr>
      <vt:lpstr>2.2. Структура ВТО. </vt:lpstr>
      <vt:lpstr>Слайд 14</vt:lpstr>
      <vt:lpstr>2.3. Перспективы ВТО. </vt:lpstr>
      <vt:lpstr>Глава III</vt:lpstr>
      <vt:lpstr>3.1. Вступление России в ВТО. </vt:lpstr>
      <vt:lpstr>Переговоры. </vt:lpstr>
      <vt:lpstr>Слайд 19</vt:lpstr>
      <vt:lpstr>3.2. Продовольственная безопасность России в условия работы в ВТО. </vt:lpstr>
      <vt:lpstr> условия продовольственной безопасности России</vt:lpstr>
      <vt:lpstr>3.3. Подведение итогов после года нахождения России в ВТО.  </vt:lpstr>
      <vt:lpstr>Слайд 23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на тему  «Мировой рынок и международная торговля.»</dc:title>
  <dc:creator>1242356</dc:creator>
  <cp:lastModifiedBy>Пользователь</cp:lastModifiedBy>
  <cp:revision>15</cp:revision>
  <dcterms:created xsi:type="dcterms:W3CDTF">2013-11-26T14:47:24Z</dcterms:created>
  <dcterms:modified xsi:type="dcterms:W3CDTF">2020-04-21T00:49:43Z</dcterms:modified>
</cp:coreProperties>
</file>