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5"/>
  </p:notesMasterIdLst>
  <p:sldIdLst>
    <p:sldId id="305" r:id="rId2"/>
    <p:sldId id="310" r:id="rId3"/>
    <p:sldId id="306" r:id="rId4"/>
    <p:sldId id="312" r:id="rId5"/>
    <p:sldId id="314" r:id="rId6"/>
    <p:sldId id="315" r:id="rId7"/>
    <p:sldId id="316" r:id="rId8"/>
    <p:sldId id="317" r:id="rId9"/>
    <p:sldId id="318" r:id="rId10"/>
    <p:sldId id="320" r:id="rId11"/>
    <p:sldId id="319" r:id="rId12"/>
    <p:sldId id="274" r:id="rId13"/>
    <p:sldId id="299" r:id="rId14"/>
    <p:sldId id="298" r:id="rId15"/>
    <p:sldId id="304" r:id="rId16"/>
    <p:sldId id="277" r:id="rId17"/>
    <p:sldId id="301" r:id="rId18"/>
    <p:sldId id="321" r:id="rId19"/>
    <p:sldId id="289" r:id="rId20"/>
    <p:sldId id="322" r:id="rId21"/>
    <p:sldId id="290" r:id="rId22"/>
    <p:sldId id="302" r:id="rId23"/>
    <p:sldId id="29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E5732"/>
    <a:srgbClr val="D77139"/>
    <a:srgbClr val="0000FF"/>
    <a:srgbClr val="F7CB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7" autoAdjust="0"/>
    <p:restoredTop sz="94728" autoAdjust="0"/>
  </p:normalViewPr>
  <p:slideViewPr>
    <p:cSldViewPr>
      <p:cViewPr varScale="1">
        <p:scale>
          <a:sx n="86" d="100"/>
          <a:sy n="86" d="100"/>
        </p:scale>
        <p:origin x="-15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5D3BBE1-82DE-4E82-86AA-900C61D0B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D26A5-B443-4A7D-B5BC-8F0E8B28F4F2}" type="slidenum">
              <a:rPr lang="ru-RU" smtClean="0">
                <a:latin typeface="Arial" charset="0"/>
              </a:rPr>
              <a:pPr/>
              <a:t>3</a:t>
            </a:fld>
            <a:endParaRPr lang="ru-RU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06622D-805B-4E5B-9F8B-BFF74B449D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076D6-D362-4AB9-80DD-5A0F68FBC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17F82-EA96-41F1-803D-67D7CB0BA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E374D-EE0F-49C2-A76D-80AFC3975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3CC0F-A84E-40BD-AF76-1C17EDE17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CDACF-F74C-4ACB-9D9B-BC1682DAD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7943A-CC6C-45A1-99E1-701F50772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91CE2-5C53-41A1-BA3F-491C286B1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C50C-2C85-4D40-A543-73FC86E25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6D920-6C43-4148-A359-4C9232E0F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56A7F-AA9A-4536-8523-FBC9E7EC2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E863F-9D1E-4450-A427-41F361206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15324-19A6-4F13-8D99-2BF9F2AA6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789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91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91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91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1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606622D-805B-4E5B-9F8B-BFF74B449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91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Тихий д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38400"/>
            <a:ext cx="3119438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7813"/>
            <a:ext cx="8001000" cy="2160587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  <a:t>Женские образы </a:t>
            </a:r>
            <a:r>
              <a:rPr lang="ru-RU" sz="4400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  <a:t>в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романе М.А.Шолохова  </a:t>
            </a:r>
            <a:b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«Тихий Дон</a:t>
            </a:r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»</a:t>
            </a:r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 flipH="1">
            <a:off x="4495797" y="3886201"/>
            <a:ext cx="3429001" cy="22098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114800"/>
            <a:ext cx="9144000" cy="2743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</a:t>
            </a:r>
            <a:endParaRPr lang="ru-RU" smtClean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86868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>
                <a:solidFill>
                  <a:schemeClr val="folHlink"/>
                </a:solidFill>
              </a:rPr>
              <a:t>Шолохов постепенно раскрывает ее характер и делает это по мере развития сюжета. Война по-особому повлияла на эту женщину: почувствовав, что можно не приспосабливаться к старым порядкам, укладу, она безудержно отдается своим новым увлечениям.</a:t>
            </a:r>
          </a:p>
          <a:p>
            <a:r>
              <a:rPr lang="ru-RU" sz="1900">
                <a:solidFill>
                  <a:schemeClr val="folHlink"/>
                </a:solidFill>
              </a:rPr>
              <a:t>     «Смерть Петра словно подхлестнула ее, и, чуть оправившись от перенесенного горя, она стала еще жаднее к жизни, еще внимательнее к своей наружности».</a:t>
            </a:r>
          </a:p>
          <a:p>
            <a:r>
              <a:rPr lang="ru-RU" sz="1900">
                <a:solidFill>
                  <a:schemeClr val="folHlink"/>
                </a:solidFill>
              </a:rPr>
              <a:t>     «...Совсем не та стала Дарья... Все чаще она противоречила свекру, на Ильиничну и внимания не обращала, безо всякой видимой причины злилась на всех, от покоса отделалась нездоровьем и держала себя так, как будто доживала она в мелеховском доме последние дни...»</a:t>
            </a:r>
          </a:p>
          <a:p>
            <a:r>
              <a:rPr lang="ru-RU" sz="1900">
                <a:solidFill>
                  <a:schemeClr val="folHlink"/>
                </a:solidFill>
              </a:rPr>
              <a:t>     Для раскрытия образа старшей снохи Мелеховых Шолохов использует множество деталей, они определяются ее характером.</a:t>
            </a:r>
          </a:p>
          <a:p>
            <a:r>
              <a:rPr lang="ru-RU" sz="1900">
                <a:solidFill>
                  <a:schemeClr val="folHlink"/>
                </a:solidFill>
              </a:rPr>
              <a:t>     Дарья – щеголиха, поэтому огромную роль играют  здесь детали одежды. Мы видели разбитную Дарью «принаряженной», «нарядной», «одетой богато и видно», «разнаряженной, словно на праздник». Рисуя ее портрет, Шолохов на протяжении, романа упоминает все новые и новые детали дарьиной одежды: малиновую шерстяную юбку, бледно-голубую юбку с расшивным подолом, добротную и новую шерстяную юбку.</a:t>
            </a:r>
          </a:p>
          <a:p>
            <a:r>
              <a:rPr lang="ru-RU" sz="1900">
                <a:solidFill>
                  <a:schemeClr val="folHlink"/>
                </a:solidFill>
              </a:rPr>
              <a:t>     Дарья у Шолохова ещё и постоянно прихорашивается. Так, например, она «раз пять переодевалась, примеряя к какой кофточке больше всего идет полосатая георгиевская ленточка...»</a:t>
            </a:r>
          </a:p>
          <a:p>
            <a:r>
              <a:rPr lang="ru-RU" sz="1900">
                <a:solidFill>
                  <a:schemeClr val="folHlink"/>
                </a:solidFill>
              </a:rPr>
              <a:t>     Детали одежды и такие детали, как черные дуги бровей, значительны для раскрытия характера Дарьи, которую Пантелей Прокофьевич назвал «заразей липучей».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1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1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1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1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1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1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70866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rgbClr val="FFFF00"/>
                </a:solidFill>
              </a:rPr>
              <a:t>Дуняша как воплощение трагических судеб молодого поколения.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folHlink"/>
                </a:solidFill>
              </a:rPr>
              <a:t>С младшей из Мелеховых — Дуняшей — автор знакомит нас, когда она была еще длинноруким, большеглазым подростком с тонкими косичками. Подрастая, Дуняша превращается в чернобровую, стройную и гордую казачку со строптивым и </a:t>
            </a:r>
            <a:r>
              <a:rPr lang="ru-RU" sz="2400" dirty="0" smtClean="0">
                <a:solidFill>
                  <a:schemeClr val="folHlink"/>
                </a:solidFill>
              </a:rPr>
              <a:t>настойчивым </a:t>
            </a:r>
            <a:r>
              <a:rPr lang="ru-RU" sz="2400" dirty="0" err="1">
                <a:solidFill>
                  <a:schemeClr val="folHlink"/>
                </a:solidFill>
              </a:rPr>
              <a:t>мелеховским</a:t>
            </a:r>
            <a:r>
              <a:rPr lang="ru-RU" sz="2400" dirty="0">
                <a:solidFill>
                  <a:schemeClr val="folHlink"/>
                </a:solidFill>
              </a:rPr>
              <a:t> характером.                                                                                                         Полюбив Мишку Кошевого, она не желает думать ни о ком больше, несмотря на угрозы отца, матери и брата. Все трагедии с домочадцами разыгрываются у нее на глазах. Смерть брата, Дарьи, Натальи, отца, матери, племянницы очень близко принимает Дуняша к сердцу. Но, несмотря на все потери, ей нужно жить дальше. И  Дуняша становится главным человеком в разоренном доме Мелеховых.</a:t>
            </a:r>
          </a:p>
          <a:p>
            <a:pPr>
              <a:spcBef>
                <a:spcPct val="50000"/>
              </a:spcBef>
            </a:pPr>
            <a:endParaRPr lang="ru-RU" sz="2400" dirty="0">
              <a:solidFill>
                <a:schemeClr val="folHlink"/>
              </a:solidFill>
            </a:endParaRPr>
          </a:p>
        </p:txBody>
      </p:sp>
      <p:pic>
        <p:nvPicPr>
          <p:cNvPr id="3" name="Picture 4" descr="Тихий дон 3"/>
          <p:cNvPicPr>
            <a:picLocks noChangeAspect="1" noChangeArrowheads="1"/>
          </p:cNvPicPr>
          <p:nvPr/>
        </p:nvPicPr>
        <p:blipFill>
          <a:blip r:embed="rId2" cstate="print"/>
          <a:srcRect l="66472" r="7289" b="27354"/>
          <a:stretch>
            <a:fillRect/>
          </a:stretch>
        </p:blipFill>
        <p:spPr bwMode="auto">
          <a:xfrm>
            <a:off x="7620000" y="2286000"/>
            <a:ext cx="1240000" cy="223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28600" y="1524000"/>
            <a:ext cx="4038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/>
              <a:t>  </a:t>
            </a:r>
            <a:r>
              <a:rPr lang="ru-RU" i="1" dirty="0">
                <a:solidFill>
                  <a:schemeClr val="folHlink"/>
                </a:solidFill>
              </a:rPr>
              <a:t>Аксинья – это тип настоящей русской женщины, умеющей по </a:t>
            </a:r>
            <a:r>
              <a:rPr lang="ru-RU" i="1" dirty="0" smtClean="0">
                <a:solidFill>
                  <a:schemeClr val="folHlink"/>
                </a:solidFill>
              </a:rPr>
              <a:t>-настоящему </a:t>
            </a:r>
            <a:r>
              <a:rPr lang="ru-RU" i="1" dirty="0">
                <a:solidFill>
                  <a:schemeClr val="folHlink"/>
                </a:solidFill>
              </a:rPr>
              <a:t>любить, подчинившей любви всю свою жизнь.</a:t>
            </a:r>
            <a:r>
              <a:rPr lang="ru-RU" sz="2400" i="1" dirty="0">
                <a:solidFill>
                  <a:schemeClr val="folHlink"/>
                </a:solidFill>
              </a:rPr>
              <a:t>	</a:t>
            </a:r>
          </a:p>
          <a:p>
            <a:r>
              <a:rPr lang="ru-RU" sz="2400" i="1" dirty="0">
                <a:solidFill>
                  <a:schemeClr val="folHlink"/>
                </a:solidFill>
              </a:rPr>
              <a:t>  </a:t>
            </a:r>
            <a:r>
              <a:rPr lang="ru-RU" i="1" dirty="0">
                <a:solidFill>
                  <a:schemeClr val="folHlink"/>
                </a:solidFill>
              </a:rPr>
              <a:t>Аксинья была необыкновенно красива. Вот как описывает ее Шолохов: «…Ветер трепал на Аксинье юбку, перебирал на смуглой шее мелкие пушистые завитки. На тяжелом узле волос пламенела расшитая цветным шелком шлычка, розовая рубаха, заправленная в юбку, не морщинясь, охватывала круглую спину и налитые плечи…» Так же у Аксиньи была красивая и гордая походка, даже ведра с водой она носила по-особому  очень величаво и грациозно</a:t>
            </a:r>
            <a:r>
              <a:rPr lang="ru-RU" i="1" dirty="0">
                <a:solidFill>
                  <a:srgbClr val="F7CBA3"/>
                </a:solidFill>
              </a:rPr>
              <a:t>.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381000" y="914400"/>
            <a:ext cx="85502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– тип настоящей русской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женщины</a:t>
            </a:r>
            <a:endParaRPr lang="ru-RU" sz="3600" dirty="0">
              <a:solidFill>
                <a:schemeClr val="folHlink"/>
              </a:solidFill>
            </a:endParaRPr>
          </a:p>
        </p:txBody>
      </p:sp>
      <p:pic>
        <p:nvPicPr>
          <p:cNvPr id="19460" name="Picture 10" descr="Копия 4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3951288" cy="441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5547" name="WordArt 11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6858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Monotype Corsiva"/>
              </a:rPr>
              <a:t>АКСИНЬЯ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5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5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82" name="Picture 18" descr="Копия 4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25" y="0"/>
            <a:ext cx="31908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5" name="Picture 21" descr="4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697163"/>
            <a:ext cx="5943600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7" name="Text Box 13"/>
          <p:cNvSpPr txBox="1">
            <a:spLocks noChangeArrowheads="1"/>
          </p:cNvSpPr>
          <p:nvPr/>
        </p:nvSpPr>
        <p:spPr bwMode="auto">
          <a:xfrm>
            <a:off x="152400" y="152400"/>
            <a:ext cx="51816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</a:t>
            </a:r>
            <a:r>
              <a:rPr lang="ru-RU">
                <a:solidFill>
                  <a:schemeClr val="folHlink"/>
                </a:solidFill>
              </a:rPr>
              <a:t>Автор ничего не утаивает из жизни Аксиньи: ни то, что ее, шестнадцатилетнюю, изнасиловал пьяный отец, ни того, что потом бил муж. Молодость ее была поругана надругательством отца и истязаниями мужа. Любовь для героини – это своеобразный выход из беспросветного прошлого, вот почему она вся отдается своему чувству: «…Не лазоревым алым цветом, а собачьей преданностью,  дурнопьяном придорожным цветет поздняя бабья любовь.</a:t>
            </a:r>
          </a:p>
        </p:txBody>
      </p:sp>
      <p:pic>
        <p:nvPicPr>
          <p:cNvPr id="113683" name="Picture 19" descr="bistric-gleb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33718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4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 descr="4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971800"/>
            <a:ext cx="449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0" y="2646363"/>
            <a:ext cx="47244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folHlink"/>
                </a:solidFill>
              </a:rPr>
              <a:t>Отдавшись любви </a:t>
            </a:r>
            <a:r>
              <a:rPr lang="ru-RU" dirty="0" smtClean="0">
                <a:solidFill>
                  <a:schemeClr val="folHlink"/>
                </a:solidFill>
              </a:rPr>
              <a:t>, она </a:t>
            </a:r>
            <a:r>
              <a:rPr lang="ru-RU" dirty="0">
                <a:solidFill>
                  <a:schemeClr val="folHlink"/>
                </a:solidFill>
              </a:rPr>
              <a:t>готова ради Григория пожертвовать всем. Это ведь она первая уговаривает своего любимого: «Гриша, родимый, давай уйдем. Милый мой! Кинем </a:t>
            </a:r>
            <a:r>
              <a:rPr lang="ru-RU" dirty="0" smtClean="0">
                <a:solidFill>
                  <a:schemeClr val="folHlink"/>
                </a:solidFill>
              </a:rPr>
              <a:t>все, </a:t>
            </a:r>
            <a:r>
              <a:rPr lang="ru-RU" dirty="0">
                <a:solidFill>
                  <a:schemeClr val="folHlink"/>
                </a:solidFill>
              </a:rPr>
              <a:t>уйдем. И мужа и все кину, лишь бы ты был… на шахты уйдем, далеко. </a:t>
            </a:r>
            <a:r>
              <a:rPr lang="ru-RU" dirty="0" err="1">
                <a:solidFill>
                  <a:schemeClr val="folHlink"/>
                </a:solidFill>
              </a:rPr>
              <a:t>Кохать</a:t>
            </a:r>
            <a:r>
              <a:rPr lang="ru-RU" dirty="0">
                <a:solidFill>
                  <a:schemeClr val="folHlink"/>
                </a:solidFill>
              </a:rPr>
              <a:t> тебя буду, жалеть». Она выносит бессердечный отказ Григория покинуть с ней хутор, побои мужа, насмешки, позор, но решает отнять его «…у счастливой, ни горя, ни радости не ведавшей Натальи Коршуновой…»  Причем она уверена в правильности и нравственности своего решения. Позднее она скажет Наталье: «Ты первая отняла у меня Гришку! Ты, а не я… Ты знала, что он  жил со мной, зачем замуж шла?»</a:t>
            </a: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4038600" y="152400"/>
            <a:ext cx="51054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7CBA3"/>
                </a:solidFill>
              </a:rPr>
              <a:t>   </a:t>
            </a:r>
            <a:r>
              <a:rPr lang="ru-RU">
                <a:solidFill>
                  <a:schemeClr val="folHlink"/>
                </a:solidFill>
              </a:rPr>
              <a:t>Аксинья чувственно и страстно любит Григория.  Отношения между ними описываются очень сурово: «Он упорно, бугаиной настойчивостью ее обхаживал. И это-то упорство и было страшно Аксинье». Сближение их описано так : «Рывком кинул ее Григорий на руки – так кидает волк к себе на хребтину зарезанную овцу».</a:t>
            </a:r>
          </a:p>
          <a:p>
            <a:r>
              <a:rPr lang="ru-RU">
                <a:solidFill>
                  <a:schemeClr val="folHlink"/>
                </a:solidFill>
              </a:rPr>
              <a:t>     Аксинья  была своенравна и безоглядна в своей страсти. Она так любила Григория, что готова на все, даже на убийство мужа.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685800" y="30480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Вернувшемуся из лагеря мужу со страхом и тоской прямо и открыто говорит: «Не таюсь – грех на мне. Бей, Степан!»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3" descr="4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24250"/>
            <a:ext cx="4762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0" descr="2984f19b923876240132924122db16a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371600"/>
            <a:ext cx="3276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2" descr="2609ku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24384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228600" y="152400"/>
            <a:ext cx="5410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folHlink"/>
                </a:solidFill>
              </a:rPr>
              <a:t>Шолохов не один раз говорит о своей героине, что она  - гордая. У нее «гордое лицо», презирая сплетни, она «гордо и высоко несла свою счастливую, но срамную голову».                                                 Аксинья не гордится своей яркой, волнующей красотой, гордость ее проявляется в отстаивании своего человеческого достоинства. Оно определяет правдивость, искренность и прямоту Аксиньи. </a:t>
            </a:r>
          </a:p>
          <a:p>
            <a:r>
              <a:rPr lang="ru-RU">
                <a:solidFill>
                  <a:schemeClr val="folHlink"/>
                </a:solidFill>
              </a:rPr>
              <a:t>Через всю жизнь Аксинья пронесла любовь к Григорию. На ее долю много выпало тяжелого, страшного и постыдного. Потеряв ребенка, по-прежнему любя Григория, она отдается Листницкому, а  потом ненавидит его. («Не подходи, проклятый!»)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3124200" y="152400"/>
            <a:ext cx="3810000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FFFF00"/>
                </a:solidFill>
              </a:rPr>
              <a:t>А К С И Н Ь Я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3581400" y="1066800"/>
            <a:ext cx="51816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dirty="0">
                <a:solidFill>
                  <a:schemeClr val="folHlink"/>
                </a:solidFill>
              </a:rPr>
              <a:t>Аксинья доказала всей своей жизнью любовь и верность Григорию: «И о чем бы ни думала, что бы ни делала, всегда неизменно, неотрывно в думках своих </a:t>
            </a:r>
          </a:p>
          <a:p>
            <a:r>
              <a:rPr lang="ru-RU" sz="1900" dirty="0">
                <a:solidFill>
                  <a:schemeClr val="folHlink"/>
                </a:solidFill>
              </a:rPr>
              <a:t>была около Григория, - говорит писатель об Аксинье, - Так ходит по кругу в Чигире слепая лошадь, вращая вокруг оси поливальное колесо...»</a:t>
            </a:r>
          </a:p>
          <a:p>
            <a:r>
              <a:rPr lang="ru-RU" sz="1900" dirty="0">
                <a:solidFill>
                  <a:schemeClr val="folHlink"/>
                </a:solidFill>
              </a:rPr>
              <a:t>Ничего в мире не хотела видеть </a:t>
            </a:r>
            <a:r>
              <a:rPr lang="ru-RU" sz="1900" dirty="0" smtClean="0">
                <a:solidFill>
                  <a:schemeClr val="folHlink"/>
                </a:solidFill>
              </a:rPr>
              <a:t>Аксинья, </a:t>
            </a:r>
            <a:r>
              <a:rPr lang="ru-RU" sz="1900" dirty="0">
                <a:solidFill>
                  <a:schemeClr val="folHlink"/>
                </a:solidFill>
              </a:rPr>
              <a:t>кроме своего любимого, из-за него жила всегда в страшном напряжении и волнении, никогда не задумываясь над тем, на чьей стороне он воевал. По-первому его зову могла расстаться с чем и кем угодно, лишь бы быть рядом с ним. И в последний раз, когда он ночью пришел за ней, она без колебаний и даже с радостью собралась и пошла, сама не зная куда.</a:t>
            </a:r>
            <a:r>
              <a:rPr lang="ru-RU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115726" name="Rectangle 14"/>
          <p:cNvSpPr>
            <a:spLocks noChangeArrowheads="1"/>
          </p:cNvSpPr>
          <p:nvPr/>
        </p:nvSpPr>
        <p:spPr bwMode="auto">
          <a:xfrm>
            <a:off x="685800" y="3048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400">
              <a:solidFill>
                <a:srgbClr val="F7CBA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5727" name="Rectangle 15"/>
          <p:cNvSpPr>
            <a:spLocks noChangeArrowheads="1"/>
          </p:cNvSpPr>
          <p:nvPr/>
        </p:nvSpPr>
        <p:spPr bwMode="auto">
          <a:xfrm>
            <a:off x="152400" y="5610225"/>
            <a:ext cx="3810000" cy="3841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19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82" name="Picture 47" descr="bistric-gleb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28956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0" grpId="0"/>
      <p:bldP spid="115722" grpId="0"/>
      <p:bldP spid="1157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5603" name="Picture 6" descr="Тихий Дон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990600"/>
            <a:ext cx="2817813" cy="4530725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4419600" y="2209800"/>
            <a:ext cx="39624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 и эта, последняя, попытка Аксиньи наконец-то обрести счастье обернулась для нее гибелью. Вдали от хутора нашла она свое пристанище.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763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folHlink"/>
                </a:solidFill>
              </a:rPr>
              <a:t> Наталья Мелехова и Аксинья Астахова – главные женские образы романа Михаила Шолохова «Тихий Дон». И та и другая очень любят Григория Мелехова. Прочитав роман, становится ясно, что эти два образа переплетены между собой благодаря Григорию.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152400" y="17526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F7CBA3"/>
                </a:solidFill>
              </a:rPr>
              <a:t>Какими разными, на первый взгляд, кажутся нам эти женщины: у каждой свой характер, своя судьба. </a:t>
            </a:r>
          </a:p>
        </p:txBody>
      </p:sp>
      <p:pic>
        <p:nvPicPr>
          <p:cNvPr id="26628" name="Picture 13" descr="Копия 4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90800"/>
            <a:ext cx="33432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4" descr="Копия 4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90800"/>
            <a:ext cx="32464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2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4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4210050" cy="2809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57200"/>
            <a:ext cx="4419600" cy="2971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ru-RU" sz="1800" dirty="0" smtClean="0"/>
              <a:t>       </a:t>
            </a:r>
            <a:r>
              <a:rPr lang="ru-RU" sz="2800" dirty="0" smtClean="0">
                <a:solidFill>
                  <a:schemeClr val="folHlink"/>
                </a:solidFill>
                <a:latin typeface="Monotype Corsiva" pitchFamily="66" charset="0"/>
              </a:rPr>
              <a:t>Четыре подпорки есть у человека в жизни: дом с семьей, работа, люди, с кем вместе править праздники и будни, и земля, на которой стоит твой дом. И все четыре – одна важнее другой…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chemeClr val="folHlink"/>
                </a:solidFill>
                <a:latin typeface="Monotype Corsiva" pitchFamily="66" charset="0"/>
              </a:rPr>
              <a:t>                 Валентин Распутин.</a:t>
            </a:r>
            <a:endParaRPr lang="ru-RU" sz="2400" dirty="0" smtClean="0">
              <a:solidFill>
                <a:schemeClr val="folHlink"/>
              </a:solidFill>
              <a:latin typeface="Monotype Corsiva" pitchFamily="66" charset="0"/>
            </a:endParaRPr>
          </a:p>
        </p:txBody>
      </p:sp>
      <p:pic>
        <p:nvPicPr>
          <p:cNvPr id="4100" name="Picture 9" descr="4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657600"/>
            <a:ext cx="3810000" cy="281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101" name="Picture 7" descr="4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163"/>
            <a:ext cx="28956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4" descr="b_554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352800"/>
            <a:ext cx="350520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2000" i="1" dirty="0" smtClean="0">
                <a:solidFill>
                  <a:schemeClr val="folHlink"/>
                </a:solidFill>
                <a:latin typeface="Monotype Corsiva" pitchFamily="66" charset="0"/>
              </a:rPr>
              <a:t>Судьбы Аксиньи и Натальи зависимы одна от другой. Получается так, что если счастлива одна, то несчастна другая. М. Шолохов изобразил как бы любовный треугольник, который существовал во все времена. </a:t>
            </a:r>
            <a:br>
              <a:rPr lang="ru-RU" sz="2000" i="1" dirty="0" smtClean="0">
                <a:solidFill>
                  <a:schemeClr val="folHlink"/>
                </a:solidFill>
                <a:latin typeface="Monotype Corsiva" pitchFamily="66" charset="0"/>
              </a:rPr>
            </a:br>
            <a:endParaRPr lang="ru-RU" sz="2000" i="1" dirty="0" smtClean="0">
              <a:latin typeface="Monotype Corsiva" pitchFamily="66" charset="0"/>
            </a:endParaRPr>
          </a:p>
        </p:txBody>
      </p:sp>
      <p:pic>
        <p:nvPicPr>
          <p:cNvPr id="27651" name="Picture 19" descr="4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00200"/>
            <a:ext cx="4762500" cy="3333750"/>
          </a:xfrm>
          <a:noFill/>
        </p:spPr>
      </p:pic>
      <p:pic>
        <p:nvPicPr>
          <p:cNvPr id="27652" name="Picture 20" descr="4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895600"/>
            <a:ext cx="4762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838200" y="4724400"/>
            <a:ext cx="7620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Аксинья и Наталья ушли из жизни, наказав тем самым вершину своего любовного треугольника, оставив Григория на перепутье дорог.</a:t>
            </a:r>
            <a:r>
              <a:rPr lang="ru-RU" sz="2800" dirty="0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28675" name="Picture 23" descr="Копия imageO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0"/>
            <a:ext cx="19050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4" descr="auth-1630-label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8600"/>
            <a:ext cx="16764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2006111721305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286000"/>
            <a:ext cx="252253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>
            <a:stCxn id="100376" idx="2"/>
            <a:endCxn id="14" idx="1"/>
          </p:cNvCxnSpPr>
          <p:nvPr/>
        </p:nvCxnSpPr>
        <p:spPr>
          <a:xfrm rot="16200000" flipH="1">
            <a:off x="3991769" y="2210594"/>
            <a:ext cx="1160462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00375" idx="3"/>
            <a:endCxn id="14" idx="1"/>
          </p:cNvCxnSpPr>
          <p:nvPr/>
        </p:nvCxnSpPr>
        <p:spPr>
          <a:xfrm flipV="1">
            <a:off x="2895600" y="3400425"/>
            <a:ext cx="2286000" cy="47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00376" idx="2"/>
            <a:endCxn id="100375" idx="3"/>
          </p:cNvCxnSpPr>
          <p:nvPr/>
        </p:nvCxnSpPr>
        <p:spPr>
          <a:xfrm rot="5400000">
            <a:off x="2824956" y="2310607"/>
            <a:ext cx="1208087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z="4600" smtClean="0">
                <a:solidFill>
                  <a:srgbClr val="FFFF00"/>
                </a:solidFill>
                <a:latin typeface="Monotype Corsiva" pitchFamily="66" charset="0"/>
              </a:rPr>
              <a:t>ЗАКЛЮЧЕНИЕ: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1066800"/>
            <a:ext cx="9144000" cy="5597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   </a:t>
            </a:r>
            <a:r>
              <a:rPr lang="ru-RU" sz="2000" dirty="0" smtClean="0">
                <a:solidFill>
                  <a:schemeClr val="folHlink"/>
                </a:solidFill>
                <a:latin typeface="Monotype Corsiva" pitchFamily="66" charset="0"/>
              </a:rPr>
              <a:t>Образы простых женщин-казачек в романе «Тихий Дон» нарисованы                         М. Шолоховым с потрясающим мастерством. Их судьбы не могут не </a:t>
            </a:r>
            <a:r>
              <a:rPr lang="ru-RU" sz="2000" dirty="0" smtClean="0">
                <a:solidFill>
                  <a:schemeClr val="folHlink"/>
                </a:solidFill>
                <a:latin typeface="Monotype Corsiva" pitchFamily="66" charset="0"/>
              </a:rPr>
              <a:t>волновать </a:t>
            </a:r>
            <a:r>
              <a:rPr lang="ru-RU" sz="2000" dirty="0" smtClean="0">
                <a:solidFill>
                  <a:schemeClr val="folHlink"/>
                </a:solidFill>
                <a:latin typeface="Monotype Corsiva" pitchFamily="66" charset="0"/>
              </a:rPr>
              <a:t>читателя: заражаешься их юмором, </a:t>
            </a:r>
            <a:r>
              <a:rPr lang="ru-RU" sz="2000" dirty="0" smtClean="0">
                <a:solidFill>
                  <a:schemeClr val="folHlink"/>
                </a:solidFill>
                <a:latin typeface="Monotype Corsiva" pitchFamily="66" charset="0"/>
              </a:rPr>
              <a:t>смеешься </a:t>
            </a:r>
            <a:r>
              <a:rPr lang="ru-RU" sz="2000" dirty="0" smtClean="0">
                <a:solidFill>
                  <a:schemeClr val="folHlink"/>
                </a:solidFill>
                <a:latin typeface="Monotype Corsiva" pitchFamily="66" charset="0"/>
              </a:rPr>
              <a:t>над их колоритными шутками, радуешься их счастью, грустишь вместе с ними, плачешь, когда так нелепо и бессмысленно обрывается их жизнь, в которой, к сожалению, было больше трудностей, горестей, потерь, чем радости и счас­тья.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folHlink"/>
                </a:solidFill>
                <a:latin typeface="Monotype Corsiva" pitchFamily="66" charset="0"/>
              </a:rPr>
              <a:t>            Все женщины, которые прошли через жизнь Григория Мелехова: мать - Ильинична, Дуняша, Дарья, Наталья и Аксинья -  все они оставили след в  его судьбе. Григорий каждую любил по-своему. Ильинична научила его жить, она его мать. Дуняша, его сестра, она только начинает свой жизненный </a:t>
            </a:r>
            <a:r>
              <a:rPr lang="ru-RU" sz="2000" dirty="0" smtClean="0">
                <a:solidFill>
                  <a:schemeClr val="folHlink"/>
                </a:solidFill>
                <a:latin typeface="Monotype Corsiva" pitchFamily="66" charset="0"/>
              </a:rPr>
              <a:t>путь, </a:t>
            </a:r>
            <a:r>
              <a:rPr lang="ru-RU" sz="2000" dirty="0" smtClean="0">
                <a:solidFill>
                  <a:schemeClr val="folHlink"/>
                </a:solidFill>
                <a:latin typeface="Monotype Corsiva" pitchFamily="66" charset="0"/>
              </a:rPr>
              <a:t>и Григорий ей помогает. Но именно на </a:t>
            </a:r>
            <a:r>
              <a:rPr lang="ru-RU" sz="2000" dirty="0" err="1" smtClean="0">
                <a:solidFill>
                  <a:schemeClr val="folHlink"/>
                </a:solidFill>
                <a:latin typeface="Monotype Corsiva" pitchFamily="66" charset="0"/>
              </a:rPr>
              <a:t>Дуняшиных</a:t>
            </a:r>
            <a:r>
              <a:rPr lang="ru-RU" sz="2000" dirty="0" smtClean="0">
                <a:solidFill>
                  <a:schemeClr val="folHlink"/>
                </a:solidFill>
                <a:latin typeface="Monotype Corsiva" pitchFamily="66" charset="0"/>
              </a:rPr>
              <a:t> руках оставшийся дом и дети Григория. И на ее долю выпадают трудные годы разорения казачьей жизни. </a:t>
            </a:r>
            <a:r>
              <a:rPr lang="ru-RU" sz="2000" dirty="0" smtClean="0">
                <a:solidFill>
                  <a:schemeClr val="folHlink"/>
                </a:solidFill>
                <a:latin typeface="Monotype Corsiva" pitchFamily="66" charset="0"/>
              </a:rPr>
              <a:t>Дарья - </a:t>
            </a:r>
            <a:r>
              <a:rPr lang="ru-RU" sz="2000" dirty="0" smtClean="0">
                <a:solidFill>
                  <a:schemeClr val="folHlink"/>
                </a:solidFill>
                <a:latin typeface="Monotype Corsiva" pitchFamily="66" charset="0"/>
              </a:rPr>
              <a:t>просто тот человек, который живет в одном доме с </a:t>
            </a:r>
            <a:r>
              <a:rPr lang="ru-RU" sz="2000" dirty="0" smtClean="0">
                <a:solidFill>
                  <a:schemeClr val="folHlink"/>
                </a:solidFill>
                <a:latin typeface="Monotype Corsiva" pitchFamily="66" charset="0"/>
              </a:rPr>
              <a:t>Григорием, </a:t>
            </a:r>
            <a:r>
              <a:rPr lang="ru-RU" sz="2000" dirty="0" smtClean="0">
                <a:solidFill>
                  <a:schemeClr val="folHlink"/>
                </a:solidFill>
                <a:latin typeface="Monotype Corsiva" pitchFamily="66" charset="0"/>
              </a:rPr>
              <a:t>и он учит ее уму-разуму. Наталья любит Григория всем сердцем, родила ему детей, а самое главное сына, казака. Аксинья наполняет  жизнь Григория своей страстной любовью.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4"/>
          <p:cNvGrpSpPr>
            <a:grpSpLocks/>
          </p:cNvGrpSpPr>
          <p:nvPr/>
        </p:nvGrpSpPr>
        <p:grpSpPr bwMode="auto">
          <a:xfrm>
            <a:off x="8983663" y="5876925"/>
            <a:ext cx="160337" cy="987425"/>
            <a:chOff x="109020608" y="88561855"/>
            <a:chExt cx="159569" cy="987552"/>
          </a:xfrm>
        </p:grpSpPr>
        <p:sp>
          <p:nvSpPr>
            <p:cNvPr id="30726" name="Rectangle 5"/>
            <p:cNvSpPr>
              <a:spLocks noChangeArrowheads="1" noChangeShapeType="1"/>
            </p:cNvSpPr>
            <p:nvPr/>
          </p:nvSpPr>
          <p:spPr bwMode="auto">
            <a:xfrm>
              <a:off x="109020608" y="88561855"/>
              <a:ext cx="159569" cy="76233"/>
            </a:xfrm>
            <a:prstGeom prst="rect">
              <a:avLst/>
            </a:prstGeom>
            <a:solidFill>
              <a:srgbClr val="000000"/>
            </a:solidFill>
            <a:ln w="0" algn="ctr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30727" name="Rectangle 6"/>
            <p:cNvSpPr>
              <a:spLocks noChangeArrowheads="1" noChangeShapeType="1"/>
            </p:cNvSpPr>
            <p:nvPr/>
          </p:nvSpPr>
          <p:spPr bwMode="auto">
            <a:xfrm rot="10800000">
              <a:off x="109020608" y="89472829"/>
              <a:ext cx="159567" cy="76235"/>
            </a:xfrm>
            <a:prstGeom prst="rect">
              <a:avLst/>
            </a:prstGeom>
            <a:solidFill>
              <a:srgbClr val="000000"/>
            </a:solidFill>
            <a:ln w="0" algn="ctr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30728" name="Rectangle 7"/>
            <p:cNvSpPr>
              <a:spLocks noChangeArrowheads="1" noChangeShapeType="1"/>
            </p:cNvSpPr>
            <p:nvPr/>
          </p:nvSpPr>
          <p:spPr bwMode="auto">
            <a:xfrm>
              <a:off x="109020898" y="88562305"/>
              <a:ext cx="68689" cy="987102"/>
            </a:xfrm>
            <a:prstGeom prst="rect">
              <a:avLst/>
            </a:prstGeom>
            <a:solidFill>
              <a:srgbClr val="000000"/>
            </a:solidFill>
            <a:ln w="0" algn="ctr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sp>
        <p:nvSpPr>
          <p:cNvPr id="10650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0724" name="Picture 12" descr="Копия 4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0"/>
            <a:ext cx="8229600" cy="193198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mtClean="0"/>
              <a:t> </a:t>
            </a:r>
            <a:br>
              <a:rPr lang="ru-RU" smtClean="0"/>
            </a:br>
            <a:r>
              <a:rPr lang="ru-RU" smtClean="0"/>
              <a:t>    </a:t>
            </a:r>
            <a:r>
              <a:rPr lang="ru-RU" sz="2400" smtClean="0">
                <a:solidFill>
                  <a:srgbClr val="FFFF00"/>
                </a:solidFill>
                <a:latin typeface="Monotype Corsiva" pitchFamily="66" charset="0"/>
              </a:rPr>
              <a:t>Может быть, Михаил Шолохов с горечью поведал о судьбах женщин. Но попробуйте изобразить лучше — не выйдет! Действительность только тогда реальна, если она правдива, а иначе это не действительность, а лишь пародия на нее.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2" descr="2609ku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36576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7" descr="bistric-gleb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895600"/>
            <a:ext cx="28956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0" descr="2609k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524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5257800" y="3429000"/>
            <a:ext cx="3429000" cy="28956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Ильинична как воплощение </a:t>
            </a: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материнства</a:t>
            </a:r>
            <a:endParaRPr lang="ru-RU" sz="4000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-152400" y="3962400"/>
            <a:ext cx="9296400" cy="2438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chemeClr val="folHlink"/>
                </a:solidFill>
                <a:latin typeface="Monotype Corsiva" pitchFamily="66" charset="0"/>
              </a:rPr>
              <a:t>              </a:t>
            </a:r>
            <a:r>
              <a:rPr lang="ru-RU" sz="1800" i="1" dirty="0" smtClean="0">
                <a:solidFill>
                  <a:schemeClr val="folHlink"/>
                </a:solidFill>
                <a:latin typeface="Monotype Corsiva" pitchFamily="66" charset="0"/>
              </a:rPr>
              <a:t>Сильная, мудрая Ильинична постоянно хлопочет, волнуется и заботится обо всех домочадцах, пытается всячески оградить их от неприятностей, невзгод, от необдуманных поступков; встаёт между неудержимым в гневе мужем и самолюбивыми, темпераментными сыновьями, за что получает удары от мужа, который, чувствуя преимущество жены во всём, таким образом, утверждается.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i="1" dirty="0" smtClean="0">
                <a:solidFill>
                  <a:schemeClr val="folHlink"/>
                </a:solidFill>
                <a:latin typeface="Monotype Corsiva" pitchFamily="66" charset="0"/>
              </a:rPr>
              <a:t>                В последних главах Шолохов раскрывает трагедию матери, потерявшей мужа, сына, многих родных и близких. «Она жила, надломленная страданием, постаревшая, жалкая. Много пришлось испытать ей горя, пожалуй, даже слишком  много...» Эта строчка передает сострадание и любовь, которые испытывает автор к своей героине.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3"/>
          </p:nvPr>
        </p:nvSpPr>
        <p:spPr>
          <a:xfrm>
            <a:off x="-152400" y="914400"/>
            <a:ext cx="6858000" cy="2590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i="1" dirty="0" smtClean="0">
                <a:solidFill>
                  <a:schemeClr val="folHlink"/>
                </a:solidFill>
                <a:latin typeface="Monotype Corsiva" pitchFamily="66" charset="0"/>
                <a:cs typeface="Microsoft Sans Serif" pitchFamily="34" charset="0"/>
              </a:rPr>
              <a:t>             М.А. Шолохов   в своем романе создал очень запоминающийся образ матери Григория Мелихова - Ильиничны. Старая женщина, неугомонная и хлопотливая, вечно занятая бесконечными домашними заботами, казалась незаметной, и в происходящих событиях мало принимала участия.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i="1" dirty="0" smtClean="0">
                <a:solidFill>
                  <a:schemeClr val="folHlink"/>
                </a:solidFill>
                <a:latin typeface="Monotype Corsiva" pitchFamily="66" charset="0"/>
                <a:cs typeface="Microsoft Sans Serif" pitchFamily="34" charset="0"/>
              </a:rPr>
              <a:t>            Даже ее портретной характеристики нет в первых главах книги, а есть только некоторые детали, по которым можно судить, что эта женщина многое пережила на своем веку: «сплошь опутанная паутиной морщин, дородная женщина», «узловатые и тяжелые руки», «шаркает старчески дряблыми босыми ногами». И только в последних частях «Тихого Дона» раскрывается богатый внутренний мир Ильиничны.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i="1" dirty="0" smtClean="0">
              <a:latin typeface="Monotype Corsiva" pitchFamily="66" charset="0"/>
              <a:cs typeface="Microsoft Sans Serif" pitchFamily="34" charset="0"/>
            </a:endParaRPr>
          </a:p>
        </p:txBody>
      </p:sp>
      <p:pic>
        <p:nvPicPr>
          <p:cNvPr id="9" name="Picture 11" descr="рс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39088" r="16000"/>
          <a:stretch>
            <a:fillRect/>
          </a:stretch>
        </p:blipFill>
        <p:spPr>
          <a:xfrm>
            <a:off x="6629400" y="1143000"/>
            <a:ext cx="2327275" cy="2590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5105400" y="990600"/>
            <a:ext cx="37338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7CBA3"/>
                </a:solidFill>
              </a:rPr>
              <a:t> </a:t>
            </a:r>
            <a:r>
              <a:rPr lang="ru-RU" sz="2000" dirty="0">
                <a:solidFill>
                  <a:schemeClr val="folHlink"/>
                </a:solidFill>
              </a:rPr>
              <a:t>Наталья – это верная, покорная жена Григория. Драма ее изображена Шолоховым с волнующей глубиной. </a:t>
            </a:r>
          </a:p>
          <a:p>
            <a:r>
              <a:rPr lang="ru-RU" sz="2000" dirty="0">
                <a:solidFill>
                  <a:schemeClr val="folHlink"/>
                </a:solidFill>
              </a:rPr>
              <a:t>     Наталья трудолюбива, </a:t>
            </a:r>
            <a:r>
              <a:rPr lang="ru-RU" sz="2000" dirty="0" smtClean="0">
                <a:solidFill>
                  <a:schemeClr val="folHlink"/>
                </a:solidFill>
              </a:rPr>
              <a:t>добра </a:t>
            </a:r>
            <a:r>
              <a:rPr lang="ru-RU" sz="2000" dirty="0">
                <a:solidFill>
                  <a:schemeClr val="folHlink"/>
                </a:solidFill>
              </a:rPr>
              <a:t>и красива. Она очень любит Григория. Она полюбила Григория сразу, с первого взгляда. Отец ее, Мирон Коршунов, не хотел выдавать дочь из первого в хуторе куреня в небогатую семью Мелеховых, «</a:t>
            </a:r>
            <a:r>
              <a:rPr lang="ru-RU" sz="2000" dirty="0" err="1">
                <a:solidFill>
                  <a:schemeClr val="folHlink"/>
                </a:solidFill>
              </a:rPr>
              <a:t>турков</a:t>
            </a:r>
            <a:r>
              <a:rPr lang="ru-RU" sz="2000" dirty="0">
                <a:solidFill>
                  <a:schemeClr val="folHlink"/>
                </a:solidFill>
              </a:rPr>
              <a:t>». Однако Наталья упорно настаивала на своем: «Люб мне Гришка, а больше ни за кого не пойду». И никакие уговоры не могли повлиять на нее.</a:t>
            </a:r>
          </a:p>
          <a:p>
            <a:r>
              <a:rPr lang="ru-RU" sz="2400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5502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>
                <a:solidFill>
                  <a:srgbClr val="FFFF00"/>
                </a:solidFill>
              </a:rPr>
              <a:t>Прекрасное и нравственное в образе Натальи</a:t>
            </a:r>
          </a:p>
        </p:txBody>
      </p:sp>
      <p:pic>
        <p:nvPicPr>
          <p:cNvPr id="12292" name="Picture 8" descr="447"/>
          <p:cNvPicPr>
            <a:picLocks noChangeAspect="1" noChangeArrowheads="1"/>
          </p:cNvPicPr>
          <p:nvPr/>
        </p:nvPicPr>
        <p:blipFill>
          <a:blip r:embed="rId2" cstate="print"/>
          <a:srcRect l="19910"/>
          <a:stretch>
            <a:fillRect/>
          </a:stretch>
        </p:blipFill>
        <p:spPr bwMode="auto">
          <a:xfrm>
            <a:off x="228600" y="1219200"/>
            <a:ext cx="4664075" cy="3886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6800" y="1371600"/>
            <a:ext cx="42672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Monotype Corsiva" pitchFamily="66" charset="0"/>
              </a:rPr>
              <a:t>           </a:t>
            </a:r>
            <a:r>
              <a:rPr lang="ru-RU" sz="2000" smtClean="0">
                <a:solidFill>
                  <a:schemeClr val="folHlink"/>
                </a:solidFill>
                <a:latin typeface="Monotype Corsiva" pitchFamily="66" charset="0"/>
              </a:rPr>
              <a:t>Но  действительность жестоко растоптала чувство Натальи. Григорий сам сказал ей: «Не люблю я тебя, Наташка, ты не гневайся...» Наталья попыталась вступить в борьбу за свое счастье, но не выдержала ее.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solidFill>
                  <a:schemeClr val="folHlink"/>
                </a:solidFill>
                <a:latin typeface="Monotype Corsiva" pitchFamily="66" charset="0"/>
              </a:rPr>
              <a:t>            Молча, затаенно она переживает свое горе, надеясь, что Григорий рано или поздно вернется к ней. Прощает ему все, ждет его. Все хуторские сплетни и пересуды вызывают на ее сердце тупую, ноющую боль, но и это она сносит терпеливо. Любовь ее смиренно-страдальческая.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solidFill>
                  <a:schemeClr val="folHlink"/>
                </a:solidFill>
                <a:latin typeface="Monotype Corsiva" pitchFamily="66" charset="0"/>
              </a:rPr>
              <a:t>            И в итоге Наталья решает покончить жизнь самоубийством и только чудом выживает, изуродовав себя на всю жизнь</a:t>
            </a:r>
            <a:r>
              <a:rPr lang="ru-RU" sz="2000" smtClean="0">
                <a:latin typeface="Monotype Corsiva" pitchFamily="66" charset="0"/>
              </a:rPr>
              <a:t>.</a:t>
            </a:r>
          </a:p>
        </p:txBody>
      </p:sp>
      <p:sp>
        <p:nvSpPr>
          <p:cNvPr id="72720" name="WordArt 16"/>
          <p:cNvSpPr>
            <a:spLocks noChangeArrowheads="1" noChangeShapeType="1" noTextEdit="1"/>
          </p:cNvSpPr>
          <p:nvPr/>
        </p:nvSpPr>
        <p:spPr bwMode="auto">
          <a:xfrm>
            <a:off x="1219200" y="0"/>
            <a:ext cx="6858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Monotype Corsiva"/>
              </a:rPr>
              <a:t>НАТАЛЬЯ</a:t>
            </a:r>
          </a:p>
        </p:txBody>
      </p:sp>
      <p:pic>
        <p:nvPicPr>
          <p:cNvPr id="72736" name="Picture 32" descr="Копия 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876800" y="0"/>
            <a:ext cx="3978275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7CBA3"/>
                </a:solidFill>
              </a:rPr>
              <a:t>    </a:t>
            </a:r>
            <a:r>
              <a:rPr lang="ru-RU">
                <a:solidFill>
                  <a:schemeClr val="folHlink"/>
                </a:solidFill>
              </a:rPr>
              <a:t>После выздоровления она сделает попытку вернуть Григория, выпросить Аксинью «отдать» ей мужа. Но Аксинья только глумится над ней, а из колыбели «...глянули на нее с лица ребенка угрюмовато – черные глаза Григория».</a:t>
            </a:r>
          </a:p>
          <a:p>
            <a:r>
              <a:rPr lang="ru-RU">
                <a:solidFill>
                  <a:schemeClr val="folHlink"/>
                </a:solidFill>
              </a:rPr>
              <a:t>     Но были и счастливые, но  короткие периоды, когда Мелехов возвращался к Наталье и жил с ней, она никогда и ни в чем не упрекала его, боясь чем-нибудь нарушить его покой.</a:t>
            </a:r>
          </a:p>
          <a:p>
            <a:r>
              <a:rPr lang="ru-RU">
                <a:solidFill>
                  <a:schemeClr val="folHlink"/>
                </a:solidFill>
              </a:rPr>
              <a:t> Наиболее обаятельные  черты Натальи -  целомудренность, чистота, стыдливость и  робость.</a:t>
            </a:r>
          </a:p>
          <a:p>
            <a:r>
              <a:rPr lang="ru-RU">
                <a:solidFill>
                  <a:schemeClr val="folHlink"/>
                </a:solidFill>
              </a:rPr>
              <a:t>     Так, например, для нее характерна сдержанная улыбка. Когда Григорий, приехавший в дом Коршуновых сватать Наталью, взглянул на нее, он увидел, как на ее «упругой щеке дрожала от смущения и сдержанной улыбки неглубокая розовая ямка».</a:t>
            </a:r>
          </a:p>
          <a:p>
            <a:r>
              <a:rPr lang="ru-RU">
                <a:solidFill>
                  <a:schemeClr val="folHlink"/>
                </a:solidFill>
              </a:rPr>
              <a:t>     Иначе улыбается Наталья своей несмелой улыбкой много лет спустя, пережив тяжелую душевную драму.</a:t>
            </a:r>
          </a:p>
        </p:txBody>
      </p:sp>
      <p:sp>
        <p:nvSpPr>
          <p:cNvPr id="59400" name="WordArt 8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4038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Monotype Corsiva"/>
              </a:rPr>
              <a:t>НАТАЛЬЯ</a:t>
            </a:r>
          </a:p>
        </p:txBody>
      </p:sp>
      <p:pic>
        <p:nvPicPr>
          <p:cNvPr id="59403" name="Picture 11" descr="2006111721305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57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  <p:bldP spid="594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52400" y="0"/>
            <a:ext cx="4953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</a:t>
            </a:r>
            <a:r>
              <a:rPr lang="ru-RU" b="1">
                <a:solidFill>
                  <a:schemeClr val="folHlink"/>
                </a:solidFill>
              </a:rPr>
              <a:t>В образе Натальи одна из наиболее обаятельных черт – материнство. Всю свою любовь, всю силу нерастраченной женской ласки она перенесла на своих детей, в заботах о них  забывала свои обиды и горести. В те же недолгие дни, когда Григорий был рядом с ней, не переставая страдать, чувствовала себя все же счастливой. </a:t>
            </a:r>
          </a:p>
          <a:p>
            <a:r>
              <a:rPr lang="ru-RU" b="1">
                <a:solidFill>
                  <a:schemeClr val="folHlink"/>
                </a:solidFill>
              </a:rPr>
              <a:t>    Наталью  больно ранят отношения Григория с Аксиньей, связь с другими женщинами. Она не хотела прощать человеку, которому отдала все. Измены его были оскорбительны для нее, матери его детей.   Наталья восставала против этих измен всем своим существом.</a:t>
            </a:r>
          </a:p>
          <a:p>
            <a:r>
              <a:rPr lang="ru-RU" b="1">
                <a:solidFill>
                  <a:schemeClr val="folHlink"/>
                </a:solidFill>
              </a:rPr>
              <a:t>    Гордая и оскорбленная Наталья не захотела родить от Григория, нарушившего верность. Она человек глубоко верующий, богобоязненый. И чтобы решиться сперва на попытку самоубийства, а потом на убийство не родившегося еще ребенка, она должна была переступить через столь важные для нее христианские заповеди. Только сильнейшее чувство любви и ревности подвигли Наталью на такие поступки. Горе свое она переживает в себе, не выплескивая его наружу.  После аборта, сделанного неумелой повитухой, она умирает.</a:t>
            </a:r>
          </a:p>
          <a:p>
            <a:r>
              <a:rPr lang="ru-RU" b="1">
                <a:solidFill>
                  <a:schemeClr val="folHlink"/>
                </a:solidFill>
              </a:rPr>
              <a:t>     </a:t>
            </a:r>
          </a:p>
        </p:txBody>
      </p:sp>
      <p:pic>
        <p:nvPicPr>
          <p:cNvPr id="15363" name="Picture 13" descr="b_55488"/>
          <p:cNvPicPr>
            <a:picLocks noChangeAspect="1" noChangeArrowheads="1"/>
          </p:cNvPicPr>
          <p:nvPr/>
        </p:nvPicPr>
        <p:blipFill>
          <a:blip r:embed="rId2" cstate="print"/>
          <a:srcRect r="36620"/>
          <a:stretch>
            <a:fillRect/>
          </a:stretch>
        </p:blipFill>
        <p:spPr bwMode="auto">
          <a:xfrm>
            <a:off x="5257800" y="685800"/>
            <a:ext cx="3429000" cy="4876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419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folHlink"/>
                </a:solidFill>
              </a:rPr>
              <a:t>Дарья Мелехова упоминается уже в первой главе романа.   Но ее образ Шолохов показывает абсолютно по-другому.</a:t>
            </a:r>
          </a:p>
          <a:p>
            <a:r>
              <a:rPr lang="ru-RU">
                <a:solidFill>
                  <a:schemeClr val="folHlink"/>
                </a:solidFill>
              </a:rPr>
              <a:t>В манере Дарьи играть своими бровями, щурить глаза и во всем ее облике улавливается что-то порочное. Порочность эта связана и с нелюбовью Дарьи к труду. Пантелей Прокофьевич говорит о ней: «... с ленцой баба, спорченная... румянится да брови чернит...». </a:t>
            </a:r>
          </a:p>
          <a:p>
            <a:r>
              <a:rPr lang="ru-RU">
                <a:solidFill>
                  <a:schemeClr val="folHlink"/>
                </a:solidFill>
              </a:rPr>
              <a:t>Постепенно черты Дарьи вырисовываются более отчетливо. В потрепанном наброске, сделанным Шолоховым, за легкостью красивых движений ощущается житейская цепкость, ловкость этой женщины. </a:t>
            </a: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smtClean="0">
                <a:solidFill>
                  <a:srgbClr val="FFFF00"/>
                </a:solidFill>
                <a:latin typeface="Monotype Corsiva" pitchFamily="66" charset="0"/>
              </a:rPr>
              <a:t>Трагедия в жизни Дарьи</a:t>
            </a:r>
          </a:p>
        </p:txBody>
      </p:sp>
      <p:pic>
        <p:nvPicPr>
          <p:cNvPr id="16388" name="Picture 9" descr="461"/>
          <p:cNvPicPr>
            <a:picLocks noChangeAspect="1" noChangeArrowheads="1"/>
          </p:cNvPicPr>
          <p:nvPr/>
        </p:nvPicPr>
        <p:blipFill>
          <a:blip r:embed="rId2" cstate="print"/>
          <a:srcRect l="46001" r="8000"/>
          <a:stretch>
            <a:fillRect/>
          </a:stretch>
        </p:blipFill>
        <p:spPr bwMode="auto">
          <a:xfrm>
            <a:off x="5105400" y="1219200"/>
            <a:ext cx="3024188" cy="460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1" grpId="0"/>
    </p:bld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</TotalTime>
  <Words>2040</Words>
  <Application>Microsoft Office PowerPoint</Application>
  <PresentationFormat>Экран (4:3)</PresentationFormat>
  <Paragraphs>65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Занавес</vt:lpstr>
      <vt:lpstr>Женские образы в романе М.А.Шолохова   «Тихий Дон»</vt:lpstr>
      <vt:lpstr>Слайд 2</vt:lpstr>
      <vt:lpstr>Слайд 3</vt:lpstr>
      <vt:lpstr>Ильинична как воплощение материнства</vt:lpstr>
      <vt:lpstr>Слайд 5</vt:lpstr>
      <vt:lpstr>Слайд 6</vt:lpstr>
      <vt:lpstr>Слайд 7</vt:lpstr>
      <vt:lpstr>Слайд 8</vt:lpstr>
      <vt:lpstr>Трагедия в жизни Дарьи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Судьбы Аксиньи и Натальи зависимы одна от другой. Получается так, что если счастлива одна, то несчастна другая. М. Шолохов изобразил как бы любовный треугольник, который существовал во все времена.  </vt:lpstr>
      <vt:lpstr>Слайд 21</vt:lpstr>
      <vt:lpstr>ЗАКЛЮЧЕНИЕ:</vt:lpstr>
      <vt:lpstr>      Может быть, Михаил Шолохов с горечью поведал о судьбах женщин. Но попробуйте изобразить лучше — не выйдет! Действительность только тогда реальна, если она правдива, а иначе это не действительность, а лишь пародия на нее.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ГАЛИНА</dc:creator>
  <cp:lastModifiedBy>User</cp:lastModifiedBy>
  <cp:revision>64</cp:revision>
  <cp:lastPrinted>1601-01-01T00:00:00Z</cp:lastPrinted>
  <dcterms:created xsi:type="dcterms:W3CDTF">1601-01-01T00:00:00Z</dcterms:created>
  <dcterms:modified xsi:type="dcterms:W3CDTF">2016-03-12T08:17:42Z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