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317" r:id="rId2"/>
    <p:sldId id="350" r:id="rId3"/>
    <p:sldId id="351" r:id="rId4"/>
    <p:sldId id="310" r:id="rId5"/>
    <p:sldId id="385" r:id="rId6"/>
    <p:sldId id="352" r:id="rId7"/>
    <p:sldId id="353" r:id="rId8"/>
    <p:sldId id="354" r:id="rId9"/>
    <p:sldId id="311" r:id="rId10"/>
    <p:sldId id="312" r:id="rId11"/>
    <p:sldId id="357" r:id="rId12"/>
    <p:sldId id="367" r:id="rId13"/>
    <p:sldId id="355" r:id="rId14"/>
    <p:sldId id="356" r:id="rId15"/>
    <p:sldId id="360" r:id="rId16"/>
    <p:sldId id="359" r:id="rId17"/>
    <p:sldId id="358" r:id="rId18"/>
    <p:sldId id="362" r:id="rId19"/>
    <p:sldId id="368" r:id="rId20"/>
    <p:sldId id="363" r:id="rId21"/>
    <p:sldId id="366" r:id="rId22"/>
    <p:sldId id="369" r:id="rId23"/>
    <p:sldId id="370" r:id="rId24"/>
    <p:sldId id="371" r:id="rId25"/>
    <p:sldId id="372" r:id="rId26"/>
    <p:sldId id="374" r:id="rId27"/>
    <p:sldId id="313" r:id="rId28"/>
    <p:sldId id="364" r:id="rId29"/>
    <p:sldId id="375" r:id="rId30"/>
    <p:sldId id="314" r:id="rId31"/>
    <p:sldId id="365" r:id="rId32"/>
    <p:sldId id="376" r:id="rId33"/>
    <p:sldId id="315" r:id="rId34"/>
    <p:sldId id="377" r:id="rId35"/>
    <p:sldId id="378" r:id="rId36"/>
    <p:sldId id="316" r:id="rId37"/>
    <p:sldId id="380" r:id="rId38"/>
    <p:sldId id="382" r:id="rId39"/>
    <p:sldId id="379" r:id="rId4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  <a:srgbClr val="D60093"/>
    <a:srgbClr val="FFFF00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>
        <p:scale>
          <a:sx n="81" d="100"/>
          <a:sy n="81" d="100"/>
        </p:scale>
        <p:origin x="-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notesViewPr>
    <p:cSldViewPr>
      <p:cViewPr varScale="1">
        <p:scale>
          <a:sx n="57" d="100"/>
          <a:sy n="57" d="100"/>
        </p:scale>
        <p:origin x="-11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ru-RU"/>
              <a:t>Д.ф.-м.н. Яр-Мухамедова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ru-RU"/>
              <a:t>Методы и формы самомтоятельной работы студентов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54FA5DD-C33C-47AE-B5F6-7A8A813C0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6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623A1-082B-4421-865F-4EDACEE89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54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D191AD6C-47DE-43B0-9922-76AD35BC1401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FF106450-D2CA-4FD5-A2B2-0E6403858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0841-908B-4994-A5E6-5377E55629FF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EDB2-1C60-43B1-A57A-F12B9D229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6A64-65EC-41F0-AC2F-597D5EF92C1C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1D81A-B251-4089-860F-3DB768453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57F6C-B77A-4C2A-B4A2-472BD58EDDA6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0B44-FDE4-4521-973C-36569ECBD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111BD-5E5A-460C-8D91-F0D9609D5279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A41D-0B4A-43AB-B5F6-CE923D635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40CC7-8A89-47F6-87BF-8C075853423F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CE46-3F2D-4F80-BFB9-5ACDED252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B7D79-4218-41F5-8A78-16C67FDC87EF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B2FDD-D8C7-41A1-A9D8-BF33441F4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C0A7-47F9-49AC-A9A7-DF17F640DAEB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69A4-117C-4584-933E-66B680E80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9BA7F-B7D9-4939-825A-46031C5FDA53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6329-CBC0-4F85-9112-46E1138A9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81DE-84B4-45FE-801D-644A394AD46F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E7B9E-1A7D-4CE2-B919-8F742B8AA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381F-AB27-4E4E-A3EC-5A9D4315676D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8925-5733-4CEB-A59E-E7053811A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5604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605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grapes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21C50D6F-5251-4967-A845-33C771A4EBE1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AEB5AAE1-3C6B-4CD4-B219-E628DF4C6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76672"/>
            <a:ext cx="63367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ЛЕКЦИЯ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Почтовый менеджер</a:t>
            </a:r>
          </a:p>
          <a:p>
            <a:endParaRPr lang="ru-RU" dirty="0"/>
          </a:p>
          <a:p>
            <a:r>
              <a:rPr lang="en-US" dirty="0" smtClean="0"/>
              <a:t>MS Outlook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u-RU" smtClean="0"/>
              <a:t>Стандартное окно </a:t>
            </a:r>
            <a:r>
              <a:rPr lang="en-US" smtClean="0"/>
              <a:t>MS Outlook</a:t>
            </a:r>
            <a:endParaRPr lang="ru-RU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81075"/>
            <a:ext cx="8424863" cy="5778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Эффективная работа с почтой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smtClean="0"/>
              <a:t>Outlook помогает читать, сортировать, отслеживать и находить сообщения электронной почты.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700" y="404813"/>
            <a:ext cx="6745288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Эффективная работа с почтой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smtClean="0"/>
              <a:t>Вид окон позволяет одновременно выводить на экран большое количество сведений даже на небольших мониторах.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88913"/>
            <a:ext cx="7772400" cy="1143000"/>
          </a:xfrm>
        </p:spPr>
        <p:txBody>
          <a:bodyPr/>
          <a:lstStyle/>
          <a:p>
            <a:r>
              <a:rPr lang="ru-RU" smtClean="0"/>
              <a:t>Эффективная работа с почтой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57338"/>
            <a:ext cx="7377113" cy="4679950"/>
          </a:xfrm>
        </p:spPr>
        <p:txBody>
          <a:bodyPr/>
          <a:lstStyle/>
          <a:p>
            <a:r>
              <a:rPr lang="ru-RU" sz="4000" smtClean="0"/>
              <a:t>Автоматическая группировка сообщений помогает быстрее находить сообщения, в каком бы месте они не находились - можно  одновременно перемещать или удалять все сообщения из группы.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Фильтр нежелательной почты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Помогает отсеять значительную часть ненужных сообщений, получаемых ежедневно. Последние достижения технологии Microsoft  позволяют оценить, является ли письмо нежелательным, по совокупности факторов, включая время отправки и содержимое письма.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16113"/>
            <a:ext cx="129698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Фильтр нежелательной почты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Отбор производится не просто по адресу отправителя или типу письма; вместо этого выполняется анализ содержимого письма и его структуры, что повышает вероятность распознавания нежелательной почты. Все сообщения, перехваченные фильтром, перемещаются в папку нежелательной почты, откуда их можно впоследствии восстановить или просмотреть.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129698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Фильтр нежелательной почты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Вы можете также составить список адресов надежных отправителей, письма от которых никогда не будут считаться нежелательными, и список заблокированных отправителей, чтобы блокировать все сообщения с определенных адресов или из определенных доменов </a:t>
            </a:r>
            <a:br>
              <a:rPr lang="ru-RU" smtClean="0"/>
            </a:br>
            <a:endParaRPr lang="ru-RU" smtClean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1296988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Область переходов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ней для удобства использования объединяются основные средства навигации и совместной работы Outlook. В окне почты отображаются  почтовые папки, кроме того, вы можете добавлять свои избранные папки в начало списка.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9620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8913"/>
            <a:ext cx="467995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Цель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/>
              <a:t>Знакомство с </a:t>
            </a:r>
            <a:r>
              <a:rPr lang="ru-RU" sz="4000" dirty="0" smtClean="0"/>
              <a:t>программой</a:t>
            </a:r>
            <a:endParaRPr lang="ru-RU" sz="4000" dirty="0" smtClean="0"/>
          </a:p>
          <a:p>
            <a:pPr>
              <a:buFontTx/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MS </a:t>
            </a:r>
            <a:r>
              <a:rPr lang="en-US" sz="4000" dirty="0" err="1" smtClean="0"/>
              <a:t>OutLook</a:t>
            </a: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Область переходов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453313" cy="4114800"/>
          </a:xfrm>
        </p:spPr>
        <p:txBody>
          <a:bodyPr/>
          <a:lstStyle/>
          <a:p>
            <a:r>
              <a:rPr lang="ru-RU" smtClean="0"/>
              <a:t>Каждый из восьми модулей Outlook предлагает интерфейс пользователя, помогающий быстро находить нужные элементы и отображать их удобным образом.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10318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350"/>
            <a:ext cx="7772400" cy="1143000"/>
          </a:xfrm>
        </p:spPr>
        <p:txBody>
          <a:bodyPr/>
          <a:lstStyle/>
          <a:p>
            <a:r>
              <a:rPr lang="ru-RU" smtClean="0"/>
              <a:t>Область чтения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8132762" cy="410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smtClean="0"/>
              <a:t>Позволяет читать сообщения электронной почты без необходимости открывать отдельное окно для каждого сообщения. Подобно листу бумаги, область чтения ориентирована по вертикали. </a:t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52425"/>
            <a:ext cx="8674100" cy="6505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Папки поиска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содержат постоянно обновляемые результаты поиска всех сообщений электронной почты, отвечающих указанным условиям. Так, все непрочтенные сообщения из всех папок почтового ящика можно просмотреть в папке поиска ''Непрочтенные письма''.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984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Папки поиска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Если требуется сократить размер почтового ящика, в папке поиска ''Большие письма'' отображаются наиболее крупные сообщения вне зависимости от папок, в которых они хранятся.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27175"/>
            <a:ext cx="10556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Папки поиска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Можно также создавать собственные папки поиска; для этого достаточно выбрать один из шаблонов или создать собственные условия поиска и сохранить их в виде папок поиска для будущего использования.</a:t>
            </a:r>
            <a:br>
              <a:rPr lang="ru-RU" smtClean="0"/>
            </a:br>
            <a:endParaRPr lang="ru-RU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27175"/>
            <a:ext cx="10556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Определение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80288" cy="4114800"/>
          </a:xfrm>
        </p:spPr>
        <p:txBody>
          <a:bodyPr/>
          <a:lstStyle/>
          <a:p>
            <a:r>
              <a:rPr lang="ru-RU" sz="4000" smtClean="0"/>
              <a:t>Календарь – это папка, содержащая дату, месяц и краткий список неотложных дел, намеченных  на этот день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8280400" cy="621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Календарь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окне календаря  можно просматривать общие календари других пользователей одновременно с собственным календарем.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Определение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97200"/>
            <a:ext cx="7772400" cy="3098800"/>
          </a:xfrm>
        </p:spPr>
        <p:txBody>
          <a:bodyPr/>
          <a:lstStyle/>
          <a:p>
            <a:r>
              <a:rPr lang="ru-RU" sz="4400" smtClean="0"/>
              <a:t>Контакты – это папка, содержащая подробные сведения о сотрудниках.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Задачи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4000" smtClean="0"/>
              <a:t>Возможности</a:t>
            </a:r>
            <a:r>
              <a:rPr lang="en-US" sz="4000" smtClean="0"/>
              <a:t> MS OutLook</a:t>
            </a:r>
            <a:endParaRPr lang="ru-RU" sz="4000" smtClean="0"/>
          </a:p>
          <a:p>
            <a:pPr marL="609600" indent="-609600">
              <a:buFontTx/>
              <a:buAutoNum type="arabicPeriod"/>
            </a:pPr>
            <a:r>
              <a:rPr lang="kk-KZ" sz="4000" smtClean="0"/>
              <a:t>Стандартное окно </a:t>
            </a:r>
            <a:r>
              <a:rPr lang="en-US" sz="4000" smtClean="0"/>
              <a:t>MS OutLook</a:t>
            </a:r>
            <a:endParaRPr lang="ru-RU" sz="4000" smtClean="0"/>
          </a:p>
          <a:p>
            <a:pPr marL="609600" indent="-609600">
              <a:buFontTx/>
              <a:buAutoNum type="arabicPeriod"/>
            </a:pPr>
            <a:r>
              <a:rPr lang="kk-KZ" sz="4000" smtClean="0"/>
              <a:t>Работа с папками</a:t>
            </a:r>
            <a:r>
              <a:rPr lang="ru-RU" sz="4000" smtClean="0"/>
              <a:t> </a:t>
            </a:r>
            <a:r>
              <a:rPr lang="en-US" sz="4000" smtClean="0"/>
              <a:t>MS OutLook</a:t>
            </a:r>
            <a:endParaRPr lang="ru-RU" sz="4000" smtClean="0"/>
          </a:p>
          <a:p>
            <a:pPr marL="609600" indent="-609600">
              <a:buFontTx/>
              <a:buAutoNum type="arabicPeriod"/>
            </a:pPr>
            <a:r>
              <a:rPr lang="en-US" sz="4000" smtClean="0"/>
              <a:t>OutLook</a:t>
            </a:r>
            <a:r>
              <a:rPr lang="ru-RU" sz="4000" smtClean="0"/>
              <a:t> </a:t>
            </a:r>
            <a:r>
              <a:rPr lang="en-US" sz="4000" smtClean="0"/>
              <a:t>Express.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188"/>
            <a:ext cx="8351838" cy="6264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Контакты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окне контактов отображается список всех папок контактов, которые вы можете открыть, как сохраненных на компьютере, так и в сетевом расположении.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Определение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4388" cy="4114800"/>
          </a:xfrm>
        </p:spPr>
        <p:txBody>
          <a:bodyPr/>
          <a:lstStyle/>
          <a:p>
            <a:r>
              <a:rPr lang="ru-RU" sz="4400" smtClean="0"/>
              <a:t>Задачи – это папка, содержащая подробный план мероприятий, запланированных на определенный день.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674100" cy="6162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92150"/>
            <a:ext cx="408146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smtClean="0"/>
              <a:t>Заметки – это аналог электронного блокнота.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algn="ctr"/>
            <a:r>
              <a:rPr lang="ru-RU" smtClean="0"/>
              <a:t>Заметки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62100"/>
            <a:ext cx="6553200" cy="4914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350"/>
            <a:ext cx="7772400" cy="1143000"/>
          </a:xfrm>
        </p:spPr>
        <p:txBody>
          <a:bodyPr/>
          <a:lstStyle/>
          <a:p>
            <a:pPr marL="838200" indent="-838200" algn="ctr"/>
            <a:r>
              <a:rPr lang="ru-RU" sz="5400" smtClean="0"/>
              <a:t>Работа с </a:t>
            </a:r>
            <a:r>
              <a:rPr lang="en-US" sz="5400" smtClean="0"/>
              <a:t>OutLook</a:t>
            </a:r>
            <a:r>
              <a:rPr lang="ru-RU" sz="5400" smtClean="0"/>
              <a:t> </a:t>
            </a:r>
            <a:r>
              <a:rPr lang="en-US" sz="5400" smtClean="0"/>
              <a:t>Express</a:t>
            </a:r>
            <a:endParaRPr lang="ru-RU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3"/>
            <a:ext cx="8417331" cy="509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6474" r="-44672" b="-5576"/>
          <a:stretch/>
        </p:blipFill>
        <p:spPr bwMode="auto">
          <a:xfrm>
            <a:off x="128954" y="902677"/>
            <a:ext cx="11495548" cy="724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276872"/>
            <a:ext cx="7380288" cy="1143000"/>
          </a:xfrm>
        </p:spPr>
        <p:txBody>
          <a:bodyPr/>
          <a:lstStyle/>
          <a:p>
            <a:r>
              <a:rPr lang="ru-RU" sz="4000" b="1" dirty="0"/>
              <a:t>Контрольные вопросы: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000" dirty="0">
                <a:latin typeface="Bookman Old Style" panose="02050604050505020204" pitchFamily="18" charset="0"/>
              </a:rPr>
              <a:t>1. Для чего предназначена программа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?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2. Какие режимы работы предоставляет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?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3. Какие контактные данные могут храниться в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?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4. Какие возможности предоставляет календарь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?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5. Какие возможности предоставляет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 при работе с папкой Задачи?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6. Для чего предназначены заметки </a:t>
            </a:r>
            <a:r>
              <a:rPr lang="ru-RU" sz="2000" dirty="0" err="1">
                <a:latin typeface="Bookman Old Style" panose="02050604050505020204" pitchFamily="18" charset="0"/>
              </a:rPr>
              <a:t>Outlook</a:t>
            </a:r>
            <a:r>
              <a:rPr lang="ru-RU" sz="2000" dirty="0">
                <a:latin typeface="Bookman Old Style" panose="02050604050505020204" pitchFamily="18" charset="0"/>
              </a:rPr>
              <a:t>?</a:t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RU" sz="20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419600"/>
          </a:xfrm>
        </p:spPr>
        <p:txBody>
          <a:bodyPr/>
          <a:lstStyle/>
          <a:p>
            <a:r>
              <a:rPr lang="ru-RU" smtClean="0">
                <a:cs typeface="Times New Roman" pitchFamily="18" charset="0"/>
              </a:rPr>
              <a:t> </a:t>
            </a:r>
            <a:r>
              <a:rPr lang="ru-RU" sz="4400" smtClean="0">
                <a:cs typeface="Times New Roman" pitchFamily="18" charset="0"/>
              </a:rPr>
              <a:t>Программа </a:t>
            </a:r>
            <a:r>
              <a:rPr lang="en-US" sz="4400" smtClean="0">
                <a:cs typeface="Times New Roman" pitchFamily="18" charset="0"/>
              </a:rPr>
              <a:t>MS Outlook</a:t>
            </a:r>
            <a:r>
              <a:rPr lang="ru-RU" sz="4400" smtClean="0">
                <a:cs typeface="Times New Roman" pitchFamily="18" charset="0"/>
              </a:rPr>
              <a:t> входит в пакет </a:t>
            </a:r>
            <a:r>
              <a:rPr lang="en-US" sz="4400" smtClean="0">
                <a:cs typeface="Times New Roman" pitchFamily="18" charset="0"/>
              </a:rPr>
              <a:t>MS Office</a:t>
            </a:r>
            <a:r>
              <a:rPr lang="ru-RU" sz="4400" smtClean="0">
                <a:cs typeface="Times New Roman" pitchFamily="18" charset="0"/>
              </a:rPr>
              <a:t>  и является  программой  управления информацией и данными. </a:t>
            </a:r>
            <a:endParaRPr lang="ru-RU" sz="4400" smtClean="0">
              <a:latin typeface="Times New Roman" pitchFamily="18" charset="0"/>
            </a:endParaRPr>
          </a:p>
          <a:p>
            <a:endParaRPr lang="ru-RU" sz="4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1295400" y="285750"/>
            <a:ext cx="7772400" cy="5810250"/>
          </a:xfrm>
        </p:spPr>
        <p:txBody>
          <a:bodyPr/>
          <a:lstStyle/>
          <a:p>
            <a:r>
              <a:rPr lang="ru-RU" sz="2800" smtClean="0"/>
              <a:t>Outlook - персональный информационный менеджер с функциями почтового клиента и  компании Майкрософт, помимо функций почтового клиента для работы с электронной почтой, Microsoft Outlook является полноценным органайзером, предоставляющим функции календаря, планировщика задач, записной книжки и менеджера контактов. Кроме того, Outlook позволяет отслеживать работу с документами пакета Microsoft Office для автоматического составления дневника работы.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09600"/>
            <a:ext cx="7735887" cy="1955800"/>
          </a:xfrm>
        </p:spPr>
        <p:txBody>
          <a:bodyPr/>
          <a:lstStyle/>
          <a:p>
            <a:r>
              <a:rPr lang="ru-RU" smtClean="0"/>
              <a:t>При работе в </a:t>
            </a:r>
            <a:r>
              <a:rPr lang="en-US" smtClean="0"/>
              <a:t>Outlook</a:t>
            </a:r>
            <a:r>
              <a:rPr lang="ru-RU" smtClean="0"/>
              <a:t> используются следующие возможности: </a:t>
            </a:r>
            <a:br>
              <a:rPr lang="ru-RU" smtClean="0"/>
            </a:b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67050"/>
            <a:ext cx="7772400" cy="2449513"/>
          </a:xfrm>
        </p:spPr>
        <p:txBody>
          <a:bodyPr/>
          <a:lstStyle/>
          <a:p>
            <a:pPr algn="just">
              <a:buFont typeface="Symbol" pitchFamily="18" charset="2"/>
              <a:buChar char="·"/>
            </a:pPr>
            <a:r>
              <a:rPr lang="ru-RU" sz="4400" b="1" smtClean="0">
                <a:cs typeface="Times New Roman" pitchFamily="18" charset="0"/>
              </a:rPr>
              <a:t>Управлять данными личного и служебного характера.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350"/>
            <a:ext cx="7304088" cy="2079625"/>
          </a:xfrm>
        </p:spPr>
        <p:txBody>
          <a:bodyPr/>
          <a:lstStyle/>
          <a:p>
            <a:r>
              <a:rPr lang="ru-RU" smtClean="0"/>
              <a:t>При работе в </a:t>
            </a:r>
            <a:r>
              <a:rPr lang="en-US" smtClean="0"/>
              <a:t>Outlook</a:t>
            </a:r>
            <a:r>
              <a:rPr lang="ru-RU" smtClean="0"/>
              <a:t> используются следующие возможности:</a:t>
            </a:r>
            <a:endParaRPr lang="ru-RU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772400" cy="28956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mtClean="0">
                <a:cs typeface="Times New Roman" pitchFamily="18" charset="0"/>
              </a:rPr>
              <a:t> </a:t>
            </a:r>
            <a:r>
              <a:rPr lang="ru-RU" sz="4400" b="1" smtClean="0">
                <a:cs typeface="Times New Roman" pitchFamily="18" charset="0"/>
              </a:rPr>
              <a:t>Подключаться к сети Интернет и пользоваться ее услугами.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7591425" cy="2016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При работе в </a:t>
            </a:r>
            <a:r>
              <a:rPr lang="en-US" smtClean="0">
                <a:solidFill>
                  <a:schemeClr val="tx1"/>
                </a:solidFill>
              </a:rPr>
              <a:t>Outlook</a:t>
            </a:r>
            <a:r>
              <a:rPr lang="ru-RU" smtClean="0">
                <a:solidFill>
                  <a:schemeClr val="tx1"/>
                </a:solidFill>
              </a:rPr>
              <a:t> используются следующие возможности: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6945313" cy="4179888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mtClean="0">
                <a:cs typeface="Times New Roman" pitchFamily="18" charset="0"/>
              </a:rPr>
              <a:t> </a:t>
            </a:r>
            <a:r>
              <a:rPr lang="ru-RU" sz="4400" b="1" smtClean="0">
                <a:cs typeface="Times New Roman" pitchFamily="18" charset="0"/>
              </a:rPr>
              <a:t>Организовывать коллективное использование данных в рамках группы и планирование работы группы.</a:t>
            </a:r>
            <a:r>
              <a:rPr lang="en-US" sz="4400" b="1" smtClean="0">
                <a:cs typeface="Times New Roman" pitchFamily="18" charset="0"/>
              </a:rPr>
              <a:t> </a:t>
            </a:r>
            <a:endParaRPr lang="ru-RU" sz="4400" b="1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 работе в </a:t>
            </a:r>
            <a:r>
              <a:rPr lang="en-US" smtClean="0"/>
              <a:t>Outlook</a:t>
            </a:r>
            <a:r>
              <a:rPr lang="ru-RU" smtClean="0"/>
              <a:t> используются следующие возможности: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2636838"/>
            <a:ext cx="6778625" cy="28797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ru-RU" smtClean="0">
                <a:cs typeface="Times New Roman" pitchFamily="18" charset="0"/>
              </a:rPr>
              <a:t> </a:t>
            </a:r>
            <a:r>
              <a:rPr lang="ru-RU" sz="4400" smtClean="0">
                <a:cs typeface="Times New Roman" pitchFamily="18" charset="0"/>
              </a:rPr>
              <a:t>Просматривать и искать документы </a:t>
            </a:r>
            <a:r>
              <a:rPr lang="en-US" sz="4400" smtClean="0">
                <a:cs typeface="Times New Roman" pitchFamily="18" charset="0"/>
              </a:rPr>
              <a:t>MS Office</a:t>
            </a:r>
            <a:r>
              <a:rPr lang="ru-RU" sz="4400" smtClean="0">
                <a:cs typeface="Times New Roman" pitchFamily="18" charset="0"/>
              </a:rPr>
              <a:t> в </a:t>
            </a:r>
            <a:r>
              <a:rPr lang="en-US" sz="4400" smtClean="0">
                <a:cs typeface="Times New Roman" pitchFamily="18" charset="0"/>
              </a:rPr>
              <a:t>Outlook</a:t>
            </a:r>
            <a:r>
              <a:rPr lang="ru-RU" sz="4400" smtClean="0"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ru-RU" sz="440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умянец">
  <a:themeElements>
    <a:clrScheme name="Румянец 1">
      <a:dk1>
        <a:srgbClr val="000000"/>
      </a:dk1>
      <a:lt1>
        <a:srgbClr val="FFFFFF"/>
      </a:lt1>
      <a:dk2>
        <a:srgbClr val="6600CC"/>
      </a:dk2>
      <a:lt2>
        <a:srgbClr val="CCECFF"/>
      </a:lt2>
      <a:accent1>
        <a:srgbClr val="00FFCC"/>
      </a:accent1>
      <a:accent2>
        <a:srgbClr val="9933FF"/>
      </a:accent2>
      <a:accent3>
        <a:srgbClr val="B8AAE2"/>
      </a:accent3>
      <a:accent4>
        <a:srgbClr val="DADADA"/>
      </a:accent4>
      <a:accent5>
        <a:srgbClr val="AAFFE2"/>
      </a:accent5>
      <a:accent6>
        <a:srgbClr val="8A2DE7"/>
      </a:accent6>
      <a:hlink>
        <a:srgbClr val="660066"/>
      </a:hlink>
      <a:folHlink>
        <a:srgbClr val="006699"/>
      </a:folHlink>
    </a:clrScheme>
    <a:fontScheme name="Румянец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презентаций\Румянец.pot</Template>
  <TotalTime>1270</TotalTime>
  <Words>658</Words>
  <Application>Microsoft Office PowerPoint</Application>
  <PresentationFormat>Экран (4:3)</PresentationFormat>
  <Paragraphs>65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Румянец</vt:lpstr>
      <vt:lpstr>Презентация PowerPoint</vt:lpstr>
      <vt:lpstr>Цель</vt:lpstr>
      <vt:lpstr>Задачи</vt:lpstr>
      <vt:lpstr>Презентация PowerPoint</vt:lpstr>
      <vt:lpstr>Презентация PowerPoint</vt:lpstr>
      <vt:lpstr>При работе в Outlook используются следующие возможности:  </vt:lpstr>
      <vt:lpstr>При работе в Outlook используются следующие возможности:</vt:lpstr>
      <vt:lpstr>При работе в Outlook используются следующие возможности: </vt:lpstr>
      <vt:lpstr>При работе в Outlook используются следующие возможности:</vt:lpstr>
      <vt:lpstr>Стандартное окно MS Outlook</vt:lpstr>
      <vt:lpstr>Эффективная работа с почтой</vt:lpstr>
      <vt:lpstr>Презентация PowerPoint</vt:lpstr>
      <vt:lpstr>Эффективная работа с почтой</vt:lpstr>
      <vt:lpstr>Эффективная работа с почтой</vt:lpstr>
      <vt:lpstr>Фильтр нежелательной почты</vt:lpstr>
      <vt:lpstr>Фильтр нежелательной почты</vt:lpstr>
      <vt:lpstr>Фильтр нежелательной почты</vt:lpstr>
      <vt:lpstr>Область переходов</vt:lpstr>
      <vt:lpstr>Презентация PowerPoint</vt:lpstr>
      <vt:lpstr>Область переходов</vt:lpstr>
      <vt:lpstr>Область чтения</vt:lpstr>
      <vt:lpstr>Презентация PowerPoint</vt:lpstr>
      <vt:lpstr>Папки поиска</vt:lpstr>
      <vt:lpstr>Папки поиска</vt:lpstr>
      <vt:lpstr>Папки поиска</vt:lpstr>
      <vt:lpstr>Определение</vt:lpstr>
      <vt:lpstr>Презентация PowerPoint</vt:lpstr>
      <vt:lpstr>Календарь</vt:lpstr>
      <vt:lpstr>Определение</vt:lpstr>
      <vt:lpstr>Презентация PowerPoint</vt:lpstr>
      <vt:lpstr>Контакты</vt:lpstr>
      <vt:lpstr>Определение</vt:lpstr>
      <vt:lpstr>Презентация PowerPoint</vt:lpstr>
      <vt:lpstr>Презентация PowerPoint</vt:lpstr>
      <vt:lpstr>Определение</vt:lpstr>
      <vt:lpstr>Заметки</vt:lpstr>
      <vt:lpstr>Работа с OutLook Express</vt:lpstr>
      <vt:lpstr>Презентация PowerPoint</vt:lpstr>
      <vt:lpstr>Контрольные вопросы: 1. Для чего предназначена программа Outlook? 2. Какие режимы работы предоставляет Outlook? 3. Какие контактные данные могут храниться в Outlook? 4. Какие возможности предоставляет календарь Outlook? 5. Какие возможности предоставляет Outlook при работе с папкой Задачи? 6. Для чего предназначены заметки Outlook?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формы самостоятельной работы студентов</dc:title>
  <dc:creator>TestPC</dc:creator>
  <cp:lastModifiedBy>Александр Иванович</cp:lastModifiedBy>
  <cp:revision>96</cp:revision>
  <dcterms:created xsi:type="dcterms:W3CDTF">2005-11-19T04:32:52Z</dcterms:created>
  <dcterms:modified xsi:type="dcterms:W3CDTF">2020-03-23T03:43:20Z</dcterms:modified>
</cp:coreProperties>
</file>