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howGuides="1">
      <p:cViewPr>
        <p:scale>
          <a:sx n="76" d="100"/>
          <a:sy n="76" d="100"/>
        </p:scale>
        <p:origin x="-1158" y="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22030" y="1371600"/>
            <a:ext cx="8229600" cy="1828800"/>
          </a:xfrm>
        </p:spPr>
        <p:txBody>
          <a:bodyPr vert="horz" lIns="45720" tIns="0" rIns="45720" bIns="0" anchor="b">
            <a:norm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</a:sp3d>
          </a:bodyPr>
          <a:lstStyle>
            <a:lvl1pPr>
              <a:defRPr sz="4800" b="1" cap="all" baseline="0">
                <a:ln w="6350">
                  <a:noFill/>
                </a:ln>
                <a:gradFill>
                  <a:gsLst>
                    <a:gs pos="0">
                      <a:schemeClr val="accent1">
                        <a:tint val="73000"/>
                        <a:satMod val="145000"/>
                      </a:schemeClr>
                    </a:gs>
                    <a:gs pos="73000">
                      <a:schemeClr val="accent1">
                        <a:tint val="73000"/>
                        <a:satMod val="145000"/>
                      </a:schemeClr>
                    </a:gs>
                    <a:gs pos="100000">
                      <a:schemeClr val="accent1">
                        <a:tint val="83000"/>
                        <a:satMod val="143000"/>
                      </a:schemeClr>
                    </a:gs>
                  </a:gsLst>
                  <a:lin ang="4800000" scaled="1"/>
                </a:gradFill>
                <a:effectLst>
                  <a:outerShdw blurRad="127000" dist="200000" dir="2700000" algn="tl" rotWithShape="0">
                    <a:srgbClr val="000000">
                      <a:alpha val="30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BB2C-A10C-4DF9-9E5C-9F118E2D4B97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397E-6B6C-4F8A-A8EA-9EE7B9FF364F}" type="slidenum">
              <a:rPr lang="ru-RU" smtClean="0"/>
              <a:t>‹#›</a:t>
            </a:fld>
            <a:endParaRPr lang="ru-RU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3331698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BB2C-A10C-4DF9-9E5C-9F118E2D4B97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397E-6B6C-4F8A-A8EA-9EE7B9FF36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BB2C-A10C-4DF9-9E5C-9F118E2D4B97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397E-6B6C-4F8A-A8EA-9EE7B9FF36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BB2C-A10C-4DF9-9E5C-9F118E2D4B97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397E-6B6C-4F8A-A8EA-9EE7B9FF36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00200" y="609600"/>
            <a:ext cx="7086600" cy="1828800"/>
          </a:xfrm>
        </p:spPr>
        <p:txBody>
          <a:bodyPr vert="horz" bIns="0" anchor="b">
            <a:noAutofit/>
            <a:scene3d>
              <a:camera prst="orthographicFront"/>
              <a:lightRig rig="soft" dir="t">
                <a:rot lat="0" lon="0" rev="17220000"/>
              </a:lightRig>
            </a:scene3d>
            <a:sp3d prstMaterial="softEdge">
              <a:bevelT w="38100" h="38100"/>
              <a:contourClr>
                <a:schemeClr val="tx2">
                  <a:shade val="50000"/>
                </a:schemeClr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4800" b="1" cap="none" baseline="0">
                <a:ln w="6350">
                  <a:noFill/>
                </a:ln>
                <a:solidFill>
                  <a:schemeClr val="accent1">
                    <a:tint val="90000"/>
                    <a:satMod val="120000"/>
                  </a:schemeClr>
                </a:solidFill>
                <a:effectLst>
                  <a:outerShdw blurRad="114300" dist="101600" dir="2700000" algn="tl" rotWithShape="0">
                    <a:srgbClr val="000000">
                      <a:alpha val="40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600200" y="2507786"/>
            <a:ext cx="7086600" cy="1509712"/>
          </a:xfrm>
        </p:spPr>
        <p:txBody>
          <a:bodyPr anchor="t"/>
          <a:lstStyle>
            <a:lvl1pPr marL="73152" indent="0" algn="l"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BB2C-A10C-4DF9-9E5C-9F118E2D4B97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7924800" y="6416675"/>
            <a:ext cx="762000" cy="365125"/>
          </a:xfrm>
        </p:spPr>
        <p:txBody>
          <a:bodyPr/>
          <a:lstStyle/>
          <a:p>
            <a:fld id="{4779397E-6B6C-4F8A-A8EA-9EE7B9FF364F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BB2C-A10C-4DF9-9E5C-9F118E2D4B97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397E-6B6C-4F8A-A8EA-9EE7B9FF36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2"/>
            <a:ext cx="4040188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535112"/>
            <a:ext cx="4041775" cy="750887"/>
          </a:xfrm>
        </p:spPr>
        <p:txBody>
          <a:bodyPr anchor="ctr"/>
          <a:lstStyle>
            <a:lvl1pPr marL="0" indent="0">
              <a:buNone/>
              <a:defRPr sz="2400" b="0" cap="all" baseline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4040188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362200"/>
            <a:ext cx="4041775" cy="37639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BB2C-A10C-4DF9-9E5C-9F118E2D4B97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397E-6B6C-4F8A-A8EA-9EE7B9FF36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BB2C-A10C-4DF9-9E5C-9F118E2D4B97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397E-6B6C-4F8A-A8EA-9EE7B9FF36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BB2C-A10C-4DF9-9E5C-9F118E2D4B97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397E-6B6C-4F8A-A8EA-9EE7B9FF36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vert="horz" anchor="b">
            <a:normAutofit/>
            <a:sp3d prstMaterial="softEdge"/>
          </a:bodyPr>
          <a:lstStyle>
            <a:lvl1pPr algn="l">
              <a:buNone/>
              <a:defRPr sz="2200" b="0">
                <a:ln w="6350">
                  <a:noFill/>
                </a:ln>
                <a:solidFill>
                  <a:schemeClr val="accent1">
                    <a:tint val="73000"/>
                    <a:satMod val="180000"/>
                  </a:schemeClr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BB2C-A10C-4DF9-9E5C-9F118E2D4B97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397E-6B6C-4F8A-A8EA-9EE7B9FF36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828800" y="609600"/>
            <a:ext cx="5486400" cy="522288"/>
          </a:xfrm>
        </p:spPr>
        <p:txBody>
          <a:bodyPr lIns="45720" rIns="45720" bIns="0" anchor="b">
            <a:sp3d prstMaterial="softEdge"/>
          </a:bodyPr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828800" y="1831975"/>
            <a:ext cx="5486400" cy="3962400"/>
          </a:xfrm>
          <a:solidFill>
            <a:schemeClr val="bg2"/>
          </a:solidFill>
          <a:ln w="44450" cap="sq" cmpd="sng" algn="ctr">
            <a:solidFill>
              <a:srgbClr val="FFFFFF"/>
            </a:solidFill>
            <a:prstDash val="solid"/>
            <a:miter lim="800000"/>
          </a:ln>
          <a:effectLst>
            <a:outerShdw blurRad="190500" dist="228600" dir="2700000" sy="90000">
              <a:srgbClr val="000000">
                <a:alpha val="25000"/>
              </a:srgbClr>
            </a:outerShdw>
          </a:effectLst>
          <a:scene3d>
            <a:camera prst="orthographicFront">
              <a:rot lat="0" lon="0" rev="0"/>
            </a:camera>
            <a:lightRig rig="balanced" dir="tr">
              <a:rot lat="0" lon="0" rev="2700000"/>
            </a:lightRig>
          </a:scene3d>
          <a:sp3d prstMaterial="matte">
            <a:contourClr>
              <a:schemeClr val="tx2">
                <a:shade val="50000"/>
              </a:schemeClr>
            </a:contourClr>
          </a:sp3d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t"/>
          <a:lstStyle>
            <a:lvl1pPr indent="0">
              <a:buNone/>
              <a:defRPr sz="3200"/>
            </a:lvl1pPr>
          </a:lstStyle>
          <a:p>
            <a:pPr marL="0" algn="l" rtl="0" eaLnBrk="1" latinLnBrk="0" hangingPunct="1"/>
            <a:r>
              <a:rPr kumimoji="0" lang="ru-RU" smtClean="0">
                <a:solidFill>
                  <a:schemeClr val="lt1"/>
                </a:solidFill>
                <a:latin typeface="+mn-lt"/>
                <a:ea typeface="+mn-ea"/>
                <a:cs typeface="+mn-cs"/>
              </a:rPr>
              <a:t>Вставка рисунка</a:t>
            </a:r>
            <a:endParaRPr kumimoji="0" lang="en-US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828800" y="1166787"/>
            <a:ext cx="5486400" cy="530352"/>
          </a:xfrm>
        </p:spPr>
        <p:txBody>
          <a:bodyPr lIns="45720" tIns="45720" rIns="45720" anchor="t"/>
          <a:lstStyle>
            <a:lvl1pPr marL="0" indent="0" algn="ct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DABB2C-A10C-4DF9-9E5C-9F118E2D4B97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79397E-6B6C-4F8A-A8EA-9EE7B9FF364F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>
                <a:rot lat="0" lon="0" rev="16800000"/>
              </a:lightRig>
            </a:scene3d>
            <a:sp3d prstMaterial="softEdge">
              <a:bevelT w="38100" h="38100"/>
            </a:sp3d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70916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4572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00DABB2C-A10C-4DF9-9E5C-9F118E2D4B97}" type="datetimeFigureOut">
              <a:rPr lang="ru-RU" smtClean="0"/>
              <a:t>20.03.2020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124200" y="6416675"/>
            <a:ext cx="2895600" cy="365125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7924800" y="6416675"/>
            <a:ext cx="762000" cy="365125"/>
          </a:xfrm>
          <a:prstGeom prst="rect">
            <a:avLst/>
          </a:prstGeom>
        </p:spPr>
        <p:txBody>
          <a:bodyPr vert="horz" lIns="0" rIns="0" anchor="b"/>
          <a:lstStyle>
            <a:lvl1pPr algn="r" eaLnBrk="1" latinLnBrk="0" hangingPunct="1">
              <a:defRPr kumimoji="0" sz="1200">
                <a:solidFill>
                  <a:schemeClr val="tx1">
                    <a:shade val="50000"/>
                  </a:schemeClr>
                </a:solidFill>
              </a:defRPr>
            </a:lvl1pPr>
          </a:lstStyle>
          <a:p>
            <a:fld id="{4779397E-6B6C-4F8A-A8EA-9EE7B9FF364F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rtl="0" eaLnBrk="1" latinLnBrk="0" hangingPunct="1">
        <a:spcBef>
          <a:spcPct val="0"/>
        </a:spcBef>
        <a:buNone/>
        <a:defRPr kumimoji="0" sz="4100" b="1" kern="1200" cap="none" baseline="0">
          <a:ln w="6350">
            <a:noFill/>
          </a:ln>
          <a:gradFill>
            <a:gsLst>
              <a:gs pos="0">
                <a:schemeClr val="accent1">
                  <a:tint val="73000"/>
                  <a:satMod val="145000"/>
                </a:schemeClr>
              </a:gs>
              <a:gs pos="73000">
                <a:schemeClr val="accent1">
                  <a:tint val="73000"/>
                  <a:satMod val="145000"/>
                </a:schemeClr>
              </a:gs>
              <a:gs pos="100000">
                <a:schemeClr val="accent1">
                  <a:tint val="83000"/>
                  <a:satMod val="143000"/>
                </a:schemeClr>
              </a:gs>
            </a:gsLst>
            <a:lin ang="4800000" scaled="1"/>
          </a:gradFill>
          <a:effectLst>
            <a:outerShdw blurRad="114300" dist="101600" dir="27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548640" indent="-411480" algn="l" rtl="0" eaLnBrk="1" latinLnBrk="0" hangingPunct="1">
        <a:spcBef>
          <a:spcPct val="20000"/>
        </a:spcBef>
        <a:buClr>
          <a:schemeClr val="tx1">
            <a:shade val="95000"/>
          </a:schemeClr>
        </a:buClr>
        <a:buSzPct val="65000"/>
        <a:buFont typeface="Wingdings 2"/>
        <a:buChar char="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868680" indent="-283464" algn="l" rtl="0" eaLnBrk="1" latinLnBrk="0" hangingPunct="1">
        <a:spcBef>
          <a:spcPct val="20000"/>
        </a:spcBef>
        <a:buClr>
          <a:schemeClr val="tx1"/>
        </a:buClr>
        <a:buSzPct val="80000"/>
        <a:buFont typeface="Wingdings 2"/>
        <a:buChar char="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33856" indent="-228600" algn="l" rtl="0" eaLnBrk="1" latinLnBrk="0" hangingPunct="1">
        <a:spcBef>
          <a:spcPct val="20000"/>
        </a:spcBef>
        <a:buClr>
          <a:schemeClr val="tx1"/>
        </a:buClr>
        <a:buSzPct val="95000"/>
        <a:buFont typeface="Wingdings"/>
        <a:buChar char="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353312" indent="-182880" algn="l" rtl="0" eaLnBrk="1" latinLnBrk="0" hangingPunct="1">
        <a:spcBef>
          <a:spcPct val="20000"/>
        </a:spcBef>
        <a:buClr>
          <a:schemeClr val="tx1"/>
        </a:buClr>
        <a:buSzPct val="100000"/>
        <a:buFont typeface="Wingdings 3"/>
        <a:buChar char="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54533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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64792" indent="-182880" algn="l" rtl="0" eaLnBrk="1" latinLnBrk="0" hangingPunct="1">
        <a:spcBef>
          <a:spcPct val="20000"/>
        </a:spcBef>
        <a:buClr>
          <a:schemeClr val="tx1"/>
        </a:buClr>
        <a:buFont typeface="Wingdings 3"/>
        <a:buChar char="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65960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67128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68296" indent="-182880" algn="l" rtl="0" eaLnBrk="1" latinLnBrk="0" hangingPunct="1">
        <a:spcBef>
          <a:spcPct val="20000"/>
        </a:spcBef>
        <a:buClr>
          <a:schemeClr val="tx1"/>
        </a:buClr>
        <a:buFont typeface="Wingdings 2"/>
        <a:buChar char="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sidorov@mail.r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Электронная почта</a:t>
            </a:r>
            <a:endParaRPr lang="ru-RU" dirty="0"/>
          </a:p>
        </p:txBody>
      </p:sp>
      <p:sp>
        <p:nvSpPr>
          <p:cNvPr id="12290" name="AutoShape 2" descr="https://transportnayaorenburg.ru/wp-content/uploads/2017/01/transportnaya_orenburg_elektronniy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-714412" y="0"/>
            <a:ext cx="8229600" cy="1143000"/>
          </a:xfrm>
        </p:spPr>
        <p:txBody>
          <a:bodyPr/>
          <a:lstStyle/>
          <a:p>
            <a:r>
              <a:rPr lang="ru-RU" dirty="0" smtClean="0"/>
              <a:t>Почтовый спам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28596" y="1928802"/>
            <a:ext cx="8715404" cy="4525963"/>
          </a:xfrm>
        </p:spPr>
        <p:txBody>
          <a:bodyPr>
            <a:normAutofit fontScale="92500" lnSpcReduction="20000"/>
          </a:bodyPr>
          <a:lstStyle/>
          <a:p>
            <a:pPr>
              <a:lnSpc>
                <a:spcPct val="90000"/>
              </a:lnSpc>
              <a:buNone/>
            </a:pPr>
            <a:r>
              <a:rPr lang="ru-RU" dirty="0" smtClean="0"/>
              <a:t>За удобство, доступность и практическую бесплатность электронной почты, равно как и за пользование другими «бесплатными» ресурсами Интернета, вам неизбежно придется платить, тратя огромные усилия на борьбу с </a:t>
            </a:r>
            <a:r>
              <a:rPr lang="ru-RU" b="1" dirty="0" smtClean="0"/>
              <a:t>рекламными письмами</a:t>
            </a:r>
            <a:r>
              <a:rPr lang="ru-RU" dirty="0" smtClean="0"/>
              <a:t>, которые будут каждый день сваливаться в ваш почтовый ящик.</a:t>
            </a:r>
          </a:p>
          <a:p>
            <a:pPr>
              <a:lnSpc>
                <a:spcPct val="90000"/>
              </a:lnSpc>
              <a:buNone/>
            </a:pPr>
            <a:r>
              <a:rPr lang="ru-RU" dirty="0" smtClean="0"/>
              <a:t>Забавно, что свое название </a:t>
            </a:r>
            <a:r>
              <a:rPr lang="ru-RU" b="1" dirty="0" smtClean="0"/>
              <a:t>почтовый мусор</a:t>
            </a:r>
            <a:r>
              <a:rPr lang="ru-RU" dirty="0" smtClean="0"/>
              <a:t> унаследовал... от обычных мясных консервов компании </a:t>
            </a:r>
            <a:r>
              <a:rPr lang="ru-RU" dirty="0" err="1" smtClean="0"/>
              <a:t>Hormel</a:t>
            </a:r>
            <a:r>
              <a:rPr lang="ru-RU" dirty="0" smtClean="0"/>
              <a:t> </a:t>
            </a:r>
            <a:r>
              <a:rPr lang="ru-RU" dirty="0" err="1" smtClean="0"/>
              <a:t>Foods</a:t>
            </a:r>
            <a:r>
              <a:rPr lang="ru-RU" dirty="0" smtClean="0"/>
              <a:t>, выпускавшихся в США еще с 20-х гг. прошлого столетия! В послевоенные годы компании пришлось «стимулировать» спрос с помощью крикливой рекламы: «</a:t>
            </a:r>
            <a:r>
              <a:rPr lang="ru-RU" b="1" dirty="0" smtClean="0"/>
              <a:t>спам</a:t>
            </a:r>
            <a:r>
              <a:rPr lang="ru-RU" dirty="0" smtClean="0"/>
              <a:t>» царил везде — на страницах газет, на экранах телевизоров, не говоря уже о специализированных кулинарных книгах, посвященных блюдам из тушенки!</a:t>
            </a:r>
          </a:p>
          <a:p>
            <a:endParaRPr lang="ru-RU" dirty="0"/>
          </a:p>
        </p:txBody>
      </p:sp>
      <p:pic>
        <p:nvPicPr>
          <p:cNvPr id="22530" name="Picture 2" descr="http://mtdata.ru/u13/photo42AA/20583614033-0/original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000760" y="-142900"/>
            <a:ext cx="3480672" cy="1938339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85794"/>
            <a:ext cx="8229600" cy="1143000"/>
          </a:xfrm>
        </p:spPr>
        <p:txBody>
          <a:bodyPr>
            <a:normAutofit fontScale="90000"/>
          </a:bodyPr>
          <a:lstStyle/>
          <a:p>
            <a:pPr algn="l"/>
            <a:r>
              <a:rPr lang="ru-RU" dirty="0"/>
              <a:t> Электронная почта – обмен почтовыми сообщениями с любым абонентом сети </a:t>
            </a:r>
            <a:r>
              <a:rPr lang="ru-RU" dirty="0" err="1"/>
              <a:t>Internet</a:t>
            </a:r>
            <a:r>
              <a:rPr lang="ru-RU" dirty="0"/>
              <a:t>.</a:t>
            </a:r>
          </a:p>
        </p:txBody>
      </p:sp>
      <p:sp>
        <p:nvSpPr>
          <p:cNvPr id="1026" name="AutoShape 2" descr="https://s4.hostingkartinok.com/uploads/images/2014/04/59a0d95b9c32b5520c3e174a33cdbb3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s4.hostingkartinok.com/uploads/images/2014/04/59a0d95b9c32b5520c3e174a33cdbb3e.jp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6" name="Прямоугольник 5"/>
          <p:cNvSpPr/>
          <p:nvPr/>
        </p:nvSpPr>
        <p:spPr>
          <a:xfrm>
            <a:off x="714348" y="4357694"/>
            <a:ext cx="7786742" cy="20867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90000"/>
              </a:lnSpc>
            </a:pPr>
            <a:r>
              <a:rPr lang="ru-RU" sz="2400" dirty="0" smtClean="0"/>
              <a:t>Основная особенность электронной почты заключается в том, что информация отправляется получателю не напрямую, а через промежуточное звено — электронный почтовый ящик, который представляет собой место на сервере, где сообщение хранится, пока его не запросит получатель.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Возможности электронной почты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>
              <a:lnSpc>
                <a:spcPct val="90000"/>
              </a:lnSpc>
            </a:pPr>
            <a:r>
              <a:rPr lang="ru-RU" dirty="0" smtClean="0"/>
              <a:t>Скорость пересылки сообщений.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Электронное письмо может содержать не только текст, но и вложенные файлы (программы, графику, звук…)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Простота и дешевизна.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Возможность шифровки писем.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Возможность автоматической обработки писем.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Возможность массовых рассылок.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Возможность пересылки сообщения на другие адреса.</a:t>
            </a:r>
          </a:p>
          <a:p>
            <a:pPr>
              <a:lnSpc>
                <a:spcPct val="90000"/>
              </a:lnSpc>
            </a:pPr>
            <a:r>
              <a:rPr lang="ru-RU" dirty="0" smtClean="0"/>
              <a:t>и т.д.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dirty="0" smtClean="0"/>
              <a:t>Адрес электронной почты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6018"/>
            <a:ext cx="8229600" cy="4525963"/>
          </a:xfrm>
        </p:spPr>
        <p:txBody>
          <a:bodyPr>
            <a:normAutofit fontScale="92500"/>
          </a:bodyPr>
          <a:lstStyle/>
          <a:p>
            <a:pPr>
              <a:buNone/>
            </a:pPr>
            <a:r>
              <a:rPr lang="ru-RU" dirty="0" smtClean="0"/>
              <a:t>   Адрес электронной почты записывается по определенной форме и состоит из двух частей: </a:t>
            </a:r>
            <a:r>
              <a:rPr lang="ru-RU" b="1" dirty="0" err="1" smtClean="0">
                <a:solidFill>
                  <a:srgbClr val="000099"/>
                </a:solidFill>
              </a:rPr>
              <a:t>имя_пользователя@имя_сервера</a:t>
            </a:r>
            <a:endParaRPr lang="ru-RU" dirty="0" smtClean="0">
              <a:solidFill>
                <a:srgbClr val="000099"/>
              </a:solidFill>
            </a:endParaRPr>
          </a:p>
          <a:p>
            <a:r>
              <a:rPr lang="ru-RU" i="1" dirty="0" err="1" smtClean="0"/>
              <a:t>Имя_пользователя</a:t>
            </a:r>
            <a:r>
              <a:rPr lang="ru-RU" dirty="0" smtClean="0"/>
              <a:t>, чаще всего, имеет произвольный характер и задается самим пользователем</a:t>
            </a:r>
          </a:p>
          <a:p>
            <a:r>
              <a:rPr lang="ru-RU" i="1" dirty="0" err="1" smtClean="0"/>
              <a:t>имя_сервера</a:t>
            </a:r>
            <a:r>
              <a:rPr lang="ru-RU" dirty="0" smtClean="0"/>
              <a:t> жестко связано с выбором пользователем сервера, на котором он разместил свой почтовый ящик</a:t>
            </a:r>
          </a:p>
          <a:p>
            <a:r>
              <a:rPr lang="ru-RU" dirty="0" smtClean="0"/>
              <a:t>Имя</a:t>
            </a:r>
            <a:r>
              <a:rPr lang="en-US" dirty="0" smtClean="0"/>
              <a:t>_</a:t>
            </a:r>
            <a:r>
              <a:rPr lang="ru-RU" dirty="0" smtClean="0"/>
              <a:t>пользователя и </a:t>
            </a:r>
            <a:r>
              <a:rPr lang="ru-RU" dirty="0" err="1" smtClean="0"/>
              <a:t>Имя_сервера</a:t>
            </a:r>
            <a:r>
              <a:rPr lang="ru-RU" dirty="0" smtClean="0"/>
              <a:t> разделены знаком </a:t>
            </a:r>
            <a:r>
              <a:rPr lang="en-US" dirty="0" smtClean="0"/>
              <a:t>@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3600" dirty="0" smtClean="0"/>
              <a:t>Примеры адресов электронной почты</a:t>
            </a:r>
            <a:endParaRPr lang="ru-RU" sz="3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err="1" smtClean="0"/>
              <a:t>ivanov@kyaksa.net</a:t>
            </a:r>
            <a:endParaRPr lang="ru-RU" dirty="0" smtClean="0"/>
          </a:p>
          <a:p>
            <a:r>
              <a:rPr lang="ru-RU" dirty="0" err="1" smtClean="0"/>
              <a:t>petrov@yandex.ru</a:t>
            </a:r>
            <a:endParaRPr lang="ru-RU" dirty="0" smtClean="0"/>
          </a:p>
          <a:p>
            <a:r>
              <a:rPr lang="ru-RU" dirty="0" err="1" smtClean="0">
                <a:hlinkClick r:id="rId2"/>
              </a:rPr>
              <a:t>sidorov@mail.ru</a:t>
            </a:r>
            <a:endParaRPr lang="ru-RU" dirty="0" smtClean="0"/>
          </a:p>
          <a:p>
            <a:r>
              <a:rPr lang="en-US" dirty="0" smtClean="0"/>
              <a:t>orlov@rambler.ru</a:t>
            </a:r>
            <a:endParaRPr lang="ru-RU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ru-RU" dirty="0" smtClean="0"/>
              <a:t>Почтовые программы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66018"/>
            <a:ext cx="4471990" cy="4525963"/>
          </a:xfrm>
        </p:spPr>
        <p:txBody>
          <a:bodyPr>
            <a:normAutofit fontScale="85000" lnSpcReduction="20000"/>
          </a:bodyPr>
          <a:lstStyle/>
          <a:p>
            <a:r>
              <a:rPr lang="ru-RU" sz="2400" u="sng" dirty="0" smtClean="0"/>
              <a:t>Почтовая программа</a:t>
            </a:r>
            <a:r>
              <a:rPr lang="ru-RU" sz="2400" dirty="0" smtClean="0"/>
              <a:t> (клиент электронной почты, почтовый клиент) — программное обеспечение, устанавливаемое на компьютере пользователя, предназначенное для получения, написания, отправки, хранения и обработки сообщений электронной почты пользователя</a:t>
            </a:r>
          </a:p>
          <a:p>
            <a:r>
              <a:rPr lang="ru-RU" sz="2400" dirty="0" smtClean="0"/>
              <a:t>Почтовый сервер - это компьютерная программа, которая передаёт сообщения от одного компьютера к другому.</a:t>
            </a:r>
          </a:p>
          <a:p>
            <a:r>
              <a:rPr lang="ru-RU" sz="2400" dirty="0" smtClean="0"/>
              <a:t>Почтовые серверы работают на узловых компьютерах Интернета, а почтовые клиенты должны быть у каждого пользователя </a:t>
            </a:r>
            <a:r>
              <a:rPr lang="ru-RU" sz="2400" dirty="0" err="1" smtClean="0"/>
              <a:t>e-mail</a:t>
            </a:r>
            <a:r>
              <a:rPr lang="ru-RU" sz="2400" dirty="0" smtClean="0"/>
              <a:t>.</a:t>
            </a:r>
            <a:endParaRPr lang="ru-RU" sz="2400" dirty="0"/>
          </a:p>
        </p:txBody>
      </p:sp>
      <p:pic>
        <p:nvPicPr>
          <p:cNvPr id="4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357818" y="1319822"/>
            <a:ext cx="3602036" cy="421835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Почтовые клиенты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почтовый клиент — программа </a:t>
            </a:r>
            <a:r>
              <a:rPr lang="ru-RU" b="1" dirty="0" err="1" smtClean="0"/>
              <a:t>Microsoft</a:t>
            </a:r>
            <a:r>
              <a:rPr lang="ru-RU" b="1" dirty="0" smtClean="0"/>
              <a:t> </a:t>
            </a:r>
            <a:r>
              <a:rPr lang="ru-RU" b="1" dirty="0" err="1" smtClean="0"/>
              <a:t>Outlook</a:t>
            </a:r>
            <a:r>
              <a:rPr lang="ru-RU" b="1" dirty="0" smtClean="0"/>
              <a:t> </a:t>
            </a:r>
            <a:r>
              <a:rPr lang="ru-RU" b="1" dirty="0" err="1" smtClean="0"/>
              <a:t>Express</a:t>
            </a:r>
            <a:r>
              <a:rPr lang="ru-RU" dirty="0" smtClean="0"/>
              <a:t>. Она входит в стандартный пакет </a:t>
            </a:r>
            <a:r>
              <a:rPr lang="ru-RU" dirty="0" err="1" smtClean="0"/>
              <a:t>Windows</a:t>
            </a:r>
            <a:endParaRPr lang="ru-RU" dirty="0" smtClean="0"/>
          </a:p>
          <a:p>
            <a:r>
              <a:rPr lang="ru-RU" dirty="0" smtClean="0"/>
              <a:t>широкой популярностью у пользователей пользуются </a:t>
            </a:r>
            <a:r>
              <a:rPr lang="ru-RU" b="1" dirty="0" err="1" smtClean="0"/>
              <a:t>The</a:t>
            </a:r>
            <a:r>
              <a:rPr lang="ru-RU" b="1" dirty="0" smtClean="0"/>
              <a:t> </a:t>
            </a:r>
            <a:r>
              <a:rPr lang="ru-RU" b="1" dirty="0" err="1" smtClean="0"/>
              <a:t>Bat</a:t>
            </a:r>
            <a:r>
              <a:rPr lang="ru-RU" b="1" dirty="0" smtClean="0"/>
              <a:t>!</a:t>
            </a:r>
            <a:r>
              <a:rPr lang="ru-RU" dirty="0" smtClean="0"/>
              <a:t> и бесплатный почтовый клиент </a:t>
            </a:r>
            <a:r>
              <a:rPr lang="ru-RU" b="1" dirty="0" err="1" smtClean="0"/>
              <a:t>Mozilla</a:t>
            </a:r>
            <a:r>
              <a:rPr lang="ru-RU" b="1" dirty="0" smtClean="0"/>
              <a:t> </a:t>
            </a:r>
            <a:r>
              <a:rPr lang="ru-RU" b="1" dirty="0" err="1" smtClean="0"/>
              <a:t>Thunderbird</a:t>
            </a:r>
            <a:endParaRPr lang="ru-RU" dirty="0"/>
          </a:p>
        </p:txBody>
      </p:sp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2976" y="4714884"/>
            <a:ext cx="2030756" cy="132079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5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940425" y="4724400"/>
            <a:ext cx="1008063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 Box 6"/>
          <p:cNvSpPr txBox="1">
            <a:spLocks noChangeArrowheads="1"/>
          </p:cNvSpPr>
          <p:nvPr/>
        </p:nvSpPr>
        <p:spPr bwMode="auto">
          <a:xfrm>
            <a:off x="5437188" y="5589588"/>
            <a:ext cx="2303462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ru-RU" dirty="0" err="1"/>
              <a:t>Mozilla</a:t>
            </a:r>
            <a:r>
              <a:rPr lang="ru-RU" dirty="0"/>
              <a:t> </a:t>
            </a:r>
            <a:r>
              <a:rPr lang="ru-RU" dirty="0" err="1"/>
              <a:t>Thunderbird</a:t>
            </a:r>
            <a:endParaRPr lang="ru-RU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Протокол электронной почты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dirty="0"/>
              <a:t>У каждой сетевой службы должен быть свой протокол. Он определяет порядок взаимодействия клиентской и серверной программ.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отправки на сервер и для пересылки между серверами используют протокол, который называется SMTP (</a:t>
            </a:r>
            <a:r>
              <a:rPr lang="ru-RU" dirty="0" err="1"/>
              <a:t>Simple</a:t>
            </a:r>
            <a:r>
              <a:rPr lang="ru-RU" dirty="0"/>
              <a:t> </a:t>
            </a:r>
            <a:r>
              <a:rPr lang="ru-RU" dirty="0" err="1"/>
              <a:t>Mail</a:t>
            </a:r>
            <a:r>
              <a:rPr lang="ru-RU" dirty="0"/>
              <a:t> </a:t>
            </a:r>
            <a:r>
              <a:rPr lang="ru-RU" dirty="0" err="1"/>
              <a:t>Transfer</a:t>
            </a:r>
            <a:r>
              <a:rPr lang="ru-RU" dirty="0"/>
              <a:t> </a:t>
            </a:r>
            <a:r>
              <a:rPr lang="ru-RU" dirty="0" err="1"/>
              <a:t>Protocol</a:t>
            </a:r>
            <a:r>
              <a:rPr lang="ru-RU" dirty="0"/>
              <a:t> — простейший протокол передачи сообщений). Он не требует идентификации личности. </a:t>
            </a:r>
            <a:endParaRPr lang="ru-RU" dirty="0" smtClean="0"/>
          </a:p>
          <a:p>
            <a:r>
              <a:rPr lang="ru-RU" dirty="0" smtClean="0"/>
              <a:t>Для </a:t>
            </a:r>
            <a:r>
              <a:rPr lang="ru-RU" dirty="0"/>
              <a:t>получения поступившей почты используется протокол РОРЗ (</a:t>
            </a:r>
            <a:r>
              <a:rPr lang="ru-RU" dirty="0" err="1"/>
              <a:t>Post</a:t>
            </a:r>
            <a:r>
              <a:rPr lang="ru-RU" dirty="0"/>
              <a:t> </a:t>
            </a:r>
            <a:r>
              <a:rPr lang="ru-RU" dirty="0" err="1"/>
              <a:t>Office</a:t>
            </a:r>
            <a:r>
              <a:rPr lang="ru-RU" dirty="0"/>
              <a:t> </a:t>
            </a:r>
            <a:r>
              <a:rPr lang="ru-RU" dirty="0" err="1"/>
              <a:t>Protocol</a:t>
            </a:r>
            <a:r>
              <a:rPr lang="ru-RU" dirty="0"/>
              <a:t> 3 — протокол почтового отделения, версия 3). Он требует идентификации личности, то есть должно быть предъявлено регистрационное имя (</a:t>
            </a:r>
            <a:r>
              <a:rPr lang="ru-RU" dirty="0" err="1"/>
              <a:t>Login</a:t>
            </a:r>
            <a:r>
              <a:rPr lang="ru-RU" dirty="0"/>
              <a:t>) и пароль (</a:t>
            </a:r>
            <a:r>
              <a:rPr lang="ru-RU" dirty="0" err="1"/>
              <a:t>Password</a:t>
            </a:r>
            <a:r>
              <a:rPr lang="ru-RU" dirty="0"/>
              <a:t>), который подтверждает правомочность использования имени.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5362" name="Picture 2" descr="https://bigslide.ru/images/24/23214/960/img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214290"/>
            <a:ext cx="9144000" cy="6858001"/>
          </a:xfrm>
          <a:prstGeom prst="rect">
            <a:avLst/>
          </a:prstGeom>
          <a:noFill/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пекс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Апекс">
      <a:majorFont>
        <a:latin typeface="Lucida Sans"/>
        <a:ea typeface=""/>
        <a:cs typeface=""/>
        <a:font script="Grek" typeface="Arial"/>
        <a:font script="Cyrl" typeface="Arial"/>
        <a:font script="Jpan" typeface="HG丸ｺﾞｼｯｸM-PRO"/>
        <a:font script="Hang" typeface="휴먼옛체"/>
        <a:font script="Hans" typeface="黑体"/>
        <a:font script="Hant" typeface="微軟正黑體"/>
        <a:font script="Arab" typeface="Tahoma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Book Antiqua"/>
        <a:ea typeface=""/>
        <a:cs typeface=""/>
        <a:font script="Grek" typeface="Times New Roman"/>
        <a:font script="Cyrl" typeface="Times New Roman"/>
        <a:font script="Jpan" typeface="HG明朝B"/>
        <a:font script="Hang" typeface="돋움"/>
        <a:font script="Hans" typeface="宋体"/>
        <a:font script="Hant" typeface="新細明體"/>
        <a:font script="Arab" typeface="Times New Roman"/>
        <a:font script="Hebr" typeface="David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Апекс">
      <a:fillStyleLst>
        <a:solidFill>
          <a:schemeClr val="phClr"/>
        </a:solidFill>
        <a:gradFill rotWithShape="1">
          <a:gsLst>
            <a:gs pos="20000">
              <a:schemeClr val="phClr">
                <a:tint val="9000"/>
              </a:schemeClr>
            </a:gs>
            <a:gs pos="100000">
              <a:schemeClr val="phClr">
                <a:tint val="70000"/>
                <a:satMod val="100000"/>
              </a:schemeClr>
            </a:gs>
          </a:gsLst>
          <a:path path="circle">
            <a:fillToRect l="-15000" t="-15000" r="115000" b="115000"/>
          </a:path>
        </a:gradFill>
        <a:gradFill rotWithShape="1">
          <a:gsLst>
            <a:gs pos="0">
              <a:schemeClr val="phClr">
                <a:shade val="60000"/>
              </a:schemeClr>
            </a:gs>
            <a:gs pos="33000">
              <a:schemeClr val="phClr">
                <a:tint val="86500"/>
              </a:schemeClr>
            </a:gs>
            <a:gs pos="46750">
              <a:schemeClr val="phClr">
                <a:tint val="71000"/>
                <a:satMod val="112000"/>
              </a:schemeClr>
            </a:gs>
            <a:gs pos="53000">
              <a:schemeClr val="phClr">
                <a:tint val="71000"/>
                <a:satMod val="112000"/>
              </a:schemeClr>
            </a:gs>
            <a:gs pos="68000">
              <a:schemeClr val="phClr">
                <a:tint val="86000"/>
              </a:schemeClr>
            </a:gs>
            <a:gs pos="100000">
              <a:schemeClr val="phClr">
                <a:shade val="60000"/>
              </a:schemeClr>
            </a:gs>
          </a:gsLst>
          <a:lin ang="8350000" scaled="1"/>
        </a:gradFill>
      </a:fillStyleLst>
      <a:lnStyleLst>
        <a:ln w="9525" cap="flat" cmpd="sng" algn="ctr">
          <a:solidFill>
            <a:schemeClr val="phClr">
              <a:shade val="48000"/>
              <a:satMod val="11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130000" dist="101600" dir="2700000" algn="tl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</a:effectStyle>
        <a:effectStyle>
          <a:effectLst>
            <a:outerShdw blurRad="190500" dist="228600" dir="2700000" sy="90000" rotWithShape="0">
              <a:srgbClr val="000000">
                <a:alpha val="25500"/>
              </a:srgbClr>
            </a:outerShdw>
          </a:effectLst>
          <a:scene3d>
            <a:camera prst="orthographicFront" fov="0">
              <a:rot lat="0" lon="0" rev="0"/>
            </a:camera>
            <a:lightRig rig="soft" dir="tl">
              <a:rot lat="0" lon="0" rev="20100000"/>
            </a:lightRig>
          </a:scene3d>
          <a:sp3d>
            <a:bevelT w="508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180000"/>
              </a:schemeClr>
            </a:gs>
            <a:gs pos="100000">
              <a:schemeClr val="phClr">
                <a:shade val="45000"/>
                <a:satMod val="120000"/>
              </a:schemeClr>
            </a:gs>
          </a:gsLst>
          <a:path path="circle">
            <a:fillToRect r="10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3000"/>
                <a:satMod val="110000"/>
              </a:schemeClr>
              <a:schemeClr val="phClr">
                <a:tint val="60000"/>
                <a:satMod val="42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42</TotalTime>
  <Words>475</Words>
  <Application>Microsoft Office PowerPoint</Application>
  <PresentationFormat>Экран (4:3)</PresentationFormat>
  <Paragraphs>37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Апекс</vt:lpstr>
      <vt:lpstr>Электронная почта</vt:lpstr>
      <vt:lpstr> Электронная почта – обмен почтовыми сообщениями с любым абонентом сети Internet.</vt:lpstr>
      <vt:lpstr>Возможности электронной почты</vt:lpstr>
      <vt:lpstr>Адрес электронной почты</vt:lpstr>
      <vt:lpstr>Примеры адресов электронной почты</vt:lpstr>
      <vt:lpstr>Почтовые программы</vt:lpstr>
      <vt:lpstr>Почтовые клиенты</vt:lpstr>
      <vt:lpstr>Протокол электронной почты</vt:lpstr>
      <vt:lpstr>Презентация PowerPoint</vt:lpstr>
      <vt:lpstr>Почтовый спам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Электронная почта</dc:title>
  <dc:creator>Юля</dc:creator>
  <cp:lastModifiedBy>Александр Иванович</cp:lastModifiedBy>
  <cp:revision>8</cp:revision>
  <dcterms:created xsi:type="dcterms:W3CDTF">2017-11-22T18:43:42Z</dcterms:created>
  <dcterms:modified xsi:type="dcterms:W3CDTF">2020-03-20T02:52:21Z</dcterms:modified>
</cp:coreProperties>
</file>