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7" r:id="rId3"/>
    <p:sldId id="276" r:id="rId4"/>
    <p:sldId id="281" r:id="rId5"/>
    <p:sldId id="282" r:id="rId6"/>
    <p:sldId id="280" r:id="rId7"/>
    <p:sldId id="283" r:id="rId8"/>
    <p:sldId id="279" r:id="rId9"/>
    <p:sldId id="284" r:id="rId10"/>
    <p:sldId id="261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33727-8035-45BB-B8F5-FA9D19160514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BDE5A-566D-4195-955E-171E5073F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25EBF-F126-43AC-807E-07F50B081999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8E0B-F623-4C1E-B0D2-2522244B9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603F5-8FB9-4879-9725-C00F2D688FAE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C4BC-5B13-4A07-896C-DADCBB309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DB859-E700-4ABD-868F-1823BF37BDE5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1952B-58A4-4AAE-9DFA-14E1136E3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57220-6486-4FEC-BF57-500A8CCDDA3D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F1275-8897-48C8-A0B3-0CB544F68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4E6C-54C7-4C8F-B91C-3683ED7D2134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E1135-6D38-4322-B8B2-653D37403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DD76F-52E4-4BCD-BD04-B43C5D14C030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C335B-FCA7-4C32-B698-25CA99912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BCC5D-0B81-433F-93CC-FBFE44B1DC2E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C921B-EE44-4A2F-9E6D-0C0FEE0F0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1F560-D993-45BF-A077-A440493B3BC5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0289F-F15F-4B15-94FE-757BAD73D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129B5-83C1-4EF4-B9C2-16FDFA866F11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31F90-C656-42F1-8027-C2AA97E01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1236-CB1A-4C9B-A7C3-CC89210CBC18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5308B-4E7D-4265-A222-22DED6EB7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B3C5DF-3B68-4CC9-9D5B-D7C7DDBE7FDE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485935-3A49-415B-8713-DBD1DA5E0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img0.liveinternet.ru/images/attach/c/1/49/776/49776996_albert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1/49/776/49776996_albert.jpg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7938"/>
            <a:ext cx="5643563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 dirty="0">
                <a:latin typeface="Calibri" pitchFamily="34" charset="0"/>
                <a:cs typeface="Times New Roman" pitchFamily="18" charset="0"/>
              </a:rPr>
              <a:t>Преподаватель учебной дисциплины Физика Лелаус Е.Ф</a:t>
            </a:r>
            <a:endParaRPr lang="ru-RU" sz="900" dirty="0"/>
          </a:p>
          <a:p>
            <a:pPr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06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smtClean="0">
                <a:latin typeface="Calibri" pitchFamily="34" charset="0"/>
                <a:cs typeface="Times New Roman" pitchFamily="18" charset="0"/>
              </a:rPr>
              <a:t>04.2020г</a:t>
            </a:r>
            <a:r>
              <a:rPr lang="ru-RU" sz="1400">
                <a:latin typeface="Calibri" pitchFamily="34" charset="0"/>
                <a:cs typeface="Times New Roman" pitchFamily="18" charset="0"/>
              </a:rPr>
              <a:t>. </a:t>
            </a:r>
            <a:endParaRPr lang="ru-RU" sz="900"/>
          </a:p>
          <a:p>
            <a:pPr eaLnBrk="0" hangingPunct="0"/>
            <a:r>
              <a:rPr lang="ru-RU" sz="1400" dirty="0">
                <a:latin typeface="Calibri" pitchFamily="34" charset="0"/>
                <a:cs typeface="Times New Roman" pitchFamily="18" charset="0"/>
              </a:rPr>
              <a:t> Профессия </a:t>
            </a:r>
            <a:r>
              <a:rPr lang="ru-RU" sz="1100" u="sng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400" u="sng" dirty="0">
                <a:latin typeface="Calibri" pitchFamily="34" charset="0"/>
                <a:cs typeface="Times New Roman" pitchFamily="18" charset="0"/>
              </a:rPr>
              <a:t>Автомеханик</a:t>
            </a:r>
            <a:endParaRPr lang="ru-RU" sz="1400" dirty="0"/>
          </a:p>
          <a:p>
            <a:pPr eaLnBrk="0" hangingPunct="0"/>
            <a:r>
              <a:rPr lang="ru-RU" sz="11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группа № 2-3 БФ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Тема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Calibri" pitchFamily="34" charset="0"/>
              </a:rPr>
              <a:t>Физика атома</a:t>
            </a:r>
            <a:r>
              <a:rPr lang="ru-RU" sz="2800" b="1" dirty="0">
                <a:latin typeface="Calibri" pitchFamily="34" charset="0"/>
              </a:rPr>
              <a:t>.</a:t>
            </a:r>
            <a:r>
              <a:rPr lang="ru-RU" sz="2800" dirty="0">
                <a:latin typeface="Calibri" pitchFamily="34" charset="0"/>
              </a:rPr>
              <a:t>  Ядерная модель. ( урок поданной теме №2)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928813"/>
            <a:ext cx="7358063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C:\Users\пользователь\Desktop\61540-Girl_shaking_science_experimen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38"/>
            <a:ext cx="18351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Картинка 3 из 3789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0"/>
            <a:ext cx="2057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00313" y="3357563"/>
            <a:ext cx="4711700" cy="4000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Постулаты Бора. Модель атома водорода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C:\Documents and Settings\Admin\Рабочий стол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57188"/>
            <a:ext cx="714375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5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2857500" y="285750"/>
            <a:ext cx="215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cs typeface="Times New Roman" pitchFamily="18" charset="0"/>
              </a:rPr>
              <a:t>Домашнее задание </a:t>
            </a:r>
            <a:endParaRPr lang="ru-RU">
              <a:latin typeface="Calibri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4438" y="857250"/>
            <a:ext cx="65008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400">
                <a:latin typeface="Calibri" pitchFamily="34" charset="0"/>
                <a:cs typeface="Times New Roman" pitchFamily="18" charset="0"/>
              </a:rPr>
              <a:t>Прочитать данную тему Физика В.Ф Дмитриева год издания 2014 стр.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  383-387</a:t>
            </a:r>
            <a:r>
              <a:rPr lang="ru-RU" sz="1400">
                <a:latin typeface="Calibri" pitchFamily="34" charset="0"/>
                <a:cs typeface="Times New Roman" pitchFamily="18" charset="0"/>
              </a:rPr>
              <a:t>. Просмотреть презентацию. Составить конспект.  Ответы прислать по  </a:t>
            </a:r>
            <a:r>
              <a:rPr lang="en-US" sz="1400">
                <a:latin typeface="Calibri" pitchFamily="34" charset="0"/>
                <a:cs typeface="Times New Roman" pitchFamily="18" charset="0"/>
              </a:rPr>
              <a:t>Viber</a:t>
            </a:r>
            <a:r>
              <a:rPr lang="ru-RU" sz="1400">
                <a:latin typeface="Calibri" pitchFamily="34" charset="0"/>
                <a:cs typeface="Times New Roman" pitchFamily="18" charset="0"/>
              </a:rPr>
              <a:t>: 89029520758</a:t>
            </a:r>
          </a:p>
          <a:p>
            <a:pPr marL="342900" indent="-342900">
              <a:buFontTx/>
              <a:buAutoNum type="arabicPeriod"/>
            </a:pPr>
            <a:r>
              <a:rPr lang="ru-RU" sz="1400">
                <a:latin typeface="Calibri" pitchFamily="34" charset="0"/>
                <a:cs typeface="Times New Roman" pitchFamily="18" charset="0"/>
              </a:rPr>
              <a:t>Самостоятельная работа Квантовые генераторы  стр 390-392 составить презентацию</a:t>
            </a:r>
            <a:endParaRPr lang="ru-RU">
              <a:latin typeface="Calibri" pitchFamily="34" charset="0"/>
            </a:endParaRPr>
          </a:p>
          <a:p>
            <a:pPr marL="342900" indent="-342900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42875"/>
            <a:ext cx="82867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75"/>
            <a:ext cx="25003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463"/>
            <a:ext cx="9144000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4" descr="C:\Users\пользователь\Desktop\physic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786438"/>
            <a:ext cx="22860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285750" y="285750"/>
            <a:ext cx="4500563" cy="92392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Одно из основных достижений Бора – его квантовая  теория атома</a:t>
            </a:r>
            <a:r>
              <a:rPr lang="ru-RU">
                <a:latin typeface="Calibri" pitchFamily="34" charset="0"/>
              </a:rPr>
              <a:t>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13" y="642938"/>
            <a:ext cx="4214812" cy="6461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В основе его теории лежат следующие постулаты</a:t>
            </a: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429125" y="1643063"/>
            <a:ext cx="4429125" cy="203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Существуют особые, стационарные состояния атома, находясь в которых атом не излучает энергию, при этом электроны в атоме движутся с ускорением. Каждому стационарному состоянию соответствует определённая энергия Е</a:t>
            </a:r>
            <a:r>
              <a:rPr lang="ru-RU" b="1" i="1" baseline="-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i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8" y="3786188"/>
            <a:ext cx="4286250" cy="25542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Излучение света происходит при переходе атома из стационарного состояния с большей энергией </a:t>
            </a:r>
            <a:r>
              <a:rPr lang="ru-RU" sz="2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i="1" baseline="-25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 стационарное состояние с меньшей энергией </a:t>
            </a:r>
            <a:r>
              <a:rPr lang="ru-RU" sz="2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i="1" baseline="-25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Энергия излучённого фотона равна разности энергий стационарных состояний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Рисунок 5" descr="IMG_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3063"/>
            <a:ext cx="31432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571875" y="285750"/>
            <a:ext cx="5357813" cy="34782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i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aseline="-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кn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= E</a:t>
            </a:r>
            <a:r>
              <a:rPr lang="ru-RU" sz="2000" baseline="-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– E</a:t>
            </a:r>
            <a:r>
              <a:rPr lang="ru-RU" sz="2000" baseline="-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Отсюда частоту излучения можно выразить так: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000" i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aseline="-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000" baseline="-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= (E</a:t>
            </a:r>
            <a:r>
              <a:rPr lang="ru-RU" sz="2000" baseline="-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– E</a:t>
            </a:r>
            <a:r>
              <a:rPr lang="en-US" sz="2000" baseline="-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)/h = E</a:t>
            </a:r>
            <a:r>
              <a:rPr lang="ru-RU" sz="2000" baseline="-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/h – E</a:t>
            </a:r>
            <a:r>
              <a:rPr lang="en-US" sz="2000" baseline="-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/h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Согласно теории Бора энергия электрона в атоме водорода, находящегося на n-м энергетическом уровне, равна: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baseline="-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= – (k</a:t>
            </a:r>
            <a:r>
              <a:rPr lang="ru-RU" sz="2000" baseline="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aseline="-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baseline="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) / 2ћ</a:t>
            </a:r>
            <a:r>
              <a:rPr lang="ru-RU" sz="2000" baseline="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aseline="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где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m – 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масса электрона, </a:t>
            </a:r>
            <a:r>
              <a:rPr lang="ru-RU" sz="2000" b="1" i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его скорость</a:t>
            </a:r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r – 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радиус круговой орбиты</a:t>
            </a:r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ћ 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– постоянная Планка, </a:t>
            </a:r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– целое число, </a:t>
            </a:r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k = 9 ·10</a:t>
            </a:r>
            <a:r>
              <a:rPr lang="ru-RU" sz="2000" b="1" baseline="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Н·м</a:t>
            </a:r>
            <a:r>
              <a:rPr lang="ru-RU" sz="2000" b="1" baseline="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/ Кл</a:t>
            </a:r>
            <a:r>
              <a:rPr lang="ru-RU" sz="2000" b="1" baseline="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100" b="1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85750" y="0"/>
            <a:ext cx="2928938" cy="17541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Поглощении света атом переходит из стационарного состояния с меньшей энергией в стационарное состояние с большей энергией </a:t>
            </a:r>
          </a:p>
        </p:txBody>
      </p:sp>
      <p:pic>
        <p:nvPicPr>
          <p:cNvPr id="17412" name="Рисунок 4" descr="IMG_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071688"/>
            <a:ext cx="30003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4071938"/>
            <a:ext cx="55721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813"/>
            <a:ext cx="86423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38"/>
            <a:ext cx="1285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500" y="357188"/>
            <a:ext cx="5715000" cy="369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Helvetica" pitchFamily="34" charset="0"/>
                <a:cs typeface="Times New Roman" pitchFamily="18" charset="0"/>
              </a:rPr>
              <a:t>Бор рассматривал простейшие круговые орбиты:</a:t>
            </a:r>
            <a:endParaRPr lang="ru-RU" sz="20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437" name="Прямоугольник 8"/>
          <p:cNvSpPr>
            <a:spLocks noChangeArrowheads="1"/>
          </p:cNvSpPr>
          <p:nvPr/>
        </p:nvSpPr>
        <p:spPr bwMode="auto">
          <a:xfrm>
            <a:off x="1071563" y="1500188"/>
            <a:ext cx="457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rgbClr val="FF0000"/>
                </a:solidFill>
                <a:latin typeface="Helvetica" pitchFamily="34" charset="0"/>
                <a:cs typeface="Times New Roman" pitchFamily="18" charset="0"/>
              </a:rPr>
              <a:t>Радиусы орбит меняются дискретно числам n.</a:t>
            </a:r>
            <a:endParaRPr lang="ru-RU" sz="200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FF0000"/>
                </a:solidFill>
                <a:latin typeface="Helvetica" pitchFamily="34" charset="0"/>
                <a:cs typeface="Times New Roman" pitchFamily="18" charset="0"/>
              </a:rPr>
              <a:t>Наименьшая орбита: r</a:t>
            </a:r>
            <a:r>
              <a:rPr lang="ru-RU" sz="1200" baseline="-30000">
                <a:solidFill>
                  <a:srgbClr val="FF0000"/>
                </a:solidFill>
                <a:latin typeface="Helvetica" pitchFamily="34" charset="0"/>
                <a:cs typeface="Times New Roman" pitchFamily="18" charset="0"/>
              </a:rPr>
              <a:t>1</a:t>
            </a:r>
            <a:r>
              <a:rPr lang="ru-RU">
                <a:solidFill>
                  <a:srgbClr val="FF0000"/>
                </a:solidFill>
                <a:latin typeface="Helvetica" pitchFamily="34" charset="0"/>
                <a:cs typeface="Times New Roman" pitchFamily="18" charset="0"/>
              </a:rPr>
              <a:t> = 5 · 10</a:t>
            </a:r>
            <a:r>
              <a:rPr lang="ru-RU" sz="1200" baseline="30000">
                <a:solidFill>
                  <a:srgbClr val="FF0000"/>
                </a:solidFill>
                <a:latin typeface="Helvetica" pitchFamily="34" charset="0"/>
                <a:cs typeface="Times New Roman" pitchFamily="18" charset="0"/>
              </a:rPr>
              <a:t>–9</a:t>
            </a:r>
            <a:r>
              <a:rPr lang="ru-RU">
                <a:solidFill>
                  <a:srgbClr val="FF0000"/>
                </a:solidFill>
                <a:latin typeface="Helvetica" pitchFamily="34" charset="0"/>
                <a:cs typeface="Times New Roman" pitchFamily="18" charset="0"/>
              </a:rPr>
              <a:t> см.</a:t>
            </a:r>
          </a:p>
          <a:p>
            <a:pPr eaLnBrk="0" hangingPunct="0"/>
            <a:r>
              <a:rPr lang="ru-RU">
                <a:solidFill>
                  <a:srgbClr val="FF0000"/>
                </a:solidFill>
                <a:latin typeface="Helvetica" pitchFamily="34" charset="0"/>
                <a:cs typeface="Times New Roman" pitchFamily="18" charset="0"/>
              </a:rPr>
              <a:t>Это и есть радиус  атома. Теория Бора даёт для него правильное значение</a:t>
            </a:r>
            <a:r>
              <a:rPr lang="ru-RU" sz="1200">
                <a:solidFill>
                  <a:srgbClr val="FF0000"/>
                </a:solidFill>
              </a:rPr>
              <a:t> </a:t>
            </a:r>
            <a:endParaRPr lang="ru-RU" sz="3200">
              <a:solidFill>
                <a:srgbClr val="FF0000"/>
              </a:solidFill>
            </a:endParaRPr>
          </a:p>
        </p:txBody>
      </p:sp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1571625" y="3643313"/>
            <a:ext cx="650081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71500"/>
            <a:r>
              <a:rPr lang="ru-RU" sz="1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квантования орбит</a:t>
            </a:r>
            <a:endParaRPr lang="ru-RU" sz="1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71500" eaLnBrk="0" hangingPunct="0"/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стационарном состоянии атома электрон, двигаясь по круговой орбите, должен иметь дискретные, квантовые значения момента импульса</a:t>
            </a:r>
          </a:p>
          <a:p>
            <a:pPr indent="571500" eaLnBrk="0" hangingPunct="0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n-US" b="1" baseline="-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2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ћ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где</a:t>
            </a:r>
          </a:p>
          <a:p>
            <a:pPr indent="571500" eaLnBrk="0" hangingPunct="0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baseline="-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радиус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-ой орбиты,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n-US" b="1" baseline="-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скорость электрона на этой орбите,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масса электрона,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целое число – номер орбиты или главное квантовое число,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ћ – 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постоянная Планка.</a:t>
            </a:r>
          </a:p>
          <a:p>
            <a:pPr indent="571500" eaLnBrk="0" hangingPunct="0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 descr="IMG_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5663" y="285750"/>
            <a:ext cx="673258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0"/>
            <a:ext cx="20716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921543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0"/>
            <a:ext cx="20716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571625" y="357188"/>
            <a:ext cx="4786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u="sng">
                <a:latin typeface="Times New Roman" pitchFamily="18" charset="0"/>
                <a:cs typeface="Times New Roman" pitchFamily="18" charset="0"/>
              </a:rPr>
              <a:t>Трудности теории Бора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1143000" y="1357313"/>
            <a:ext cx="550068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Правило квантования Бора применимо не всегда. Представление об определённых орбитах, по которым движется электрон в атоме Бора, оказалось условным. Теория Бора неприменима для многоэлектронных атомов и не объясняет ряд спектральных закономерностей</a:t>
            </a: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2143125" y="3929063"/>
            <a:ext cx="67865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71500"/>
            <a:r>
              <a:rPr lang="ru-RU" sz="2000">
                <a:latin typeface="Times New Roman" pitchFamily="18" charset="0"/>
                <a:cs typeface="Times New Roman" pitchFamily="18" charset="0"/>
              </a:rPr>
              <a:t>В 1917 г. А.Эйнштейн предсказал возможность перехода атома с высшего энергетического состояния в низшее под влиянием внешнего воздействия. Такое излучение называется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вынужденным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излучением и лежит в основе работы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лазеров.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0"/>
            <a:ext cx="20716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Картинка 3 из 3789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1071563"/>
            <a:ext cx="2057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315</Words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42</cp:revision>
  <dcterms:modified xsi:type="dcterms:W3CDTF">2020-04-06T07:23:21Z</dcterms:modified>
</cp:coreProperties>
</file>