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33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9137" y="3414712"/>
            <a:ext cx="180975" cy="344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414712"/>
            <a:ext cx="350837" cy="3444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2425" y="3414712"/>
            <a:ext cx="366712" cy="3444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112" y="3428936"/>
            <a:ext cx="323850" cy="3430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2425" y="4184650"/>
            <a:ext cx="544512" cy="1025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2425" y="4616450"/>
            <a:ext cx="544512" cy="1022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2425" y="5024373"/>
            <a:ext cx="544512" cy="10224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2425" y="5429250"/>
            <a:ext cx="544512" cy="10239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2425" y="5837237"/>
            <a:ext cx="544512" cy="1020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82055" y="6242050"/>
            <a:ext cx="414881" cy="6159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2425" y="3756025"/>
            <a:ext cx="544512" cy="1022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2425" y="3414776"/>
            <a:ext cx="547687" cy="911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19137" y="0"/>
            <a:ext cx="180975" cy="3440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0"/>
            <a:ext cx="350837" cy="3440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52425" y="0"/>
            <a:ext cx="366712" cy="34401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00112" y="0"/>
            <a:ext cx="323850" cy="34401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52425" y="789051"/>
            <a:ext cx="544512" cy="10238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52425" y="1196975"/>
            <a:ext cx="544512" cy="1022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2425" y="1603375"/>
            <a:ext cx="544512" cy="1022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52425" y="2009775"/>
            <a:ext cx="544512" cy="10238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52425" y="2416175"/>
            <a:ext cx="544512" cy="10255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23119" y="6632575"/>
            <a:ext cx="76889" cy="2254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52425" y="335025"/>
            <a:ext cx="544512" cy="10238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2425" y="0"/>
            <a:ext cx="547687" cy="9048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55600" y="0"/>
            <a:ext cx="238711" cy="45554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52425" y="2851150"/>
            <a:ext cx="544512" cy="10238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223962" y="0"/>
            <a:ext cx="333375" cy="68564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14312" y="0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0"/>
                </a:moveTo>
                <a:lnTo>
                  <a:pt x="0" y="6856412"/>
                </a:lnTo>
              </a:path>
            </a:pathLst>
          </a:custGeom>
          <a:ln w="12700">
            <a:solidFill>
              <a:srgbClr val="E4D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023937" y="0"/>
            <a:ext cx="0" cy="6856730"/>
          </a:xfrm>
          <a:custGeom>
            <a:avLst/>
            <a:gdLst/>
            <a:ahLst/>
            <a:cxnLst/>
            <a:rect l="l" t="t" r="r" b="b"/>
            <a:pathLst>
              <a:path h="6856730">
                <a:moveTo>
                  <a:pt x="0" y="0"/>
                </a:moveTo>
                <a:lnTo>
                  <a:pt x="0" y="6856412"/>
                </a:lnTo>
              </a:path>
            </a:pathLst>
          </a:custGeom>
          <a:ln w="12700">
            <a:solidFill>
              <a:srgbClr val="E4D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945" y="161036"/>
            <a:ext cx="823010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9880" y="1824355"/>
            <a:ext cx="4304665" cy="4203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33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18" Type="http://schemas.openxmlformats.org/officeDocument/2006/relationships/image" Target="../media/image17.png"/><Relationship Id="rId3" Type="http://schemas.openxmlformats.org/officeDocument/2006/relationships/image" Target="../media/image25.png"/><Relationship Id="rId21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24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2.png"/><Relationship Id="rId23" Type="http://schemas.openxmlformats.org/officeDocument/2006/relationships/image" Target="../media/image18.png"/><Relationship Id="rId10" Type="http://schemas.openxmlformats.org/officeDocument/2006/relationships/image" Target="../media/image30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1.png"/><Relationship Id="rId22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37" y="3424237"/>
            <a:ext cx="180975" cy="343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4237"/>
            <a:ext cx="350837" cy="343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425" y="3424237"/>
            <a:ext cx="366712" cy="3433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112" y="3438461"/>
            <a:ext cx="323850" cy="3419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425" y="4194175"/>
            <a:ext cx="544512" cy="1025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425" y="4625975"/>
            <a:ext cx="544512" cy="102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425" y="5033898"/>
            <a:ext cx="544512" cy="10224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425" y="5438775"/>
            <a:ext cx="544512" cy="1023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425" y="5846762"/>
            <a:ext cx="544512" cy="1011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490" y="6251575"/>
            <a:ext cx="406447" cy="6064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425" y="3765550"/>
            <a:ext cx="544512" cy="1022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425" y="3424301"/>
            <a:ext cx="547687" cy="9112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137" y="4825"/>
            <a:ext cx="180975" cy="3444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825"/>
            <a:ext cx="350837" cy="34448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425" y="4825"/>
            <a:ext cx="366712" cy="34448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112" y="4825"/>
            <a:ext cx="323850" cy="34448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425" y="798576"/>
            <a:ext cx="544512" cy="1023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2425" y="1206500"/>
            <a:ext cx="544512" cy="1022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425" y="1612900"/>
            <a:ext cx="544512" cy="1022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425" y="2019300"/>
            <a:ext cx="544512" cy="1023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425" y="2425700"/>
            <a:ext cx="544512" cy="10255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882" y="6642100"/>
            <a:ext cx="71816" cy="2158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425" y="344550"/>
            <a:ext cx="544512" cy="1023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425" y="4825"/>
            <a:ext cx="547687" cy="909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600" y="0"/>
            <a:ext cx="242887" cy="4650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425" y="2860675"/>
            <a:ext cx="544512" cy="10238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3962" y="9461"/>
            <a:ext cx="333375" cy="68485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962" y="9525"/>
            <a:ext cx="12700" cy="6848475"/>
          </a:xfrm>
          <a:custGeom>
            <a:avLst/>
            <a:gdLst/>
            <a:ahLst/>
            <a:cxnLst/>
            <a:rect l="l" t="t" r="r" b="b"/>
            <a:pathLst>
              <a:path w="12700" h="6848475">
                <a:moveTo>
                  <a:pt x="12700" y="0"/>
                </a:moveTo>
                <a:lnTo>
                  <a:pt x="0" y="0"/>
                </a:lnTo>
                <a:lnTo>
                  <a:pt x="0" y="6848473"/>
                </a:lnTo>
                <a:lnTo>
                  <a:pt x="12700" y="6848473"/>
                </a:lnTo>
                <a:lnTo>
                  <a:pt x="12700" y="0"/>
                </a:lnTo>
                <a:close/>
              </a:path>
            </a:pathLst>
          </a:custGeom>
          <a:solidFill>
            <a:srgbClr val="E4D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7587" y="9525"/>
            <a:ext cx="12700" cy="6848475"/>
          </a:xfrm>
          <a:custGeom>
            <a:avLst/>
            <a:gdLst/>
            <a:ahLst/>
            <a:cxnLst/>
            <a:rect l="l" t="t" r="r" b="b"/>
            <a:pathLst>
              <a:path w="12700" h="6848475">
                <a:moveTo>
                  <a:pt x="12700" y="0"/>
                </a:moveTo>
                <a:lnTo>
                  <a:pt x="0" y="0"/>
                </a:lnTo>
                <a:lnTo>
                  <a:pt x="0" y="6848473"/>
                </a:lnTo>
                <a:lnTo>
                  <a:pt x="12700" y="6848473"/>
                </a:lnTo>
                <a:lnTo>
                  <a:pt x="12700" y="0"/>
                </a:lnTo>
                <a:close/>
              </a:path>
            </a:pathLst>
          </a:custGeom>
          <a:solidFill>
            <a:srgbClr val="E4D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875" y="1428750"/>
            <a:ext cx="2095563" cy="20955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055366" y="2240661"/>
            <a:ext cx="562229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marR="5080" indent="-498475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Обозначение</a:t>
            </a:r>
            <a:r>
              <a:rPr sz="4400" b="1" spc="-8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сварных  </a:t>
            </a:r>
            <a:r>
              <a:rPr sz="4400" b="1" spc="-5" dirty="0">
                <a:latin typeface="Times New Roman"/>
                <a:cs typeface="Times New Roman"/>
              </a:rPr>
              <a:t>швов на</a:t>
            </a:r>
            <a:r>
              <a:rPr sz="4400" b="1" spc="-5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чертежах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4350" y="5076825"/>
            <a:ext cx="161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333300"/>
                </a:solidFill>
                <a:latin typeface="Times New Roman"/>
                <a:cs typeface="Times New Roman"/>
              </a:rPr>
              <a:t>Н.А. Власова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476883"/>
            <a:ext cx="34328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9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«С 19»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  <a:spcBef>
                <a:spcPts val="285"/>
              </a:spcBef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двусторонний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криволинейным  скосом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4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4330445"/>
            <a:ext cx="316738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indent="-425450">
              <a:lnSpc>
                <a:spcPts val="259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«С20»</a:t>
            </a:r>
            <a:r>
              <a:rPr sz="2400" b="1" spc="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  <a:spcBef>
                <a:spcPts val="285"/>
              </a:spcBef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двусторонний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ломанным</a:t>
            </a:r>
            <a:r>
              <a:rPr sz="24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скосом 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6945" y="1511627"/>
            <a:ext cx="2095409" cy="1893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9967" y="4343898"/>
            <a:ext cx="2264141" cy="184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854835"/>
            <a:ext cx="331470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«С21»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шов 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3897629"/>
            <a:ext cx="3385185" cy="14281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«С22»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 marR="324485">
              <a:lnSpc>
                <a:spcPts val="216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криволинейными  скосами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7964" y="1881535"/>
            <a:ext cx="2477616" cy="154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9163" y="3805380"/>
            <a:ext cx="2437397" cy="2120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74370"/>
            <a:ext cx="3316604" cy="13068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7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«С23»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ломанными</a:t>
            </a:r>
            <a:r>
              <a:rPr sz="20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35"/>
              </a:lnSpc>
            </a:pP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 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647569"/>
            <a:ext cx="3314700" cy="10623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58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«С24»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несимметричными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ts val="192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476750"/>
            <a:ext cx="3385185" cy="13068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«С25»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695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2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последующей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строжкой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274" y="542515"/>
            <a:ext cx="2075053" cy="177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743200"/>
            <a:ext cx="2354199" cy="1306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4648200"/>
            <a:ext cx="2476500" cy="1233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1730" marR="5080" indent="-82804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Обозначение </a:t>
            </a:r>
            <a:r>
              <a:rPr b="1" spc="-5" dirty="0">
                <a:latin typeface="Times New Roman"/>
                <a:cs typeface="Times New Roman"/>
              </a:rPr>
              <a:t>швов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угловых  сварных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соединений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513459"/>
            <a:ext cx="333184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&lt;&lt;У1»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400">
              <a:latin typeface="Arial"/>
              <a:cs typeface="Arial"/>
            </a:endParaRPr>
          </a:p>
          <a:p>
            <a:pPr marL="355600" marR="600710">
              <a:lnSpc>
                <a:spcPts val="2590"/>
              </a:lnSpc>
              <a:spcBef>
                <a:spcPts val="180"/>
              </a:spcBef>
              <a:tabLst>
                <a:tab pos="2469515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однос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оронний 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угловой</a:t>
            </a:r>
            <a:r>
              <a:rPr sz="2400" b="1" spc="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	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10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отбортовкой</a:t>
            </a:r>
            <a:r>
              <a:rPr sz="24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одной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293870"/>
            <a:ext cx="299085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«У2&gt;&gt;</a:t>
            </a:r>
            <a:r>
              <a:rPr sz="24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90000"/>
              </a:lnSpc>
              <a:spcBef>
                <a:spcPts val="140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впритык</a:t>
            </a:r>
            <a:r>
              <a:rPr sz="24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угловой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без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скоса  кромок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9494" y="1447672"/>
            <a:ext cx="1939037" cy="207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6680" y="4279380"/>
            <a:ext cx="1983394" cy="1997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452450"/>
            <a:ext cx="346329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indent="-914400">
              <a:lnSpc>
                <a:spcPts val="2280"/>
              </a:lnSpc>
              <a:spcBef>
                <a:spcPts val="105"/>
              </a:spcBef>
              <a:buClr>
                <a:srgbClr val="999933"/>
              </a:buClr>
              <a:buFont typeface="Wingdings"/>
              <a:buChar char=""/>
              <a:tabLst>
                <a:tab pos="926465" algn="l"/>
                <a:tab pos="9271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«У3"</a:t>
            </a:r>
            <a:r>
              <a:rPr sz="20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-двусторонний</a:t>
            </a:r>
            <a:endParaRPr sz="2000">
              <a:latin typeface="Arial"/>
              <a:cs typeface="Arial"/>
            </a:endParaRPr>
          </a:p>
          <a:p>
            <a:pPr marL="355600" marR="318135">
              <a:lnSpc>
                <a:spcPts val="2160"/>
              </a:lnSpc>
              <a:spcBef>
                <a:spcPts val="150"/>
              </a:spcBef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впритык угловой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шов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 скоса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000" dirty="0">
                <a:solidFill>
                  <a:srgbClr val="999933"/>
                </a:solidFill>
                <a:latin typeface="Wingdings"/>
                <a:cs typeface="Wingdings"/>
              </a:rPr>
              <a:t>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495169"/>
            <a:ext cx="338836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«У4» —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598670"/>
            <a:ext cx="326326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418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«У5» 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8192" y="304672"/>
            <a:ext cx="1924329" cy="2011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1752600"/>
            <a:ext cx="2378075" cy="22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4114800"/>
            <a:ext cx="2000250" cy="241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710311"/>
            <a:ext cx="315531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452755" algn="l"/>
                <a:tab pos="45339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«У6&gt;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угловой шов со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скосом одной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Clr>
                <a:srgbClr val="999933"/>
              </a:buClr>
              <a:buFont typeface="Wingdings"/>
              <a:buChar char=""/>
              <a:tabLst>
                <a:tab pos="452755" algn="l"/>
                <a:tab pos="45339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«У7»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угловой шов со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скосом одной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609600"/>
            <a:ext cx="2339975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0" y="3962336"/>
            <a:ext cx="2138299" cy="2243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681355"/>
            <a:ext cx="3148965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«У8» —</a:t>
            </a:r>
            <a:r>
              <a:rPr sz="2000" b="1" spc="-1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662808"/>
            <a:ext cx="347345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&lt;&lt;У9» 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угловой шов со скосом 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 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431029"/>
            <a:ext cx="336042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«У 10»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i="1" spc="-5" dirty="0">
                <a:solidFill>
                  <a:srgbClr val="333300"/>
                </a:solidFill>
                <a:latin typeface="Arial"/>
                <a:cs typeface="Arial"/>
              </a:rPr>
              <a:t>со скосом 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 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0" y="381000"/>
            <a:ext cx="1508125" cy="1611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524" y="4305208"/>
            <a:ext cx="1812707" cy="1913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2286000"/>
            <a:ext cx="1846199" cy="173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1730" marR="5080" indent="-972819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Обозначение </a:t>
            </a:r>
            <a:r>
              <a:rPr b="1" spc="-5" dirty="0">
                <a:latin typeface="Times New Roman"/>
                <a:cs typeface="Times New Roman"/>
              </a:rPr>
              <a:t>швов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тавровых  сварных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соединений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548511"/>
            <a:ext cx="333629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&lt;&lt;Т1»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355600" marR="5715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угловой шов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без  скоса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 кромок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Clr>
                <a:srgbClr val="999933"/>
              </a:buClr>
              <a:buFont typeface="Wingdings"/>
              <a:buChar char=""/>
              <a:tabLst>
                <a:tab pos="452755" algn="l"/>
                <a:tab pos="45339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«Т2»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355600" marR="21336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одно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онн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й  прерывистый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угловой шов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без  скоса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 кромок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3753" y="1844070"/>
            <a:ext cx="1537814" cy="139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3755" y="3886200"/>
            <a:ext cx="1922720" cy="1886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604850"/>
            <a:ext cx="326326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«ТЗ»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708529"/>
            <a:ext cx="321564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«Т4»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шахматный угловой 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476750"/>
            <a:ext cx="329946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&lt;&lt;Т5» —</a:t>
            </a:r>
            <a:r>
              <a:rPr sz="2000" b="1" spc="-114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прерывистый угловой 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00" y="533400"/>
            <a:ext cx="1519174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2286000"/>
            <a:ext cx="1582761" cy="170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5855" y="4130570"/>
            <a:ext cx="1552758" cy="1741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28650"/>
            <a:ext cx="333629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«Т6»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односторонний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угловой шов со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скосом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одной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571369"/>
            <a:ext cx="333629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«Т7»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со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скосом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одной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674870"/>
            <a:ext cx="342265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715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&lt;&lt;Т8» —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01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криволинейным</a:t>
            </a:r>
            <a:r>
              <a:rPr sz="2000" b="1" spc="-1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скосом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одной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4200" y="533400"/>
            <a:ext cx="1158875" cy="1554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133600"/>
            <a:ext cx="1236919" cy="15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6850" y="4248086"/>
            <a:ext cx="1219200" cy="1700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3290" marR="5080" indent="-1894839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Обозначение </a:t>
            </a:r>
            <a:r>
              <a:rPr b="1" spc="-5" dirty="0">
                <a:latin typeface="Times New Roman"/>
                <a:cs typeface="Times New Roman"/>
              </a:rPr>
              <a:t>швов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сварных  соединений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829" y="1908429"/>
            <a:ext cx="327342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«С»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8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стыковое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соединение.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9933"/>
              </a:buClr>
              <a:buFont typeface="Wingdings"/>
              <a:buChar char=""/>
            </a:pPr>
            <a:endParaRPr sz="29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322580" indent="-342900">
              <a:lnSpc>
                <a:spcPct val="10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«У» —</a:t>
            </a:r>
            <a:r>
              <a:rPr sz="28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угловое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соединение.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8625" y="2336800"/>
            <a:ext cx="1485860" cy="129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6301" y="4737100"/>
            <a:ext cx="1598656" cy="1420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28650"/>
            <a:ext cx="324993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07314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«Т9»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10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571369"/>
            <a:ext cx="3355975" cy="31965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«Т10»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«T11» —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01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криволинейными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038600"/>
            <a:ext cx="1255712" cy="181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2209800"/>
            <a:ext cx="1112145" cy="1470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1263" y="304800"/>
            <a:ext cx="1096588" cy="14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985" y="199136"/>
            <a:ext cx="539940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Обозначение </a:t>
            </a:r>
            <a:r>
              <a:rPr b="1" spc="-5" dirty="0">
                <a:latin typeface="Times New Roman"/>
                <a:cs typeface="Times New Roman"/>
              </a:rPr>
              <a:t>швов  нахлесточных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сварных  соединений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2205608"/>
            <a:ext cx="3856990" cy="34709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794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«Н1&gt;&gt; 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прерывистый угловой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шов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 скоса</a:t>
            </a:r>
            <a:r>
              <a:rPr sz="20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9933"/>
              </a:buClr>
              <a:buFont typeface="Wingdings"/>
              <a:buChar char=""/>
            </a:pPr>
            <a:endParaRPr sz="2250">
              <a:latin typeface="Arial"/>
              <a:cs typeface="Arial"/>
            </a:endParaRPr>
          </a:p>
          <a:p>
            <a:pPr marL="355600" marR="596900" indent="-342900" algn="just">
              <a:lnSpc>
                <a:spcPct val="90100"/>
              </a:lnSpc>
              <a:spcBef>
                <a:spcPts val="5"/>
              </a:spcBef>
              <a:buClr>
                <a:srgbClr val="999933"/>
              </a:buClr>
              <a:buFont typeface="Wingdings"/>
              <a:buChar char=""/>
              <a:tabLst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«Н2»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угловой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шов без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9933"/>
              </a:buClr>
              <a:buFont typeface="Wingdings"/>
              <a:buChar char=""/>
            </a:pPr>
            <a:endParaRPr sz="205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«НЗ» —</a:t>
            </a:r>
            <a:r>
              <a:rPr sz="20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ts val="2160"/>
              </a:lnSpc>
              <a:spcBef>
                <a:spcPts val="155"/>
              </a:spcBef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угловой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0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несплошной  заваркой с</a:t>
            </a:r>
            <a:r>
              <a:rPr sz="20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удлиненным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отверстием.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286000"/>
            <a:ext cx="1547876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0101" y="4881498"/>
            <a:ext cx="1519174" cy="641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3429000"/>
            <a:ext cx="1539875" cy="641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1995" marR="5080" indent="-46037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Изображение швов сварных  соединений на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чертежах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548511"/>
            <a:ext cx="3373754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633730" indent="-342900" algn="r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42900" algn="l"/>
              </a:tabLst>
            </a:pPr>
            <a:r>
              <a:rPr sz="2800" u="heavy" spc="-70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</a:t>
            </a:r>
            <a:r>
              <a:rPr sz="2800" b="1" u="heavy" spc="-8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условно</a:t>
            </a:r>
            <a:endParaRPr sz="2800">
              <a:latin typeface="Arial"/>
              <a:cs typeface="Arial"/>
            </a:endParaRPr>
          </a:p>
          <a:p>
            <a:pPr marR="722630" algn="r">
              <a:lnSpc>
                <a:spcPct val="100000"/>
              </a:lnSpc>
            </a:pPr>
            <a:r>
              <a:rPr sz="2800" u="heavy" spc="-70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из</a:t>
            </a:r>
            <a:r>
              <a:rPr sz="28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о</a:t>
            </a:r>
            <a:r>
              <a:rPr sz="28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бражаю</a:t>
            </a:r>
            <a:r>
              <a:rPr sz="2800" b="1" u="heavy" spc="-4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1209675" indent="-342900">
              <a:lnSpc>
                <a:spcPct val="10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п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лошной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основной</a:t>
            </a:r>
            <a:endParaRPr sz="2800">
              <a:latin typeface="Arial"/>
              <a:cs typeface="Arial"/>
            </a:endParaRPr>
          </a:p>
          <a:p>
            <a:pPr marL="355600" marR="516255">
              <a:lnSpc>
                <a:spcPct val="100000"/>
              </a:lnSpc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линией,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если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шов</a:t>
            </a:r>
            <a:r>
              <a:rPr sz="28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видимый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452755" algn="l"/>
                <a:tab pos="45339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штриховой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линией,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если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шов</a:t>
            </a:r>
            <a:r>
              <a:rPr sz="28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невидимый.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2268324"/>
            <a:ext cx="2106322" cy="178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4640295"/>
            <a:ext cx="2312585" cy="1416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13459"/>
            <a:ext cx="35013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Видимую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180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одиночную</a:t>
            </a:r>
            <a:r>
              <a:rPr sz="24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сварную  точку,</a:t>
            </a:r>
            <a:r>
              <a:rPr sz="2400" b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независимо</a:t>
            </a:r>
            <a:endParaRPr sz="2400">
              <a:latin typeface="Arial"/>
              <a:cs typeface="Arial"/>
            </a:endParaRPr>
          </a:p>
          <a:p>
            <a:pPr marL="355600" marR="646430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от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способа  сварки,</a:t>
            </a:r>
            <a:r>
              <a:rPr sz="24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условно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10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изображают</a:t>
            </a:r>
            <a:r>
              <a:rPr sz="24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знаком</a:t>
            </a:r>
            <a:endParaRPr sz="2400">
              <a:latin typeface="Arial"/>
              <a:cs typeface="Arial"/>
            </a:endParaRPr>
          </a:p>
          <a:p>
            <a:pPr marL="355600" marR="1149350">
              <a:lnSpc>
                <a:spcPct val="90000"/>
              </a:lnSpc>
              <a:spcBef>
                <a:spcPts val="145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«+»,</a:t>
            </a:r>
            <a:r>
              <a:rPr sz="24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который 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выполняют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сплошными  линиями.</a:t>
            </a:r>
            <a:endParaRPr sz="2400">
              <a:latin typeface="Arial"/>
              <a:cs typeface="Arial"/>
            </a:endParaRPr>
          </a:p>
          <a:p>
            <a:pPr marL="437515" indent="-425450">
              <a:lnSpc>
                <a:spcPts val="2735"/>
              </a:lnSpc>
              <a:spcBef>
                <a:spcPts val="285"/>
              </a:spcBef>
              <a:buClr>
                <a:srgbClr val="999933"/>
              </a:buClr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Невидимые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одиночные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точки</a:t>
            </a:r>
            <a:r>
              <a:rPr sz="24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не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изображают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3220" y="1801410"/>
            <a:ext cx="2564183" cy="154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654" y="557606"/>
            <a:ext cx="413385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69595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На изображение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сварного шва</a:t>
            </a:r>
            <a:r>
              <a:rPr sz="2800" b="1" spc="-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или</a:t>
            </a:r>
            <a:endParaRPr sz="2800">
              <a:latin typeface="Arial"/>
              <a:cs typeface="Arial"/>
            </a:endParaRPr>
          </a:p>
          <a:p>
            <a:pPr marL="354965" marR="24257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одиночной</a:t>
            </a:r>
            <a:r>
              <a:rPr sz="28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сварной  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точки</a:t>
            </a:r>
            <a:r>
              <a:rPr sz="2800" b="1" spc="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указывает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односторонняя</a:t>
            </a:r>
            <a:endParaRPr sz="2800">
              <a:latin typeface="Arial"/>
              <a:cs typeface="Arial"/>
            </a:endParaRPr>
          </a:p>
          <a:p>
            <a:pPr marL="354965" marR="258445">
              <a:lnSpc>
                <a:spcPct val="100000"/>
              </a:lnSpc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тонкая стрелка. </a:t>
            </a:r>
            <a:r>
              <a:rPr sz="2800" b="1" spc="-25" dirty="0">
                <a:solidFill>
                  <a:srgbClr val="333300"/>
                </a:solidFill>
                <a:latin typeface="Arial"/>
                <a:cs typeface="Arial"/>
              </a:rPr>
              <a:t>Это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упрощенное</a:t>
            </a:r>
            <a:endParaRPr sz="2800">
              <a:latin typeface="Arial"/>
              <a:cs typeface="Arial"/>
            </a:endParaRPr>
          </a:p>
          <a:p>
            <a:pPr marL="354965" marR="5080">
              <a:lnSpc>
                <a:spcPct val="100000"/>
              </a:lnSpc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обозначение швов  сварных</a:t>
            </a:r>
            <a:r>
              <a:rPr sz="28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1371536"/>
            <a:ext cx="2203417" cy="109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3292" y="4959251"/>
            <a:ext cx="1379255" cy="107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8840" y="5268941"/>
            <a:ext cx="1461279" cy="826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05838"/>
            <a:ext cx="370014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indent="-533400">
              <a:lnSpc>
                <a:spcPts val="3195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Сечение</a:t>
            </a:r>
            <a:endParaRPr sz="2800">
              <a:latin typeface="Arial"/>
              <a:cs typeface="Arial"/>
            </a:endParaRPr>
          </a:p>
          <a:p>
            <a:pPr marL="546100" marR="5080">
              <a:lnSpc>
                <a:spcPts val="3020"/>
              </a:lnSpc>
              <a:spcBef>
                <a:spcPts val="215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мн</a:t>
            </a:r>
            <a:r>
              <a:rPr sz="2800" b="1" spc="-20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г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пр</a:t>
            </a:r>
            <a:r>
              <a:rPr sz="2800" b="1" spc="-20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ходно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г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шва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может</a:t>
            </a:r>
            <a:endParaRPr sz="2800">
              <a:latin typeface="Arial"/>
              <a:cs typeface="Arial"/>
            </a:endParaRPr>
          </a:p>
          <a:p>
            <a:pPr marL="546100" marR="333375">
              <a:lnSpc>
                <a:spcPts val="3020"/>
              </a:lnSpc>
              <a:spcBef>
                <a:spcPts val="10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изображаться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  виде</a:t>
            </a:r>
            <a:r>
              <a:rPr sz="28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контуров</a:t>
            </a:r>
            <a:endParaRPr sz="2800">
              <a:latin typeface="Arial"/>
              <a:cs typeface="Arial"/>
            </a:endParaRPr>
          </a:p>
          <a:p>
            <a:pPr marL="546100" marR="1176020">
              <a:lnSpc>
                <a:spcPts val="3020"/>
              </a:lnSpc>
              <a:spcBef>
                <a:spcPts val="10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6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де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л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ьных  проходов,</a:t>
            </a:r>
            <a:endParaRPr sz="2800">
              <a:latin typeface="Arial"/>
              <a:cs typeface="Arial"/>
            </a:endParaRPr>
          </a:p>
          <a:p>
            <a:pPr marL="546100" marR="58419">
              <a:lnSpc>
                <a:spcPts val="3020"/>
              </a:lnSpc>
              <a:spcBef>
                <a:spcPts val="10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обозначенных  прописными</a:t>
            </a:r>
            <a:r>
              <a:rPr sz="28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бук-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вами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русского</a:t>
            </a:r>
            <a:endParaRPr sz="2800">
              <a:latin typeface="Arial"/>
              <a:cs typeface="Arial"/>
            </a:endParaRPr>
          </a:p>
          <a:p>
            <a:pPr marL="546100">
              <a:lnSpc>
                <a:spcPts val="2990"/>
              </a:lnSpc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алфавита.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0" y="2667000"/>
            <a:ext cx="257962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428" y="333197"/>
            <a:ext cx="7129145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46100" marR="96520" indent="-533400">
              <a:lnSpc>
                <a:spcPct val="8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Шов, размеры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конструктивных элементов  которого стандартами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не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установлены  (нестандартный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шов), изображают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 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указанием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размеров</a:t>
            </a:r>
            <a:r>
              <a:rPr sz="2400" b="1" spc="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конструктивных</a:t>
            </a:r>
            <a:endParaRPr sz="2400">
              <a:latin typeface="Arial"/>
              <a:cs typeface="Arial"/>
            </a:endParaRPr>
          </a:p>
          <a:p>
            <a:pPr marL="546100" marR="5080">
              <a:lnSpc>
                <a:spcPct val="80000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элементов, необходимых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для выполнения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шва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данному</a:t>
            </a:r>
            <a:r>
              <a:rPr sz="24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чертежу.</a:t>
            </a:r>
            <a:endParaRPr sz="2400">
              <a:latin typeface="Arial"/>
              <a:cs typeface="Arial"/>
            </a:endParaRPr>
          </a:p>
          <a:p>
            <a:pPr marL="546100" marR="658495" indent="-533400">
              <a:lnSpc>
                <a:spcPct val="80000"/>
              </a:lnSpc>
              <a:spcBef>
                <a:spcPts val="580"/>
              </a:spcBef>
              <a:buClr>
                <a:srgbClr val="999933"/>
              </a:buClr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Границы шва изображают сплошными  линиями,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а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конструктивные элементы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кромок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границах шва —сплошными  тонкими линиями.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3657536"/>
            <a:ext cx="4343400" cy="2684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161036"/>
            <a:ext cx="65246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Условное обозначение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швов  </a:t>
            </a:r>
            <a:r>
              <a:rPr b="1" spc="-5" dirty="0">
                <a:latin typeface="Times New Roman"/>
                <a:cs typeface="Times New Roman"/>
              </a:rPr>
              <a:t>сварных соединений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на</a:t>
            </a:r>
          </a:p>
          <a:p>
            <a:pPr marL="635" algn="ctr">
              <a:lnSpc>
                <a:spcPct val="100000"/>
              </a:lnSpc>
            </a:pPr>
            <a:r>
              <a:rPr b="1" spc="-5" dirty="0">
                <a:latin typeface="Times New Roman"/>
                <a:cs typeface="Times New Roman"/>
              </a:rPr>
              <a:t>чертежах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920316"/>
            <a:ext cx="715010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025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На полке линии-выноски</a:t>
            </a:r>
            <a:r>
              <a:rPr sz="2800" b="1" spc="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тонкой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  <a:spcBef>
                <a:spcPts val="340"/>
              </a:spcBef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односторонней стрелки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размещаются  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условные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обозначения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шва сварного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соединения. Их размещают над  полкой, если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шов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расположен с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лицевой стороны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изделия, или под  полкой, когда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шов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расположен</a:t>
            </a:r>
            <a:r>
              <a:rPr sz="2800" b="1" spc="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2690"/>
              </a:lnSpc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оборотной стороны</a:t>
            </a:r>
            <a:r>
              <a:rPr sz="2800" b="1" spc="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изделия.</a:t>
            </a:r>
            <a:endParaRPr sz="2800">
              <a:latin typeface="Arial"/>
              <a:cs typeface="Arial"/>
            </a:endParaRPr>
          </a:p>
          <a:p>
            <a:pPr marL="355600" marR="580390" indent="-342900">
              <a:lnSpc>
                <a:spcPts val="2690"/>
              </a:lnSpc>
              <a:spcBef>
                <a:spcPts val="64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Условное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обозначение 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включает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  себя вспомогательные знаки,  приведенные в</a:t>
            </a:r>
            <a:r>
              <a:rPr sz="2800" b="1" spc="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таблице.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181" y="42748"/>
            <a:ext cx="4979869" cy="65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4615" marR="5080" indent="1118235">
              <a:lnSpc>
                <a:spcPct val="100000"/>
              </a:lnSpc>
              <a:spcBef>
                <a:spcPts val="95"/>
              </a:spcBef>
            </a:pPr>
            <a:r>
              <a:rPr dirty="0"/>
              <a:t>Структура </a:t>
            </a:r>
            <a:r>
              <a:rPr spc="-5" dirty="0"/>
              <a:t>условного  обозначения стандартного</a:t>
            </a:r>
            <a:r>
              <a:rPr spc="-15" dirty="0"/>
              <a:t> </a:t>
            </a:r>
            <a:r>
              <a:rPr spc="-10" dirty="0"/>
              <a:t>шва.</a:t>
            </a:r>
          </a:p>
        </p:txBody>
      </p:sp>
      <p:sp>
        <p:nvSpPr>
          <p:cNvPr id="3" name="object 3"/>
          <p:cNvSpPr/>
          <p:nvPr/>
        </p:nvSpPr>
        <p:spPr>
          <a:xfrm>
            <a:off x="2506726" y="1664835"/>
            <a:ext cx="5056124" cy="4985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2060524"/>
            <a:ext cx="3189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«Т» —</a:t>
            </a:r>
            <a:r>
              <a:rPr sz="28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тавровое  соединение.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4280153"/>
            <a:ext cx="28219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«Н»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а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хл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е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40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ч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е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соединение.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6524" y="1774698"/>
            <a:ext cx="1490263" cy="1914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4752" y="4446651"/>
            <a:ext cx="1520824" cy="1274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228663"/>
            <a:ext cx="4887849" cy="633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1648" y="214375"/>
            <a:ext cx="4916805" cy="6364605"/>
          </a:xfrm>
          <a:custGeom>
            <a:avLst/>
            <a:gdLst/>
            <a:ahLst/>
            <a:cxnLst/>
            <a:rect l="l" t="t" r="r" b="b"/>
            <a:pathLst>
              <a:path w="4916805" h="6364605">
                <a:moveTo>
                  <a:pt x="0" y="6364224"/>
                </a:moveTo>
                <a:lnTo>
                  <a:pt x="4916551" y="6364224"/>
                </a:lnTo>
                <a:lnTo>
                  <a:pt x="4916551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2779" y="345694"/>
            <a:ext cx="438785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При наличии на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чертеже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229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одинаковых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обозначение  наносят у одного из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изображений,  а от изображений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остальных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1321434"/>
            <a:ext cx="4862195" cy="23431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350520">
              <a:lnSpc>
                <a:spcPct val="80000"/>
              </a:lnSpc>
              <a:spcBef>
                <a:spcPts val="585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одинаковых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проводят  линии-выноски с полками.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Всем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одинаковым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швам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присваивают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6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один порядковый номер,</a:t>
            </a:r>
            <a:r>
              <a:rPr sz="2000" b="1" spc="-10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который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наносят: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355600" marR="5080" indent="-342900">
              <a:lnSpc>
                <a:spcPts val="1920"/>
              </a:lnSpc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на линии-выноске, имеющей  полку с нанесенным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обозначением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шва;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№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3882390"/>
            <a:ext cx="4790440" cy="10623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на полке линии-выноски,  проведенной от изображения</a:t>
            </a:r>
            <a:r>
              <a:rPr sz="2000" b="1" spc="-1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шва,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не имеющего обозначения, с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лицевой</a:t>
            </a:r>
            <a:r>
              <a:rPr sz="20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стороны;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9880" y="5162499"/>
            <a:ext cx="4790440" cy="10629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7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под полкой линии-выноски,  проведенной от изображения</a:t>
            </a:r>
            <a:r>
              <a:rPr sz="2000" b="1" spc="-1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шва,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не имеющего обозначения,</a:t>
            </a:r>
            <a:r>
              <a:rPr sz="2000" b="1" spc="-114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35"/>
              </a:lnSpc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оборотной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стороны;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6696" y="2627354"/>
            <a:ext cx="2065454" cy="77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0330" y="5446863"/>
            <a:ext cx="1949480" cy="705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800" y="4187825"/>
            <a:ext cx="310515" cy="536575"/>
          </a:xfrm>
          <a:custGeom>
            <a:avLst/>
            <a:gdLst/>
            <a:ahLst/>
            <a:cxnLst/>
            <a:rect l="l" t="t" r="r" b="b"/>
            <a:pathLst>
              <a:path w="310515" h="536575">
                <a:moveTo>
                  <a:pt x="4699" y="451485"/>
                </a:moveTo>
                <a:lnTo>
                  <a:pt x="0" y="536575"/>
                </a:lnTo>
                <a:lnTo>
                  <a:pt x="70866" y="489331"/>
                </a:lnTo>
                <a:lnTo>
                  <a:pt x="62650" y="484631"/>
                </a:lnTo>
                <a:lnTo>
                  <a:pt x="36956" y="484631"/>
                </a:lnTo>
                <a:lnTo>
                  <a:pt x="26034" y="478281"/>
                </a:lnTo>
                <a:lnTo>
                  <a:pt x="32319" y="467283"/>
                </a:lnTo>
                <a:lnTo>
                  <a:pt x="4699" y="451485"/>
                </a:lnTo>
                <a:close/>
              </a:path>
              <a:path w="310515" h="536575">
                <a:moveTo>
                  <a:pt x="32319" y="467283"/>
                </a:moveTo>
                <a:lnTo>
                  <a:pt x="26034" y="478281"/>
                </a:lnTo>
                <a:lnTo>
                  <a:pt x="36956" y="484631"/>
                </a:lnTo>
                <a:lnTo>
                  <a:pt x="43286" y="473555"/>
                </a:lnTo>
                <a:lnTo>
                  <a:pt x="32319" y="467283"/>
                </a:lnTo>
                <a:close/>
              </a:path>
              <a:path w="310515" h="536575">
                <a:moveTo>
                  <a:pt x="43286" y="473555"/>
                </a:moveTo>
                <a:lnTo>
                  <a:pt x="36956" y="484631"/>
                </a:lnTo>
                <a:lnTo>
                  <a:pt x="62650" y="484631"/>
                </a:lnTo>
                <a:lnTo>
                  <a:pt x="43286" y="473555"/>
                </a:lnTo>
                <a:close/>
              </a:path>
              <a:path w="310515" h="536575">
                <a:moveTo>
                  <a:pt x="299339" y="0"/>
                </a:moveTo>
                <a:lnTo>
                  <a:pt x="32319" y="467283"/>
                </a:lnTo>
                <a:lnTo>
                  <a:pt x="43286" y="473555"/>
                </a:lnTo>
                <a:lnTo>
                  <a:pt x="310260" y="6350"/>
                </a:lnTo>
                <a:lnTo>
                  <a:pt x="299339" y="0"/>
                </a:lnTo>
                <a:close/>
              </a:path>
            </a:pathLst>
          </a:custGeom>
          <a:solidFill>
            <a:srgbClr val="33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600" y="4191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47609" y="391553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№</a:t>
            </a:r>
            <a:r>
              <a:rPr sz="1200" b="1" spc="-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48511"/>
            <a:ext cx="36036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Количество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одинаковых</a:t>
            </a:r>
            <a:r>
              <a:rPr sz="28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швов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разрешается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указывать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на  линии-выноске,</a:t>
            </a:r>
            <a:endParaRPr sz="2800">
              <a:latin typeface="Arial"/>
              <a:cs typeface="Arial"/>
            </a:endParaRPr>
          </a:p>
          <a:p>
            <a:pPr marL="355600" marR="11239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имеющей полку</a:t>
            </a:r>
            <a:r>
              <a:rPr sz="28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  нанесенным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обозначением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0099" y="2703501"/>
            <a:ext cx="2510600" cy="103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092" y="84836"/>
            <a:ext cx="66160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Примеры обозначения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швов  сварных соединений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на</a:t>
            </a:r>
          </a:p>
          <a:p>
            <a:pPr algn="ctr">
              <a:lnSpc>
                <a:spcPct val="100000"/>
              </a:lnSpc>
            </a:pPr>
            <a:r>
              <a:rPr b="1" spc="-5" dirty="0">
                <a:latin typeface="Times New Roman"/>
                <a:cs typeface="Times New Roman"/>
              </a:rPr>
              <a:t>чертежах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ts val="2280"/>
              </a:lnSpc>
              <a:spcBef>
                <a:spcPts val="105"/>
              </a:spcBef>
            </a:pPr>
            <a:r>
              <a:rPr b="0" spc="-500" dirty="0">
                <a:latin typeface="Times New Roman"/>
                <a:cs typeface="Times New Roman"/>
              </a:rPr>
              <a:t> </a:t>
            </a:r>
            <a:r>
              <a:rPr spc="-5" dirty="0"/>
              <a:t>Согласно чертежу</a:t>
            </a:r>
            <a:r>
              <a:rPr spc="-40" dirty="0"/>
              <a:t> </a:t>
            </a:r>
            <a:r>
              <a:rPr dirty="0"/>
              <a:t>необходимо</a:t>
            </a:r>
          </a:p>
          <a:p>
            <a:pPr marL="354965">
              <a:lnSpc>
                <a:spcPts val="2160"/>
              </a:lnSpc>
            </a:pPr>
            <a:r>
              <a:rPr b="0" spc="-500" dirty="0">
                <a:latin typeface="Times New Roman"/>
                <a:cs typeface="Times New Roman"/>
              </a:rPr>
              <a:t> </a:t>
            </a:r>
            <a:r>
              <a:rPr dirty="0"/>
              <a:t>выполнить </a:t>
            </a:r>
            <a:r>
              <a:rPr spc="-5" dirty="0"/>
              <a:t>сварной</a:t>
            </a:r>
            <a:r>
              <a:rPr spc="-65" dirty="0"/>
              <a:t> </a:t>
            </a:r>
            <a:r>
              <a:rPr dirty="0"/>
              <a:t>шов</a:t>
            </a:r>
          </a:p>
          <a:p>
            <a:pPr marL="354965">
              <a:lnSpc>
                <a:spcPts val="2280"/>
              </a:lnSpc>
            </a:pPr>
            <a:r>
              <a:rPr b="0" spc="-500" dirty="0">
                <a:latin typeface="Times New Roman"/>
                <a:cs typeface="Times New Roman"/>
              </a:rPr>
              <a:t> </a:t>
            </a:r>
            <a:r>
              <a:rPr spc="-5" dirty="0"/>
              <a:t>ручной дуговой</a:t>
            </a:r>
            <a:r>
              <a:rPr spc="15" dirty="0"/>
              <a:t> </a:t>
            </a:r>
            <a:r>
              <a:rPr dirty="0"/>
              <a:t>сваркой</a:t>
            </a:r>
            <a:r>
              <a:rPr u="none" dirty="0"/>
              <a:t>:</a:t>
            </a:r>
          </a:p>
          <a:p>
            <a:pPr marL="424180" indent="-411480">
              <a:lnSpc>
                <a:spcPct val="100000"/>
              </a:lnSpc>
              <a:spcBef>
                <a:spcPts val="23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u="none" dirty="0"/>
              <a:t>по </a:t>
            </a:r>
            <a:r>
              <a:rPr u="none" spc="-10" dirty="0"/>
              <a:t>замкнутой </a:t>
            </a:r>
            <a:r>
              <a:rPr u="none" dirty="0"/>
              <a:t>линии</a:t>
            </a:r>
            <a:r>
              <a:rPr u="none" spc="-20" dirty="0"/>
              <a:t> </a:t>
            </a:r>
            <a:r>
              <a:rPr u="none" dirty="0"/>
              <a:t>(о);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u="none" dirty="0"/>
              <a:t>ГОСТ</a:t>
            </a:r>
            <a:r>
              <a:rPr u="none" spc="-35" dirty="0"/>
              <a:t> </a:t>
            </a:r>
            <a:r>
              <a:rPr u="none" dirty="0"/>
              <a:t>5264-80;</a:t>
            </a:r>
          </a:p>
          <a:p>
            <a:pPr marL="355600" marR="130810" indent="-342900">
              <a:lnSpc>
                <a:spcPct val="90000"/>
              </a:lnSpc>
              <a:spcBef>
                <a:spcPts val="4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u="none" dirty="0"/>
              <a:t>соединение </a:t>
            </a:r>
            <a:r>
              <a:rPr u="none" spc="-5" dirty="0"/>
              <a:t>нахлесточное,  </a:t>
            </a:r>
            <a:r>
              <a:rPr u="none" dirty="0"/>
              <a:t>шов </a:t>
            </a:r>
            <a:r>
              <a:rPr u="none" spc="-5" dirty="0"/>
              <a:t>угловой,</a:t>
            </a:r>
            <a:r>
              <a:rPr u="none" spc="-105" dirty="0"/>
              <a:t> </a:t>
            </a:r>
            <a:r>
              <a:rPr u="none" dirty="0"/>
              <a:t>односторонний,  </a:t>
            </a:r>
            <a:r>
              <a:rPr u="none" spc="-5" dirty="0"/>
              <a:t>прерывистый </a:t>
            </a:r>
            <a:r>
              <a:rPr u="none" dirty="0"/>
              <a:t>без </a:t>
            </a:r>
            <a:r>
              <a:rPr u="none" spc="-5" dirty="0"/>
              <a:t>скоса  </a:t>
            </a:r>
            <a:r>
              <a:rPr u="none" dirty="0"/>
              <a:t>кромок</a:t>
            </a:r>
            <a:r>
              <a:rPr u="none" spc="-40" dirty="0"/>
              <a:t> </a:t>
            </a:r>
            <a:r>
              <a:rPr u="none" dirty="0"/>
              <a:t>(HI);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u="none" spc="-10" dirty="0"/>
              <a:t>катет </a:t>
            </a:r>
            <a:r>
              <a:rPr u="none" spc="-5" dirty="0"/>
              <a:t>шва </a:t>
            </a:r>
            <a:r>
              <a:rPr u="none" dirty="0"/>
              <a:t>3</a:t>
            </a:r>
            <a:r>
              <a:rPr u="none" spc="-40" dirty="0"/>
              <a:t> </a:t>
            </a:r>
            <a:r>
              <a:rPr u="none" dirty="0"/>
              <a:t>мм;</a:t>
            </a:r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u="none" spc="-5" dirty="0"/>
              <a:t>шов </a:t>
            </a:r>
            <a:r>
              <a:rPr u="none" dirty="0"/>
              <a:t>прерывистый,</a:t>
            </a:r>
            <a:r>
              <a:rPr u="none" spc="-75" dirty="0"/>
              <a:t> </a:t>
            </a:r>
            <a:r>
              <a:rPr u="none" dirty="0"/>
              <a:t>длина</a:t>
            </a:r>
          </a:p>
          <a:p>
            <a:pPr marL="355600">
              <a:lnSpc>
                <a:spcPts val="2160"/>
              </a:lnSpc>
            </a:pPr>
            <a:r>
              <a:rPr u="none" dirty="0"/>
              <a:t>провариваемого </a:t>
            </a:r>
            <a:r>
              <a:rPr u="none" spc="-10" dirty="0"/>
              <a:t>участка</a:t>
            </a:r>
            <a:r>
              <a:rPr u="none" spc="-35" dirty="0"/>
              <a:t> </a:t>
            </a:r>
            <a:r>
              <a:rPr u="none" spc="-5" dirty="0"/>
              <a:t>30</a:t>
            </a:r>
          </a:p>
          <a:p>
            <a:pPr marL="355600" marR="153035">
              <a:lnSpc>
                <a:spcPts val="2160"/>
              </a:lnSpc>
              <a:spcBef>
                <a:spcPts val="155"/>
              </a:spcBef>
            </a:pPr>
            <a:r>
              <a:rPr u="none" dirty="0"/>
              <a:t>мм, </a:t>
            </a:r>
            <a:r>
              <a:rPr u="none" spc="-5" dirty="0"/>
              <a:t>шаг прерывистого шва</a:t>
            </a:r>
            <a:r>
              <a:rPr u="none" spc="-95" dirty="0"/>
              <a:t> </a:t>
            </a:r>
            <a:r>
              <a:rPr u="none" spc="-5" dirty="0"/>
              <a:t>80  </a:t>
            </a:r>
            <a:r>
              <a:rPr u="none" dirty="0"/>
              <a:t>мм (30 /</a:t>
            </a:r>
            <a:r>
              <a:rPr u="none" spc="-85" dirty="0"/>
              <a:t> </a:t>
            </a:r>
            <a:r>
              <a:rPr u="none" dirty="0"/>
              <a:t>80).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2532726"/>
            <a:ext cx="2439178" cy="1834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50034"/>
            <a:ext cx="348361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Согласно</a:t>
            </a:r>
            <a:r>
              <a:rPr sz="2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чертежу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необходимо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выполнить</a:t>
            </a:r>
            <a:r>
              <a:rPr sz="2400" b="1" u="heavy" spc="-5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сварной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 ручной</a:t>
            </a:r>
            <a:r>
              <a:rPr sz="2400" b="1" u="heavy" spc="-8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дуговой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сваркой: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ГОСТ</a:t>
            </a:r>
            <a:r>
              <a:rPr sz="2400" b="1" spc="-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5264-80;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угловой,</a:t>
            </a:r>
            <a:endParaRPr sz="2400">
              <a:latin typeface="Arial"/>
              <a:cs typeface="Arial"/>
            </a:endParaRPr>
          </a:p>
          <a:p>
            <a:pPr marL="355600" marR="356870">
              <a:lnSpc>
                <a:spcPct val="100000"/>
              </a:lnSpc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двусторонний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без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скоса кромок</a:t>
            </a:r>
            <a:r>
              <a:rPr sz="24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(У5).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1676400"/>
            <a:ext cx="3914775" cy="284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28650"/>
            <a:ext cx="3435985" cy="530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ts val="228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Согласно</a:t>
            </a:r>
            <a:r>
              <a:rPr sz="2000" b="1" u="heavy" spc="-3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чертежу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необходимо</a:t>
            </a:r>
            <a:r>
              <a:rPr sz="2000" b="1" u="heavy" spc="-1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выполнить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сварной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</a:t>
            </a:r>
            <a:r>
              <a:rPr sz="2000" b="1" u="heavy" spc="-8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ручной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28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дуговой</a:t>
            </a:r>
            <a:r>
              <a:rPr sz="20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сваркой:</a:t>
            </a:r>
            <a:endParaRPr sz="2000">
              <a:latin typeface="Arial"/>
              <a:cs typeface="Arial"/>
            </a:endParaRPr>
          </a:p>
          <a:p>
            <a:pPr marL="355600" marR="81280" indent="-342900">
              <a:lnSpc>
                <a:spcPct val="90000"/>
              </a:lnSpc>
              <a:spcBef>
                <a:spcPts val="4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оборотной стороны  (условное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обозначение  под полкой</a:t>
            </a:r>
            <a:r>
              <a:rPr sz="20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линии-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выноски);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ГОСТ</a:t>
            </a:r>
            <a:r>
              <a:rPr sz="20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5264-80;</a:t>
            </a:r>
            <a:endParaRPr sz="2000">
              <a:latin typeface="Arial"/>
              <a:cs typeface="Arial"/>
            </a:endParaRPr>
          </a:p>
          <a:p>
            <a:pPr marL="355600" marR="651510" indent="-342900">
              <a:lnSpc>
                <a:spcPct val="90100"/>
              </a:lnSpc>
              <a:spcBef>
                <a:spcPts val="4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соединение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нахлесточное,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шов  угловой,</a:t>
            </a:r>
            <a:endParaRPr sz="2000">
              <a:latin typeface="Arial"/>
              <a:cs typeface="Arial"/>
            </a:endParaRPr>
          </a:p>
          <a:p>
            <a:pPr marL="355600" marR="28575">
              <a:lnSpc>
                <a:spcPts val="2160"/>
              </a:lnSpc>
              <a:spcBef>
                <a:spcPts val="30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односторонний,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прерывистый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(H1);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катет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6 мм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по</a:t>
            </a:r>
            <a:r>
              <a:rPr sz="20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незамкнутому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контуру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200" y="1484371"/>
            <a:ext cx="3232150" cy="2925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681355"/>
            <a:ext cx="3435985" cy="530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ts val="228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Согласно</a:t>
            </a:r>
            <a:r>
              <a:rPr sz="2000" b="1" u="heavy" spc="-3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чертежу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необходимо</a:t>
            </a:r>
            <a:r>
              <a:rPr sz="2000" b="1" u="heavy" spc="-1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выполнить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сварной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</a:t>
            </a:r>
            <a:r>
              <a:rPr sz="2000" b="1" u="heavy" spc="-8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ручной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280"/>
              </a:lnSpc>
            </a:pPr>
            <a:r>
              <a:rPr sz="2000" u="heavy" spc="-5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дуговой</a:t>
            </a:r>
            <a:r>
              <a:rPr sz="20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сваркой:</a:t>
            </a:r>
            <a:endParaRPr sz="2000">
              <a:latin typeface="Arial"/>
              <a:cs typeface="Arial"/>
            </a:endParaRPr>
          </a:p>
          <a:p>
            <a:pPr marL="355600" marR="81915" indent="-342900">
              <a:lnSpc>
                <a:spcPct val="90000"/>
              </a:lnSpc>
              <a:spcBef>
                <a:spcPts val="4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лицевой стороны  (условное обозначение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над полкой</a:t>
            </a:r>
            <a:r>
              <a:rPr sz="20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линии-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выноски);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ГОСТ</a:t>
            </a:r>
            <a:r>
              <a:rPr sz="20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5264-80;</a:t>
            </a:r>
            <a:endParaRPr sz="2000">
              <a:latin typeface="Arial"/>
              <a:cs typeface="Arial"/>
            </a:endParaRPr>
          </a:p>
          <a:p>
            <a:pPr marL="355600" marR="650875" indent="-342900">
              <a:lnSpc>
                <a:spcPct val="90100"/>
              </a:lnSpc>
              <a:spcBef>
                <a:spcPts val="4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соединение  нахлесточное,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шов  угловой,</a:t>
            </a:r>
            <a:endParaRPr sz="2000">
              <a:latin typeface="Arial"/>
              <a:cs typeface="Arial"/>
            </a:endParaRPr>
          </a:p>
          <a:p>
            <a:pPr marL="355600" marR="28575">
              <a:lnSpc>
                <a:spcPts val="2160"/>
              </a:lnSpc>
              <a:spcBef>
                <a:spcPts val="30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односторонний,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прерывистый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(HI);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катет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шва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5 мм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355600" marR="915669" indent="-342900">
              <a:lnSpc>
                <a:spcPts val="2160"/>
              </a:lnSpc>
              <a:spcBef>
                <a:spcPts val="51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по</a:t>
            </a:r>
            <a:r>
              <a:rPr sz="20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незамкнутому 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контуру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075" y="2652951"/>
            <a:ext cx="3551844" cy="2386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827659"/>
            <a:ext cx="3483610" cy="529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ts val="2735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Согласно</a:t>
            </a:r>
            <a:r>
              <a:rPr sz="2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чертежу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необходимо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выполнить</a:t>
            </a:r>
            <a:r>
              <a:rPr sz="2400" b="1" u="heavy" spc="-5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сварной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5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 ручной</a:t>
            </a:r>
            <a:r>
              <a:rPr sz="2400" b="1" u="heavy" spc="-8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дуговой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35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сваркой:</a:t>
            </a:r>
            <a:endParaRPr sz="2400">
              <a:latin typeface="Arial"/>
              <a:cs typeface="Arial"/>
            </a:endParaRPr>
          </a:p>
          <a:p>
            <a:pPr marL="355600" marR="1182370" indent="-342900">
              <a:lnSpc>
                <a:spcPts val="2590"/>
              </a:lnSpc>
              <a:spcBef>
                <a:spcPts val="61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при</a:t>
            </a:r>
            <a:r>
              <a:rPr sz="24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монтаже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изделия</a:t>
            </a:r>
            <a:r>
              <a:rPr sz="24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()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ГОСТ</a:t>
            </a:r>
            <a:r>
              <a:rPr sz="2400" b="1" spc="-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5264-80;</a:t>
            </a:r>
            <a:endParaRPr sz="2400">
              <a:latin typeface="Arial"/>
              <a:cs typeface="Arial"/>
            </a:endParaRPr>
          </a:p>
          <a:p>
            <a:pPr marL="355600" marR="864235" indent="-342900">
              <a:lnSpc>
                <a:spcPts val="2590"/>
              </a:lnSpc>
              <a:spcBef>
                <a:spcPts val="62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соединение  стыковое,</a:t>
            </a:r>
            <a:r>
              <a:rPr sz="24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шов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стыковой,</a:t>
            </a:r>
            <a:endParaRPr sz="2400">
              <a:latin typeface="Arial"/>
              <a:cs typeface="Arial"/>
            </a:endParaRPr>
          </a:p>
          <a:p>
            <a:pPr marL="355600" marR="15875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</a:t>
            </a:r>
            <a:r>
              <a:rPr sz="24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без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скоса кромок</a:t>
            </a:r>
            <a:r>
              <a:rPr sz="24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(С2);</a:t>
            </a:r>
            <a:endParaRPr sz="2400">
              <a:latin typeface="Arial"/>
              <a:cs typeface="Arial"/>
            </a:endParaRPr>
          </a:p>
          <a:p>
            <a:pPr marL="355600" marR="742315" indent="-342900">
              <a:lnSpc>
                <a:spcPts val="2590"/>
              </a:lnSpc>
              <a:spcBef>
                <a:spcPts val="58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снять</a:t>
            </a:r>
            <a:r>
              <a:rPr sz="24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усиление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шва.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2305412"/>
            <a:ext cx="3582678" cy="232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980059"/>
            <a:ext cx="3484879" cy="489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735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Согласно</a:t>
            </a:r>
            <a:r>
              <a:rPr sz="2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чертежу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0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необходимо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5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выполнить</a:t>
            </a:r>
            <a:r>
              <a:rPr sz="2400" b="1" u="heavy" spc="-5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сварной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5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шов ручной</a:t>
            </a:r>
            <a:r>
              <a:rPr sz="2400" b="1" u="heavy" spc="-1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дуговой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35"/>
              </a:lnSpc>
            </a:pPr>
            <a:r>
              <a:rPr sz="2400" u="heavy" spc="-60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сваркой: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ГОСТ</a:t>
            </a:r>
            <a:r>
              <a:rPr sz="2400" b="1" spc="-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5264-80;</a:t>
            </a:r>
            <a:endParaRPr sz="2400">
              <a:latin typeface="Arial"/>
              <a:cs typeface="Arial"/>
            </a:endParaRPr>
          </a:p>
          <a:p>
            <a:pPr marL="355600" marR="871219" indent="-342900">
              <a:lnSpc>
                <a:spcPct val="901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соединение 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тавровое,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шов  дв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у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оронний,</a:t>
            </a:r>
            <a:endParaRPr sz="2400">
              <a:latin typeface="Arial"/>
              <a:cs typeface="Arial"/>
            </a:endParaRPr>
          </a:p>
          <a:p>
            <a:pPr marL="355600" marR="589915">
              <a:lnSpc>
                <a:spcPct val="90000"/>
              </a:lnSpc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угловой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двумя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симме</a:t>
            </a:r>
            <a:r>
              <a:rPr sz="2400" b="1" spc="-30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ричными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скосами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одной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r>
              <a:rPr sz="24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(Т9);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катет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шва 10</a:t>
            </a:r>
            <a:r>
              <a:rPr sz="2400" b="1" spc="-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мм.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2679689"/>
            <a:ext cx="3776295" cy="2178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432257"/>
            <a:ext cx="5831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Times New Roman"/>
                <a:cs typeface="Times New Roman"/>
              </a:rPr>
              <a:t>Контрольные</a:t>
            </a:r>
            <a:r>
              <a:rPr sz="4400" b="1" spc="-6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вопросы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1548511"/>
            <a:ext cx="327406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1.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Сварное  соединение,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пред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влен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ое  на</a:t>
            </a:r>
            <a:r>
              <a:rPr sz="28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рисунке</a:t>
            </a:r>
            <a:endParaRPr sz="2800">
              <a:latin typeface="Arial"/>
              <a:cs typeface="Arial"/>
            </a:endParaRPr>
          </a:p>
          <a:p>
            <a:pPr marL="355600" marR="490855">
              <a:lnSpc>
                <a:spcPct val="10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зн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ча</a:t>
            </a:r>
            <a:r>
              <a:rPr sz="2800" b="1" spc="10" dirty="0">
                <a:solidFill>
                  <a:srgbClr val="333300"/>
                </a:solidFill>
                <a:latin typeface="Arial"/>
                <a:cs typeface="Arial"/>
              </a:rPr>
              <a:t>е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я  </a:t>
            </a: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буквой: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а)	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«С»;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б)	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«Т»;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в)	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«Н».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810000"/>
            <a:ext cx="2101850" cy="166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1730" marR="5080" indent="-102489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Обозначение </a:t>
            </a:r>
            <a:r>
              <a:rPr b="1" spc="-5" dirty="0">
                <a:latin typeface="Times New Roman"/>
                <a:cs typeface="Times New Roman"/>
              </a:rPr>
              <a:t>швов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стыковых  сварных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соединений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519555"/>
            <a:ext cx="3463925" cy="40201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2446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010"/>
              </a:lnSpc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отбортовкой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Arial"/>
              <a:cs typeface="Arial"/>
            </a:endParaRPr>
          </a:p>
          <a:p>
            <a:pPr marL="355600" marR="5080" indent="-342900" algn="just">
              <a:lnSpc>
                <a:spcPts val="2160"/>
              </a:lnSpc>
              <a:buClr>
                <a:srgbClr val="999933"/>
              </a:buClr>
              <a:buFont typeface="Wingdings"/>
              <a:buChar char=""/>
              <a:tabLst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«С2»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9933"/>
              </a:buClr>
              <a:buFont typeface="Wingdings"/>
              <a:buChar char=""/>
            </a:pPr>
            <a:endParaRPr sz="225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«СЗ» 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на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остающейся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или  съемной подкладке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1524063"/>
            <a:ext cx="2654821" cy="827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9208" y="4654020"/>
            <a:ext cx="2599217" cy="74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3017909"/>
            <a:ext cx="2706011" cy="746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05838"/>
            <a:ext cx="3441700" cy="45491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2.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Согласно  стандарту шов  сварного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соединения,  пред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влен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ого  на</a:t>
            </a:r>
            <a:r>
              <a:rPr sz="28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рисунке,</a:t>
            </a:r>
            <a:endParaRPr sz="2800">
              <a:latin typeface="Arial"/>
              <a:cs typeface="Arial"/>
            </a:endParaRPr>
          </a:p>
          <a:p>
            <a:pPr marL="355600" marR="245745">
              <a:lnSpc>
                <a:spcPts val="3020"/>
              </a:lnSpc>
              <a:spcBef>
                <a:spcPts val="50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имеет</a:t>
            </a:r>
            <a:r>
              <a:rPr sz="28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условное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обозначение: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а)	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«С2»;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б)	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«СЗ»;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926465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в)	«С15»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96" y="4572000"/>
            <a:ext cx="3373678" cy="94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1513459"/>
            <a:ext cx="6587490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3. Условное обозначение шва сварного  соединения «У4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&gt;&gt;соответствует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представленному рисунку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под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номером:  а)1;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50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б)2;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в)3.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9581" y="4190936"/>
            <a:ext cx="1919069" cy="153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916" y="4190936"/>
            <a:ext cx="1770856" cy="1666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8554" y="4394576"/>
            <a:ext cx="1515719" cy="1394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940434"/>
            <a:ext cx="658749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4. Условное обозначение шва сварного  соединения «ТЗ»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соответствует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представленному рисунку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под</a:t>
            </a:r>
            <a:r>
              <a:rPr sz="24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номером:</a:t>
            </a:r>
            <a:endParaRPr sz="2400">
              <a:latin typeface="Arial"/>
              <a:cs typeface="Arial"/>
            </a:endParaRPr>
          </a:p>
          <a:p>
            <a:pPr marL="342900" marR="5681345" indent="-342900" algn="r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429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а)1;</a:t>
            </a:r>
            <a:endParaRPr sz="2400">
              <a:latin typeface="Arial"/>
              <a:cs typeface="Arial"/>
            </a:endParaRPr>
          </a:p>
          <a:p>
            <a:pPr marR="5661660" algn="r">
              <a:lnSpc>
                <a:spcPct val="100000"/>
              </a:lnSpc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б</a:t>
            </a:r>
            <a:r>
              <a:rPr sz="2400" b="1" spc="5" dirty="0">
                <a:solidFill>
                  <a:srgbClr val="333300"/>
                </a:solidFill>
                <a:latin typeface="Arial"/>
                <a:cs typeface="Arial"/>
              </a:rPr>
              <a:t>)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2;</a:t>
            </a:r>
            <a:endParaRPr sz="2400">
              <a:latin typeface="Arial"/>
              <a:cs typeface="Arial"/>
            </a:endParaRPr>
          </a:p>
          <a:p>
            <a:pPr marL="342900" marR="5680075" indent="-342900" algn="r">
              <a:lnSpc>
                <a:spcPct val="100000"/>
              </a:lnSpc>
              <a:spcBef>
                <a:spcPts val="580"/>
              </a:spcBef>
              <a:buClr>
                <a:srgbClr val="999933"/>
              </a:buClr>
              <a:buFont typeface="Wingdings"/>
              <a:buChar char=""/>
              <a:tabLst>
                <a:tab pos="3429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в)3.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4343463"/>
            <a:ext cx="7154799" cy="1573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864234"/>
            <a:ext cx="6587490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5. Условное обозначение шва сварного  соединения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«С11» соответствует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представленному рисунку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под</a:t>
            </a:r>
            <a:r>
              <a:rPr sz="24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номером: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а)1;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б)2;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в)3.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4572000"/>
            <a:ext cx="7327900" cy="136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940434"/>
            <a:ext cx="6570980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6. Условное обозначение шва сварного  соединения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«H1» соответствует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представленному рисунку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под</a:t>
            </a:r>
            <a:r>
              <a:rPr sz="24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номером.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а)1;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б)2;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в)3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8074" y="4190936"/>
            <a:ext cx="7176512" cy="1652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14934"/>
            <a:ext cx="320294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9.</a:t>
            </a:r>
            <a:r>
              <a:rPr sz="28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Выберите</a:t>
            </a:r>
            <a:endParaRPr sz="2800">
              <a:latin typeface="Arial"/>
              <a:cs typeface="Arial"/>
            </a:endParaRPr>
          </a:p>
          <a:p>
            <a:pPr marL="355600" marR="80010">
              <a:lnSpc>
                <a:spcPct val="90000"/>
              </a:lnSpc>
              <a:spcBef>
                <a:spcPts val="170"/>
              </a:spcBef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одно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</a:t>
            </a:r>
            <a:r>
              <a:rPr sz="2800" b="1" spc="5" dirty="0">
                <a:solidFill>
                  <a:srgbClr val="333300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онн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шов стыкового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соединения </a:t>
            </a:r>
            <a:r>
              <a:rPr sz="2800" b="1" i="1" spc="-10" dirty="0">
                <a:solidFill>
                  <a:srgbClr val="333300"/>
                </a:solidFill>
                <a:latin typeface="Arial"/>
                <a:cs typeface="Arial"/>
              </a:rPr>
              <a:t>со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скосом одной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кромки,</a:t>
            </a:r>
            <a:endParaRPr sz="2800">
              <a:latin typeface="Arial"/>
              <a:cs typeface="Arial"/>
            </a:endParaRPr>
          </a:p>
          <a:p>
            <a:pPr marL="355600" marR="29845">
              <a:lnSpc>
                <a:spcPct val="90000"/>
              </a:lnSpc>
            </a:pP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выполняемый 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дуговой ручной  сваркой</a:t>
            </a:r>
            <a:r>
              <a:rPr sz="28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при</a:t>
            </a:r>
            <a:endParaRPr sz="2800">
              <a:latin typeface="Arial"/>
              <a:cs typeface="Arial"/>
            </a:endParaRPr>
          </a:p>
          <a:p>
            <a:pPr marL="355600" marR="1270635">
              <a:lnSpc>
                <a:spcPts val="3020"/>
              </a:lnSpc>
              <a:spcBef>
                <a:spcPts val="50"/>
              </a:spcBef>
            </a:pP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монтаже  </a:t>
            </a:r>
            <a:r>
              <a:rPr sz="2800" b="1" spc="-5" dirty="0">
                <a:solidFill>
                  <a:srgbClr val="333300"/>
                </a:solidFill>
                <a:latin typeface="Arial"/>
                <a:cs typeface="Arial"/>
              </a:rPr>
              <a:t>изделия.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30"/>
              </a:lnSpc>
              <a:spcBef>
                <a:spcPts val="67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b="1" spc="-15" dirty="0">
                <a:solidFill>
                  <a:srgbClr val="333300"/>
                </a:solidFill>
                <a:latin typeface="Arial"/>
                <a:cs typeface="Arial"/>
              </a:rPr>
              <a:t>Снять </a:t>
            </a:r>
            <a:r>
              <a:rPr sz="2800" b="1" spc="-10" dirty="0">
                <a:solidFill>
                  <a:srgbClr val="333300"/>
                </a:solidFill>
                <a:latin typeface="Arial"/>
                <a:cs typeface="Arial"/>
              </a:rPr>
              <a:t>усиление  шва.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1142936"/>
            <a:ext cx="3587750" cy="4840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598754"/>
            <a:ext cx="3294379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10.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Выберите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шов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таврового</a:t>
            </a:r>
            <a:endParaRPr sz="2400">
              <a:latin typeface="Arial"/>
              <a:cs typeface="Arial"/>
            </a:endParaRPr>
          </a:p>
          <a:p>
            <a:pPr marL="355600" marR="527050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соединения</a:t>
            </a:r>
            <a:r>
              <a:rPr sz="2400" b="1" spc="-6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без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скоса</a:t>
            </a:r>
            <a:r>
              <a:rPr sz="2400" b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кромок,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15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двусторонний,</a:t>
            </a:r>
            <a:endParaRPr sz="2400">
              <a:latin typeface="Arial"/>
              <a:cs typeface="Arial"/>
            </a:endParaRPr>
          </a:p>
          <a:p>
            <a:pPr marL="355600" marR="551815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прерывистый</a:t>
            </a:r>
            <a:r>
              <a:rPr sz="24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с 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шахматным</a:t>
            </a:r>
            <a:endParaRPr sz="2400">
              <a:latin typeface="Arial"/>
              <a:cs typeface="Arial"/>
            </a:endParaRPr>
          </a:p>
          <a:p>
            <a:pPr marL="355600" marR="41910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ра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положением,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выполняемый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дуговой ручной  сваркой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по</a:t>
            </a:r>
            <a:r>
              <a:rPr sz="24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замкну-  той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линии. </a:t>
            </a:r>
            <a:r>
              <a:rPr sz="2400" b="1" spc="-10" dirty="0">
                <a:solidFill>
                  <a:srgbClr val="333300"/>
                </a:solidFill>
                <a:latin typeface="Arial"/>
                <a:cs typeface="Arial"/>
              </a:rPr>
              <a:t>Катет 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шва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6 мм.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Длина  провариваемого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20"/>
              </a:lnSpc>
            </a:pPr>
            <a:r>
              <a:rPr sz="2400" b="1" spc="-15" dirty="0">
                <a:solidFill>
                  <a:srgbClr val="333300"/>
                </a:solidFill>
                <a:latin typeface="Arial"/>
                <a:cs typeface="Arial"/>
              </a:rPr>
              <a:t>участка 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50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мм.</a:t>
            </a: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Шаг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solidFill>
                  <a:srgbClr val="333300"/>
                </a:solidFill>
                <a:latin typeface="Arial"/>
                <a:cs typeface="Arial"/>
              </a:rPr>
              <a:t>100</a:t>
            </a:r>
            <a:r>
              <a:rPr sz="2400" b="1" spc="-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/>
                <a:cs typeface="Arial"/>
              </a:rPr>
              <a:t>мм.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20" y="762000"/>
            <a:ext cx="2785273" cy="1520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2000" y="2490331"/>
            <a:ext cx="2950116" cy="1542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3549" y="4503173"/>
            <a:ext cx="2991066" cy="1476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803275"/>
            <a:ext cx="3463290" cy="818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«С4»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без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скоса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388488"/>
            <a:ext cx="3345815" cy="26479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6350" indent="-342900">
              <a:lnSpc>
                <a:spcPts val="1920"/>
              </a:lnSpc>
              <a:spcBef>
                <a:spcPts val="56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«С5»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35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одной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«С6»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1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односторонний  на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остающейся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или  съемной подкладке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2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одной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6104" y="685863"/>
            <a:ext cx="2248644" cy="865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285936"/>
            <a:ext cx="2295295" cy="90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4139197"/>
            <a:ext cx="2210505" cy="951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604850"/>
            <a:ext cx="334581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«С7»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1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односторонний  замковый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 шов со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одной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647569"/>
            <a:ext cx="324294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«С8»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одной</a:t>
            </a:r>
            <a:r>
              <a:rPr sz="2000" b="1" spc="-7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415790"/>
            <a:ext cx="342265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47015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&lt;С9» —</a:t>
            </a:r>
            <a:r>
              <a:rPr sz="2000" b="1" spc="-1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01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криволинейным</a:t>
            </a:r>
            <a:r>
              <a:rPr sz="2000" b="1" spc="-1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одной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762063"/>
            <a:ext cx="2319891" cy="98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752174"/>
            <a:ext cx="2130913" cy="961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8088" y="4441025"/>
            <a:ext cx="1975104" cy="1343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3628" y="681355"/>
            <a:ext cx="3315335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«С10»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 ломанным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одной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3628" y="2662808"/>
            <a:ext cx="3385185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«С11»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529" y="4583429"/>
            <a:ext cx="2970530" cy="1428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8580" algn="just">
              <a:lnSpc>
                <a:spcPct val="90000"/>
              </a:lnSpc>
              <a:spcBef>
                <a:spcPts val="340"/>
              </a:spcBef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«CI2» —</a:t>
            </a:r>
            <a:r>
              <a:rPr sz="2000" b="1" spc="-10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симметричными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криволинейными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4903" y="4480657"/>
            <a:ext cx="2393461" cy="1782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7836" y="557844"/>
            <a:ext cx="2057853" cy="135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9880" y="604850"/>
            <a:ext cx="329692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«С13" 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двумя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несимметричными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ts val="213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скосами одной</a:t>
            </a:r>
            <a:r>
              <a:rPr sz="2000" b="1" spc="-9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880" y="2647569"/>
            <a:ext cx="3416300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06045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«С14»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9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  стыковой шов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ts val="2160"/>
              </a:lnSpc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одной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кромки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последующей</a:t>
            </a:r>
            <a:r>
              <a:rPr sz="20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строжкой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880" y="4690109"/>
            <a:ext cx="348551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«С15»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стыковой шов со  скосом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4134" y="390291"/>
            <a:ext cx="2412153" cy="178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2599763"/>
            <a:ext cx="2522386" cy="136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4299" y="4684636"/>
            <a:ext cx="2436627" cy="1301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650875"/>
            <a:ext cx="4007485" cy="10623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«С16&gt;&gt; 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</a:t>
            </a:r>
            <a:r>
              <a:rPr sz="2000" b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на 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остающейся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или съемной  подкладке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 со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454" y="2967608"/>
            <a:ext cx="3892550" cy="8185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Clr>
                <a:srgbClr val="999933"/>
              </a:buClr>
              <a:buFont typeface="Wingdings"/>
              <a:buChar char="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«С17»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односторонний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замковый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</a:t>
            </a:r>
            <a:r>
              <a:rPr sz="2000" b="1" spc="-1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со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454" y="4796790"/>
            <a:ext cx="420116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160"/>
              </a:lnSpc>
              <a:spcBef>
                <a:spcPts val="10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«С18»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—</a:t>
            </a:r>
            <a:r>
              <a:rPr sz="2000" b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двусторонний</a:t>
            </a:r>
            <a:endParaRPr sz="2000">
              <a:latin typeface="Arial"/>
              <a:cs typeface="Arial"/>
            </a:endParaRPr>
          </a:p>
          <a:p>
            <a:pPr marL="354965" marR="5080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стыковой шов со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скосом</a:t>
            </a:r>
            <a:r>
              <a:rPr sz="2000" b="1" spc="-10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двух 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кромок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6548" y="4648200"/>
            <a:ext cx="2072753" cy="1377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8277" y="2908379"/>
            <a:ext cx="2575774" cy="911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1717" y="771973"/>
            <a:ext cx="1846386" cy="1359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1205</Words>
  <Application>Microsoft Office PowerPoint</Application>
  <PresentationFormat>Экран (4:3)</PresentationFormat>
  <Paragraphs>267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Office Theme</vt:lpstr>
      <vt:lpstr>Обозначение сварных  швов на чертежах</vt:lpstr>
      <vt:lpstr>Обозначение швов сварных  соединений</vt:lpstr>
      <vt:lpstr>Слайд 3</vt:lpstr>
      <vt:lpstr>Обозначение швов стыковых  сварных соединений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Обозначение швов угловых  сварных соединений</vt:lpstr>
      <vt:lpstr>Слайд 14</vt:lpstr>
      <vt:lpstr>Слайд 15</vt:lpstr>
      <vt:lpstr>Слайд 16</vt:lpstr>
      <vt:lpstr>Обозначение швов тавровых  сварных соединений</vt:lpstr>
      <vt:lpstr>Слайд 18</vt:lpstr>
      <vt:lpstr>Слайд 19</vt:lpstr>
      <vt:lpstr>Слайд 20</vt:lpstr>
      <vt:lpstr>Обозначение швов  нахлесточных сварных  соединений</vt:lpstr>
      <vt:lpstr>Изображение швов сварных  соединений на чертежах</vt:lpstr>
      <vt:lpstr>Слайд 23</vt:lpstr>
      <vt:lpstr>Слайд 24</vt:lpstr>
      <vt:lpstr>Слайд 25</vt:lpstr>
      <vt:lpstr>Слайд 26</vt:lpstr>
      <vt:lpstr>Условное обозначение швов  сварных соединений на чертежах</vt:lpstr>
      <vt:lpstr>Слайд 28</vt:lpstr>
      <vt:lpstr>Структура условного  обозначения стандартного шва.</vt:lpstr>
      <vt:lpstr>Слайд 30</vt:lpstr>
      <vt:lpstr>При наличии на чертеже одинаковых швов обозначение  наносят у одного из изображений,  а от изображений остальных</vt:lpstr>
      <vt:lpstr>Слайд 32</vt:lpstr>
      <vt:lpstr>Примеры обозначения швов  сварных соединений на чертежах</vt:lpstr>
      <vt:lpstr>Слайд 34</vt:lpstr>
      <vt:lpstr>Слайд 35</vt:lpstr>
      <vt:lpstr>Слайд 36</vt:lpstr>
      <vt:lpstr>Слайд 37</vt:lpstr>
      <vt:lpstr>Слайд 38</vt:lpstr>
      <vt:lpstr>Контрольные вопросы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Обозначение сварных швов на чертежах </dc:title>
  <dc:creator>user</dc:creator>
  <cp:lastModifiedBy>Пользователь</cp:lastModifiedBy>
  <cp:revision>1</cp:revision>
  <dcterms:created xsi:type="dcterms:W3CDTF">2020-03-23T09:11:16Z</dcterms:created>
  <dcterms:modified xsi:type="dcterms:W3CDTF">2020-04-09T08:10:51Z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2020-03-23T00:00:00Z</vt:filetime>
  </property>
</Properties>
</file>