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85800" y="1979474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latin typeface="Arial" charset="0"/>
              </a:rPr>
              <a:t>ПРИСПОСОБЛЕНИЯ </a:t>
            </a:r>
            <a:r>
              <a:rPr lang="ru-RU" sz="3600" dirty="0">
                <a:latin typeface="Arial" charset="0"/>
              </a:rPr>
              <a:t>СВАРОЧНОГО </a:t>
            </a:r>
            <a:r>
              <a:rPr lang="ru-RU" sz="3600" dirty="0" smtClean="0">
                <a:latin typeface="Arial" charset="0"/>
              </a:rPr>
              <a:t>ПРОИЗВОДСТВА И ОБЩИЕ АСПЕКТЫ СБОРКИ ПОД СВАРКУ</a:t>
            </a:r>
            <a:endParaRPr lang="ru-RU" sz="3600" dirty="0">
              <a:latin typeface="Arial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381000" y="4953000"/>
            <a:ext cx="6286500" cy="1143000"/>
          </a:xfrm>
          <a:prstGeom prst="rect">
            <a:avLst/>
          </a:prstGeom>
        </p:spPr>
        <p:txBody>
          <a:bodyPr/>
          <a:lstStyle/>
          <a:p>
            <a:pPr marL="64008">
              <a:spcBef>
                <a:spcPts val="300"/>
              </a:spcBef>
              <a:buClr>
                <a:schemeClr val="accent3"/>
              </a:buClr>
              <a:defRPr/>
            </a:pPr>
            <a:r>
              <a:rPr lang="ru-RU" sz="1600" dirty="0">
                <a:latin typeface="+mn-lt"/>
              </a:rPr>
              <a:t>Занятие по дисциплине:</a:t>
            </a:r>
            <a:r>
              <a:rPr lang="ru-RU" sz="1600" b="1" dirty="0"/>
              <a:t> </a:t>
            </a:r>
            <a:r>
              <a:rPr lang="ru-RU" sz="1600" dirty="0"/>
              <a:t>Подготовительные и сборочные операции перед сваркой (</a:t>
            </a:r>
            <a:r>
              <a:rPr lang="ru-RU" sz="1600" b="1" dirty="0"/>
              <a:t>МДК.01.03</a:t>
            </a:r>
            <a:r>
              <a:rPr lang="ru-RU" sz="1600" dirty="0"/>
              <a:t>)</a:t>
            </a:r>
            <a:endParaRPr lang="ru-RU" sz="1600" dirty="0">
              <a:latin typeface="+mn-lt"/>
            </a:endParaRPr>
          </a:p>
          <a:p>
            <a:pPr marL="64008">
              <a:spcBef>
                <a:spcPts val="300"/>
              </a:spcBef>
              <a:buClr>
                <a:schemeClr val="accent3"/>
              </a:buClr>
              <a:defRPr/>
            </a:pPr>
            <a:endParaRPr lang="ru-RU" sz="1600" dirty="0">
              <a:latin typeface="+mn-lt"/>
            </a:endParaRPr>
          </a:p>
          <a:p>
            <a:pPr marL="64008">
              <a:spcBef>
                <a:spcPts val="300"/>
              </a:spcBef>
              <a:buClr>
                <a:schemeClr val="accent3"/>
              </a:buClr>
              <a:defRPr/>
            </a:pPr>
            <a:r>
              <a:rPr lang="ru-RU" sz="1600" dirty="0">
                <a:latin typeface="+mn-lt"/>
              </a:rPr>
              <a:t>Тема</a:t>
            </a:r>
            <a:r>
              <a:rPr lang="ru-RU" sz="1600" dirty="0" smtClean="0">
                <a:latin typeface="+mn-lt"/>
              </a:rPr>
              <a:t>:</a:t>
            </a:r>
            <a:r>
              <a:rPr lang="ru-RU" sz="1600" b="1" dirty="0" smtClean="0"/>
              <a:t> </a:t>
            </a:r>
            <a:r>
              <a:rPr lang="ru-RU" sz="1600" b="1" dirty="0" smtClean="0"/>
              <a:t>Приемы сборочных операций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/>
              <a:t>Требования к приспособлениям</a:t>
            </a:r>
            <a:r>
              <a:rPr lang="ru-RU" sz="4000"/>
              <a:t>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362200" y="8382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</a:rPr>
              <a:t>Требование 5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82296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333399"/>
                </a:solidFill>
              </a:rPr>
              <a:t>Приспособление должно облегчать труд рабочего</a:t>
            </a:r>
            <a:r>
              <a:rPr lang="ru-RU" sz="3600"/>
              <a:t>, </a:t>
            </a:r>
          </a:p>
          <a:p>
            <a:pPr algn="ctr">
              <a:spcBef>
                <a:spcPct val="50000"/>
              </a:spcBef>
            </a:pPr>
            <a:r>
              <a:rPr lang="ru-RU" sz="3600"/>
              <a:t>что становится особенно важным, когда проектируется приспособление для тяжелых и монотонных работ, приводящих к быстрому утомлению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/>
              <a:t>Требования к приспособлениям</a:t>
            </a:r>
            <a:r>
              <a:rPr lang="ru-RU" sz="4000"/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8382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</a:rPr>
              <a:t>Требование 6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2296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333399"/>
                </a:solidFill>
              </a:rPr>
              <a:t>Приспособление должно обеспечить безопасность работы</a:t>
            </a:r>
            <a:r>
              <a:rPr lang="ru-RU" sz="3600"/>
              <a:t>, </a:t>
            </a:r>
          </a:p>
          <a:p>
            <a:pPr algn="ctr">
              <a:spcBef>
                <a:spcPct val="50000"/>
              </a:spcBef>
            </a:pPr>
            <a:r>
              <a:rPr lang="ru-RU" sz="3600"/>
              <a:t>что достигается применением зажимных механизмов с самотормозящимися звеньями, а также блокировочных устройств, обеспечивающих отключение оборудования при внезапном раскреплении узла.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285750"/>
            <a:ext cx="8305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При проектировании приспособлений для сборки сварных изделий следует иметь в виду, что от качества сборки зависит качество сварки и качество изделия в целом.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0" y="3810000"/>
            <a:ext cx="7772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Требования к точности сборки определяются требованиями нормативных документов на изготовление конкретного изделия (ТУ, ГОСТ, ОСТ, РД)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5800" y="19685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При отсутствии точных требований можно воспользоваться общими требованиями к сборке: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lum bright="-12000" contrast="30000"/>
          </a:blip>
          <a:srcRect/>
          <a:stretch>
            <a:fillRect/>
          </a:stretch>
        </p:blipFill>
        <p:spPr bwMode="auto">
          <a:xfrm>
            <a:off x="1676400" y="4343400"/>
            <a:ext cx="6705600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229600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/>
              <a:t>1. Смещение кромок одного из элементов над другим сопрягаемым элементом для стыковых соединений, не должно быть:</a:t>
            </a:r>
          </a:p>
          <a:p>
            <a:pPr>
              <a:buFontTx/>
              <a:buChar char="•"/>
            </a:pPr>
            <a:r>
              <a:rPr lang="ru-RU" sz="2500"/>
              <a:t> более 0,2 толщины для металла толщиной менее 4 мм;</a:t>
            </a:r>
          </a:p>
          <a:p>
            <a:pPr>
              <a:buFontTx/>
              <a:buChar char="•"/>
            </a:pPr>
            <a:r>
              <a:rPr lang="ru-RU" sz="2500"/>
              <a:t> 0,15 толщины - для металла толщиной 4…10 мм;</a:t>
            </a:r>
          </a:p>
          <a:p>
            <a:pPr>
              <a:buFontTx/>
              <a:buChar char="•"/>
            </a:pPr>
            <a:r>
              <a:rPr lang="ru-RU" sz="2500"/>
              <a:t> 0,1 толщины, но не более 3 мм для металла толщиной свыше 10 мм.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4800" y="457200"/>
            <a:ext cx="84582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/>
              <a:t>2. При закреплении собираемых элементов на прихватках, располагаемых на будущем шве, рекомендуется прихватки выполнять сечением не более 2/3 сечения шва и длиной 4-5 толщин прихватываемых эле­ментов, но не менее 30 мм и не более 100 мм.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2895600"/>
            <a:ext cx="8382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/>
              <a:t>3. При сборке соединений под электрошлаковую сварку на планках или П-образных скобах рекомендуется устанавливать их не реже чем через I м.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83058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/>
              <a:t>4. При сборке болтовых соединений следует болты ставить в каждое четвертое отверстие, но не  реже чем через 500 мм.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058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/>
              <a:t>5. При наличии механической обработки сварного узла следует при сборке учитывать ожидаемые искажения при деформировании и припуски для обработки: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828800"/>
            <a:ext cx="8915400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5013325"/>
            <a:ext cx="8610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/>
              <a:t>6. Если в приспособлении кроме прихваток производят полную или частичную сварку швов, то такое приспособление называют сборочносварочным.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1534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/>
              <a:t>Сварочными приспособлениями называют дополнительные технологические устройства к стандартному оборудованию, используемые для выполнения операций сборки под сварку, сварки, термической обработки, пайки, наплавки, устранения или уменьшения деформаций, кон­троля, правки и т.п.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762000" y="3048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Сварочные приспособления разделяют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2971800" cy="14700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/>
              <a:t>по выполняемым операциям технологического процесса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3421063"/>
            <a:ext cx="3048000" cy="24463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/>
              <a:t>для разметки, термической и механической резки, сборки под сварку, сварки, комбинированные (сборочно-сварочные 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962400" y="1219200"/>
            <a:ext cx="2209800" cy="11350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/>
              <a:t>по виду обработки и методам сварки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962400" y="3421063"/>
            <a:ext cx="2514600" cy="193899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приспособления для электродуговой, электрошлаковой и контактной сварки; для наплавки, на­пыления, пайки 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705600" y="1219200"/>
            <a:ext cx="2133600" cy="79057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/>
              <a:t>по степени специализации 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705600" y="3429000"/>
            <a:ext cx="2209800" cy="24463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приспособления специализированные, переналаживаемые (групповые) и</a:t>
            </a:r>
          </a:p>
          <a:p>
            <a:pPr algn="ctr"/>
            <a:r>
              <a:rPr lang="ru-RU" sz="2200"/>
              <a:t>универсальные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77724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1828800" y="8382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029200" y="83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6553200" y="8382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3048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Сварочные приспособления разделяют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2514600" cy="11350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/>
              <a:t>по уровню механизации и автоматизации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3421063"/>
            <a:ext cx="2743200" cy="17764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/>
              <a:t>приспособления ручные, механизированные, полуавтоматические и автоматические 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752600" y="2362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352800" y="1219200"/>
            <a:ext cx="2438400" cy="11350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/>
              <a:t>по необходимости и возможности поворота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05200" y="3421063"/>
            <a:ext cx="2514600" cy="11064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/>
              <a:t>приспособления неповоротные и поворотные 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648200" y="2362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248400" y="1219200"/>
            <a:ext cx="2590800" cy="112553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/>
              <a:t>по источнику энергии силового привода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248400" y="3429000"/>
            <a:ext cx="2667000" cy="31162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приспособления ручные, пневматические, гидравлические, электромеханические, магнитные, вакуумные, центробежно-инерционные 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7467600" y="2362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1828800" y="8382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5029200" y="83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553200" y="8382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7543800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/>
              <a:t>Конструкция приспособления должна отвечать ряду требований, которые необходимо учесть как при выборе отдельных элементов, так и при разработке его общей компоновки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/>
              <a:t>Требования к приспособлениям</a:t>
            </a:r>
            <a:r>
              <a:rPr lang="ru-RU" sz="4000" dirty="0"/>
              <a:t>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362200" y="838200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2"/>
                </a:solidFill>
              </a:rPr>
              <a:t>Требование</a:t>
            </a:r>
            <a:r>
              <a:rPr lang="ru-RU" sz="4000" dirty="0"/>
              <a:t> </a:t>
            </a:r>
            <a:r>
              <a:rPr lang="ru-RU" sz="32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82296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333399"/>
                </a:solidFill>
              </a:rPr>
              <a:t>Приспособление должно обеспечить получение заданной точности</a:t>
            </a:r>
            <a:r>
              <a:rPr lang="ru-RU" sz="3600" dirty="0">
                <a:solidFill>
                  <a:srgbClr val="333399"/>
                </a:solidFill>
              </a:rPr>
              <a:t>, </a:t>
            </a:r>
          </a:p>
          <a:p>
            <a:pPr algn="ctr">
              <a:spcBef>
                <a:spcPct val="50000"/>
              </a:spcBef>
            </a:pPr>
            <a:r>
              <a:rPr lang="ru-RU" sz="3600" dirty="0"/>
              <a:t>что достигается выбором соответствующей конструкции и точности элементов, определяющих положение деталей в приспособлении, жесткостью корпуса и надежностью зажимов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/>
              <a:t>Требования к приспособлениям</a:t>
            </a:r>
            <a:r>
              <a:rPr lang="ru-RU" sz="4000"/>
              <a:t>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362200" y="8382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2"/>
                </a:solidFill>
              </a:rPr>
              <a:t>Требование 2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82296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333399"/>
                </a:solidFill>
              </a:rPr>
              <a:t>Приспособление должно обеспечивать заданную производительность по технологическому процессу</a:t>
            </a:r>
          </a:p>
          <a:p>
            <a:pPr algn="ctr">
              <a:spcBef>
                <a:spcPct val="50000"/>
              </a:spcBef>
            </a:pPr>
            <a:r>
              <a:rPr lang="ru-RU" sz="3600"/>
              <a:t> за счет применения механизированных зажимных механизмов и механизацией других рабочих приемов по обслуживанию приспособления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/>
              <a:t>Требования к приспособлениям</a:t>
            </a:r>
            <a:r>
              <a:rPr lang="ru-RU" sz="4000"/>
              <a:t>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362200" y="8382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</a:rPr>
              <a:t>Требование 3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82296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333399"/>
                </a:solidFill>
              </a:rPr>
              <a:t>Приспособление должно обладать хорошей ремонтоспособностью</a:t>
            </a:r>
            <a:r>
              <a:rPr lang="ru-RU" sz="3600"/>
              <a:t>, </a:t>
            </a:r>
          </a:p>
          <a:p>
            <a:pPr algn="ctr">
              <a:spcBef>
                <a:spcPct val="50000"/>
              </a:spcBef>
            </a:pPr>
            <a:r>
              <a:rPr lang="ru-RU" sz="3600"/>
              <a:t>что следует обеспечить выбором соответствующих конструкций быстроизнашивающихся элементов и способом их крепления на приспособлении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/>
              <a:t>Требования к приспособлениям</a:t>
            </a:r>
            <a:r>
              <a:rPr lang="ru-RU" sz="4000"/>
              <a:t>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62200" y="8382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</a:rPr>
              <a:t>Требование 4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82296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333399"/>
                </a:solidFill>
              </a:rPr>
              <a:t>Приспособление должно быть удобным в эксплуатации</a:t>
            </a:r>
            <a:r>
              <a:rPr lang="ru-RU" sz="3600"/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3600"/>
              <a:t>за счет обеспечения свободного подхода при установке деталей и снятии узла в целом и обеспечения требований эргономики к рабочему  месту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608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</dc:creator>
  <cp:lastModifiedBy>Пользователь</cp:lastModifiedBy>
  <cp:revision>7</cp:revision>
  <dcterms:created xsi:type="dcterms:W3CDTF">2015-08-18T19:28:13Z</dcterms:created>
  <dcterms:modified xsi:type="dcterms:W3CDTF">2020-04-02T10:38:07Z</dcterms:modified>
</cp:coreProperties>
</file>