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99" r:id="rId3"/>
    <p:sldId id="268" r:id="rId4"/>
    <p:sldId id="269" r:id="rId5"/>
    <p:sldId id="274" r:id="rId6"/>
    <p:sldId id="275" r:id="rId7"/>
    <p:sldId id="276" r:id="rId8"/>
    <p:sldId id="272" r:id="rId9"/>
    <p:sldId id="277" r:id="rId10"/>
    <p:sldId id="283" r:id="rId11"/>
    <p:sldId id="278" r:id="rId12"/>
    <p:sldId id="279" r:id="rId13"/>
    <p:sldId id="280" r:id="rId14"/>
    <p:sldId id="281" r:id="rId15"/>
    <p:sldId id="282" r:id="rId16"/>
    <p:sldId id="284" r:id="rId17"/>
    <p:sldId id="286" r:id="rId18"/>
    <p:sldId id="288" r:id="rId19"/>
    <p:sldId id="287" r:id="rId20"/>
    <p:sldId id="285" r:id="rId21"/>
    <p:sldId id="289" r:id="rId22"/>
    <p:sldId id="273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6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Учитель\Рабочий стол\5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520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2000240"/>
            <a:ext cx="57150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r>
              <a:rPr lang="ru-RU" sz="2400" b="1" dirty="0">
                <a:solidFill>
                  <a:schemeClr val="tx2"/>
                </a:solidFill>
                <a:latin typeface="Franklin Gothic Medium" pitchFamily="34" charset="0"/>
              </a:rPr>
              <a:t>Урок по экономике</a:t>
            </a:r>
          </a:p>
          <a:p>
            <a:pPr algn="ctr">
              <a:buNone/>
            </a:pPr>
            <a:r>
              <a:rPr lang="ru-RU" sz="2400" b="1" dirty="0">
                <a:solidFill>
                  <a:schemeClr val="tx2"/>
                </a:solidFill>
                <a:latin typeface="Franklin Gothic Medium" pitchFamily="34" charset="0"/>
              </a:rPr>
              <a:t>на тему </a:t>
            </a:r>
          </a:p>
          <a:p>
            <a:pPr algn="ctr">
              <a:buNone/>
            </a:pPr>
            <a:r>
              <a:rPr lang="ru-RU" sz="2400" b="1" dirty="0">
                <a:solidFill>
                  <a:schemeClr val="tx2"/>
                </a:solidFill>
                <a:latin typeface="Franklin Gothic Medium" pitchFamily="34" charset="0"/>
              </a:rPr>
              <a:t>«Банковская система РФ. Функции и виды банков»</a:t>
            </a:r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9144000" cy="4752988"/>
          </a:xfrm>
        </p:spPr>
        <p:txBody>
          <a:bodyPr/>
          <a:lstStyle/>
          <a:p>
            <a:pPr>
              <a:buNone/>
            </a:pPr>
            <a:r>
              <a:rPr lang="ru-RU" dirty="0"/>
              <a:t>  </a:t>
            </a:r>
            <a:r>
              <a:rPr lang="ru-RU" sz="3600" b="1" i="1" dirty="0"/>
              <a:t>Банк </a:t>
            </a:r>
            <a:r>
              <a:rPr lang="ru-RU" dirty="0"/>
              <a:t>– это финансовая организация, осуществляющая   деятельность по: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/>
              <a:t>приему депозитов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/>
              <a:t>предоставлению кредитов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/>
              <a:t>организации  безналичных расчетов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/>
              <a:t>купле и  продаже ценных бумаг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/>
              <a:t>консультированию клиентов</a:t>
            </a:r>
          </a:p>
          <a:p>
            <a:pPr marL="514350" indent="-5143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3074" name="Picture 2" descr="C:\Documents and Settings\Учитель\Рабочий стол\1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67066"/>
            <a:ext cx="2357454" cy="1790934"/>
          </a:xfrm>
          <a:prstGeom prst="rect">
            <a:avLst/>
          </a:prstGeom>
          <a:noFill/>
        </p:spPr>
      </p:pic>
      <p:pic>
        <p:nvPicPr>
          <p:cNvPr id="3076" name="Picture 4" descr="C:\Documents and Settings\Учитель\Рабочий стол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714860"/>
            <a:ext cx="2143140" cy="2143140"/>
          </a:xfrm>
          <a:prstGeom prst="rect">
            <a:avLst/>
          </a:prstGeom>
          <a:noFill/>
        </p:spPr>
      </p:pic>
      <p:pic>
        <p:nvPicPr>
          <p:cNvPr id="3077" name="Picture 5" descr="C:\Documents and Settings\Учитель\Рабочий стол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252714"/>
            <a:ext cx="2143140" cy="160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Виды и функции банков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072494" cy="15716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b="1" dirty="0"/>
              <a:t>    Центральный банк </a:t>
            </a:r>
            <a:r>
              <a:rPr lang="ru-RU" dirty="0"/>
              <a:t>– это главный банк страны, который действует как банкир государства и всей кредитной системы.</a:t>
            </a:r>
          </a:p>
          <a:p>
            <a:pPr algn="just">
              <a:buNone/>
            </a:pPr>
            <a:r>
              <a:rPr lang="ru-RU" dirty="0"/>
              <a:t>   </a:t>
            </a:r>
          </a:p>
        </p:txBody>
      </p:sp>
      <p:pic>
        <p:nvPicPr>
          <p:cNvPr id="2051" name="Picture 3" descr="C:\Documents and Settings\Учитель\Рабочий стол\банк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714620"/>
            <a:ext cx="4786314" cy="3214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714620"/>
            <a:ext cx="3643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/>
              <a:t>   Практически во всех странах банковская система организована по одному и тому же принципу двух уровней банков – центральный и коммерческие банки. </a:t>
            </a:r>
          </a:p>
          <a:p>
            <a:pPr algn="just">
              <a:buNone/>
            </a:pPr>
            <a:r>
              <a:rPr lang="ru-RU" sz="2400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482442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b="1" dirty="0"/>
              <a:t>Современная банковская система РФ </a:t>
            </a:r>
            <a:r>
              <a:rPr lang="ru-RU" dirty="0"/>
              <a:t>состоит из </a:t>
            </a:r>
            <a:r>
              <a:rPr lang="ru-RU" b="1" dirty="0"/>
              <a:t>двух уровней:</a:t>
            </a:r>
          </a:p>
          <a:p>
            <a:pPr>
              <a:buNone/>
            </a:pPr>
            <a:r>
              <a:rPr lang="ru-RU" b="1" dirty="0"/>
              <a:t>   1. </a:t>
            </a:r>
            <a:r>
              <a:rPr lang="ru-RU" dirty="0"/>
              <a:t>верхний уровень – </a:t>
            </a:r>
            <a:r>
              <a:rPr lang="ru-RU" i="1" dirty="0"/>
              <a:t>Центральный  Банк РФ </a:t>
            </a:r>
          </a:p>
          <a:p>
            <a:pPr>
              <a:buNone/>
            </a:pPr>
            <a:r>
              <a:rPr lang="ru-RU" i="1" dirty="0"/>
              <a:t>   2. </a:t>
            </a:r>
            <a:r>
              <a:rPr lang="ru-RU" dirty="0"/>
              <a:t>нижний уровень -  </a:t>
            </a:r>
            <a:r>
              <a:rPr lang="ru-RU" i="1" dirty="0"/>
              <a:t>коммерческие банки,            небанковские  кредитные организации, представительства иностранных банков.</a:t>
            </a:r>
          </a:p>
        </p:txBody>
      </p:sp>
      <p:pic>
        <p:nvPicPr>
          <p:cNvPr id="4" name="Picture 3" descr="C:\Documents and Settings\Учитель\Рабочий стол\1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786190"/>
            <a:ext cx="2571768" cy="2571768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11"/>
            <a:ext cx="2214578" cy="1285884"/>
          </a:xfrm>
          <a:prstGeom prst="rect">
            <a:avLst/>
          </a:prstGeom>
          <a:noFill/>
        </p:spPr>
      </p:pic>
      <p:pic>
        <p:nvPicPr>
          <p:cNvPr id="4098" name="Picture 2" descr="C:\Documents and Settings\Учитель\Рабочий стол\тинько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143380"/>
            <a:ext cx="1785924" cy="1373788"/>
          </a:xfrm>
          <a:prstGeom prst="rect">
            <a:avLst/>
          </a:prstGeom>
          <a:noFill/>
        </p:spPr>
      </p:pic>
      <p:pic>
        <p:nvPicPr>
          <p:cNvPr id="4099" name="Picture 3" descr="C:\Documents and Settings\Учитель\Рабочий стол\втб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5588068"/>
            <a:ext cx="2076794" cy="1269931"/>
          </a:xfrm>
          <a:prstGeom prst="rect">
            <a:avLst/>
          </a:prstGeom>
          <a:noFill/>
        </p:spPr>
      </p:pic>
      <p:pic>
        <p:nvPicPr>
          <p:cNvPr id="8" name="Picture 4" descr="C:\Documents and Settings\Учитель\Рабочий стол\1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5509608"/>
            <a:ext cx="1417738" cy="134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Учитель\Рабочий стол\банковская система рф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Функции Центрального Банка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858280" cy="5038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Центральный (эмиссионный) банк  не обслуживает частных лиц и фирмы. О ведет дела </a:t>
            </a:r>
            <a:r>
              <a:rPr lang="ru-RU" b="1" dirty="0"/>
              <a:t>только</a:t>
            </a:r>
            <a:r>
              <a:rPr lang="ru-RU" dirty="0"/>
              <a:t> с </a:t>
            </a:r>
            <a:r>
              <a:rPr lang="ru-RU" b="1" dirty="0"/>
              <a:t>государством и коммерческими банками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b="1" i="1" dirty="0"/>
              <a:t>Функциями ЦБ являются: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эмиссия (выпуск) национальной валюты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регулирование количества денег в стране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поддержание стабильности национальной валюты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контроль за деятельностью кредитно-финансовых учреждений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предоставление кредитов коммерческим банкам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выпуск и погашение государственных ценных бумаг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Функции коммерческих банков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64357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       Коммерческие банки </a:t>
            </a:r>
            <a:r>
              <a:rPr lang="ru-RU" b="1" dirty="0"/>
              <a:t>обслуживают граждан и   фирмы.</a:t>
            </a:r>
            <a:r>
              <a:rPr lang="ru-RU" dirty="0"/>
              <a:t> Они могут быть полностью частными или государство может быть их совладельцем. </a:t>
            </a:r>
          </a:p>
          <a:p>
            <a:pPr algn="just">
              <a:buNone/>
            </a:pPr>
            <a:r>
              <a:rPr lang="ru-RU" dirty="0"/>
              <a:t>       Например, Сбербанк России – это частный акционерный банк, но государству принадлежит крупнейший пакет его акций. </a:t>
            </a:r>
          </a:p>
          <a:p>
            <a:pPr algn="just">
              <a:buNone/>
            </a:pPr>
            <a:r>
              <a:rPr lang="ru-RU" dirty="0"/>
              <a:t>    </a:t>
            </a:r>
            <a:r>
              <a:rPr lang="ru-RU" b="1" i="1" dirty="0"/>
              <a:t>Функциями коммерческих банков являются: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прием вкладов (депозитов)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выдача кредитов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осуществление безналичных расчетов по сделкам между фирмами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купля-продажа валюты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консультирование клиентов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операции банков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462334"/>
            <a:ext cx="8858280" cy="339566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/>
              <a:t>ДЕПОЗИТ -  это вклады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КРЕДИТ - это предоставление в долг денежных средств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Предоставление кредита называется КРЕДИТОВАНИЕМ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Тот, кто дает деньги в долг является КРЕДИТОРОМ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Тот, кто берет деньги в кредит (долг) является ЗАЁМЩИКОМ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785926"/>
            <a:ext cx="4286280" cy="1428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ПАССИВНЫЕ ОПЕРАЦИИ (привлечение депозитов)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1785926"/>
            <a:ext cx="4071966" cy="1428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АКТИВНЫЕ ОПЕРАЦИИ (выдача кредитов)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428860" y="1285860"/>
            <a:ext cx="1238735" cy="43291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00694" y="1285860"/>
            <a:ext cx="1285884" cy="42862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Виды депозитов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8643998" cy="2928958"/>
          </a:xfrm>
        </p:spPr>
        <p:txBody>
          <a:bodyPr/>
          <a:lstStyle/>
          <a:p>
            <a:pPr>
              <a:buNone/>
            </a:pPr>
            <a:r>
              <a:rPr lang="ru-RU" dirty="0"/>
              <a:t>это вклады, с которых                  это вклады, с которых </a:t>
            </a:r>
          </a:p>
          <a:p>
            <a:pPr>
              <a:buNone/>
            </a:pPr>
            <a:r>
              <a:rPr lang="ru-RU" dirty="0"/>
              <a:t>владелец обязуется                       вкладчик может изъять</a:t>
            </a:r>
          </a:p>
          <a:p>
            <a:pPr>
              <a:buNone/>
            </a:pPr>
            <a:r>
              <a:rPr lang="ru-RU" dirty="0"/>
              <a:t>не брать деньги до                         деньги в любой момент.</a:t>
            </a:r>
          </a:p>
          <a:p>
            <a:pPr>
              <a:buNone/>
            </a:pPr>
            <a:r>
              <a:rPr lang="ru-RU" dirty="0"/>
              <a:t>истечения определенного</a:t>
            </a:r>
          </a:p>
          <a:p>
            <a:pPr>
              <a:buNone/>
            </a:pPr>
            <a:r>
              <a:rPr lang="ru-RU" dirty="0"/>
              <a:t>срока.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1785926"/>
            <a:ext cx="3000396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до востребования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1714488"/>
            <a:ext cx="2643206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срочные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919758" y="294896"/>
            <a:ext cx="418360" cy="225741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rot="16200000" flipH="1">
            <a:off x="5420088" y="347998"/>
            <a:ext cx="418360" cy="217174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C:\Documents and Settings\Учитель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714884"/>
            <a:ext cx="2714644" cy="203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Documents and Settings\Учитель\Рабочий стол\деньги кл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857736"/>
            <a:ext cx="250033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94"/>
          </a:xfrm>
        </p:spPr>
        <p:txBody>
          <a:bodyPr/>
          <a:lstStyle/>
          <a:p>
            <a:pPr algn="ctr"/>
            <a:r>
              <a:rPr lang="ru-RU" b="1" dirty="0"/>
              <a:t>Банковская прибыль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04" cy="42148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Это разница между суммой процентов, полученных от заёмщиков, и суммой процентов, которые  выплачиваются вкладчикам. </a:t>
            </a:r>
          </a:p>
          <a:p>
            <a:pPr algn="just">
              <a:buNone/>
            </a:pPr>
            <a:r>
              <a:rPr lang="ru-RU" dirty="0"/>
              <a:t>                                                  Кроме этого банковская </a:t>
            </a:r>
          </a:p>
          <a:p>
            <a:pPr algn="just">
              <a:buNone/>
            </a:pPr>
            <a:r>
              <a:rPr lang="ru-RU" dirty="0"/>
              <a:t>                                                  прибыль включает  прибыль</a:t>
            </a:r>
          </a:p>
          <a:p>
            <a:pPr algn="just">
              <a:buNone/>
            </a:pPr>
            <a:r>
              <a:rPr lang="ru-RU" dirty="0"/>
              <a:t>                                                  от биржевых операций, от</a:t>
            </a:r>
          </a:p>
          <a:p>
            <a:pPr algn="just">
              <a:buNone/>
            </a:pPr>
            <a:r>
              <a:rPr lang="ru-RU" dirty="0"/>
              <a:t>                                                  инвестиций, комиссионные  </a:t>
            </a:r>
          </a:p>
          <a:p>
            <a:pPr algn="just">
              <a:buNone/>
            </a:pPr>
            <a:r>
              <a:rPr lang="ru-RU" dirty="0"/>
              <a:t>                                                  вознаграждения и т.п.                            </a:t>
            </a:r>
          </a:p>
        </p:txBody>
      </p:sp>
      <p:pic>
        <p:nvPicPr>
          <p:cNvPr id="6147" name="Picture 3" descr="C:\Documents and Settings\Учитель\Рабочий стол\прибыль банк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3772485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Учитель\Рабочий стол\прибы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238738"/>
            <a:ext cx="2428892" cy="161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6858048" cy="1010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         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Откуда коммерческий банк берет средства?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3357562"/>
            <a:ext cx="2857520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Кредитные ресурсы коммерческого банка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714488"/>
            <a:ext cx="2714644" cy="1057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Средства Уставного фонда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214950"/>
            <a:ext cx="2857488" cy="1357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Вклады до востребования населения и предприятий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5214950"/>
            <a:ext cx="3071834" cy="13430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Прибыль банка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1785926"/>
            <a:ext cx="3357554" cy="107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Срочные депозиты населения и предприятий</a:t>
            </a:r>
          </a:p>
        </p:txBody>
      </p:sp>
      <p:pic>
        <p:nvPicPr>
          <p:cNvPr id="5122" name="Picture 2" descr="C:\Documents and Settings\Учитель\Рабочий стол\Думающий-челове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978237" cy="1714488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16200000" flipH="1">
            <a:off x="2750331" y="2250273"/>
            <a:ext cx="1000132" cy="9286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4786314" y="2214554"/>
            <a:ext cx="928694" cy="9644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V="1">
            <a:off x="4536281" y="4964917"/>
            <a:ext cx="1428760" cy="9286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2678893" y="4964917"/>
            <a:ext cx="1428760" cy="9286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Documents and Settings\Учитель\Рабочий стол\деньг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10617"/>
            <a:ext cx="2500298" cy="2179754"/>
          </a:xfrm>
          <a:prstGeom prst="rect">
            <a:avLst/>
          </a:prstGeom>
          <a:noFill/>
        </p:spPr>
      </p:pic>
      <p:pic>
        <p:nvPicPr>
          <p:cNvPr id="5124" name="Picture 4" descr="C:\Documents and Settings\Учитель\Рабочий стол\банки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071810"/>
            <a:ext cx="1857388" cy="2049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Банковская система РФ.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Функции и виды банков </a:t>
            </a:r>
          </a:p>
        </p:txBody>
      </p:sp>
      <p:pic>
        <p:nvPicPr>
          <p:cNvPr id="1026" name="Picture 2" descr="C:\Documents and Settings\Учитель\Рабочий стол\1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2428872" cy="1619248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ь\Рабочий стол\1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071810"/>
            <a:ext cx="3000396" cy="3000396"/>
          </a:xfrm>
          <a:prstGeom prst="rect">
            <a:avLst/>
          </a:prstGeom>
          <a:noFill/>
        </p:spPr>
      </p:pic>
      <p:pic>
        <p:nvPicPr>
          <p:cNvPr id="1028" name="Picture 4" descr="C:\Documents and Settings\Учитель\Рабочий стол\1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643182"/>
            <a:ext cx="1752600" cy="1666875"/>
          </a:xfrm>
          <a:prstGeom prst="rect">
            <a:avLst/>
          </a:prstGeom>
          <a:noFill/>
        </p:spPr>
      </p:pic>
      <p:pic>
        <p:nvPicPr>
          <p:cNvPr id="1029" name="Picture 5" descr="C:\Documents and Settings\Учитель\Рабочий стол\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929198"/>
            <a:ext cx="2357422" cy="1571615"/>
          </a:xfrm>
          <a:prstGeom prst="rect">
            <a:avLst/>
          </a:prstGeom>
          <a:noFill/>
        </p:spPr>
      </p:pic>
      <p:pic>
        <p:nvPicPr>
          <p:cNvPr id="1030" name="Picture 6" descr="C:\Documents and Settings\Учитель\Рабочий стол\1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786322"/>
            <a:ext cx="3295658" cy="1729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Как банк устанавливает процентную ставку по кредиту?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7286676" cy="442915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спрос на деньги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предложение денег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плата за услугу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плата за обслуживание кредита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плата за риск банка (в случае не возврата кредита)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сумма кредита (депозита)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срок кредита (депозита)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условия погашения кредита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надежность заемщика (залога)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8194" name="Picture 2" descr="C:\Documents and Settings\Учитель\Рабочий стол\Думающий-челов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928802"/>
            <a:ext cx="2214546" cy="2143140"/>
          </a:xfrm>
          <a:prstGeom prst="rect">
            <a:avLst/>
          </a:prstGeom>
          <a:noFill/>
        </p:spPr>
      </p:pic>
      <p:pic>
        <p:nvPicPr>
          <p:cNvPr id="8195" name="Picture 3" descr="C:\Documents and Settings\Учитель\Рабочий стол\процен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6008" y="4429132"/>
            <a:ext cx="3737992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85794"/>
            <a:ext cx="6858048" cy="21431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Какой процент больше – за пользованием кредитом или полученный по вкладам? Почему?</a:t>
            </a:r>
          </a:p>
        </p:txBody>
      </p:sp>
      <p:pic>
        <p:nvPicPr>
          <p:cNvPr id="4098" name="Picture 2" descr="C:\Documents and Settings\Учитель\Рабочий стол\1111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86124"/>
            <a:ext cx="6929486" cy="3571876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Думающий-челове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5984" cy="221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Принципы кредитования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443914" cy="460343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/>
              <a:t>Срочность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Платность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Возвратность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Гарантированность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Целевой характер</a:t>
            </a:r>
          </a:p>
        </p:txBody>
      </p:sp>
      <p:pic>
        <p:nvPicPr>
          <p:cNvPr id="9218" name="Picture 2" descr="C:\Documents and Settings\Учитель\Рабочий стол\кредитов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3773" y="3571876"/>
            <a:ext cx="4990227" cy="3083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Срочность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501122" cy="453199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/>
              <a:t>   Любой кредит предоставляется на определенный срок.  Установленный срок кредитования является предельным временем нахождения денежных средств  у заёмщика.</a:t>
            </a:r>
          </a:p>
          <a:p>
            <a:pPr>
              <a:buNone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                        Возвратность.</a:t>
            </a:r>
          </a:p>
          <a:p>
            <a:pPr algn="just">
              <a:buNone/>
            </a:pPr>
            <a:r>
              <a:rPr lang="ru-RU" sz="2800" dirty="0"/>
              <a:t>   </a:t>
            </a:r>
            <a:r>
              <a:rPr lang="ru-RU" dirty="0"/>
              <a:t>Кредит предоставляется в пользование на срок и по истечении этого срока  должен быть возвращен. </a:t>
            </a:r>
          </a:p>
          <a:p>
            <a:pPr algn="just">
              <a:buNone/>
            </a:pPr>
            <a:r>
              <a:rPr lang="ru-RU" dirty="0"/>
              <a:t>   Банк для этого проводит анализ кредитоспособности заёмщика – сбор экономической информации о его материальном положении (готовность и возможность заемщика вернуть кредит и выплатить по нему проценты)</a:t>
            </a:r>
          </a:p>
          <a:p>
            <a:pPr>
              <a:buNone/>
            </a:pPr>
            <a:r>
              <a:rPr lang="ru-RU" dirty="0"/>
              <a:t>    </a:t>
            </a:r>
          </a:p>
        </p:txBody>
      </p:sp>
      <p:pic>
        <p:nvPicPr>
          <p:cNvPr id="10242" name="Picture 2" descr="C:\Documents and Settings\Учитель\Рабочий стол\1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796052"/>
            <a:ext cx="3929090" cy="206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Платность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482442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/>
              <a:t>Банки предоставляют кредиты во временное</a:t>
            </a:r>
          </a:p>
          <a:p>
            <a:pPr algn="just">
              <a:buNone/>
            </a:pPr>
            <a:r>
              <a:rPr lang="ru-RU" sz="2400" dirty="0"/>
              <a:t>пользование только за плату, называемую «процент за</a:t>
            </a:r>
          </a:p>
          <a:p>
            <a:pPr algn="just">
              <a:buNone/>
            </a:pPr>
            <a:r>
              <a:rPr lang="ru-RU" sz="2400" dirty="0"/>
              <a:t>кредит». Устанавливается эта плата в процентах к</a:t>
            </a:r>
          </a:p>
          <a:p>
            <a:pPr algn="just">
              <a:buNone/>
            </a:pPr>
            <a:r>
              <a:rPr lang="ru-RU" sz="2400" dirty="0"/>
              <a:t>сумме кредита и в расчете на 1 год использования</a:t>
            </a:r>
          </a:p>
          <a:p>
            <a:pPr algn="just">
              <a:buNone/>
            </a:pPr>
            <a:r>
              <a:rPr lang="ru-RU" sz="2400" dirty="0"/>
              <a:t>заёмных средств.</a:t>
            </a:r>
          </a:p>
          <a:p>
            <a:pPr algn="ctr">
              <a:buNone/>
            </a:pPr>
            <a:r>
              <a:rPr lang="ru-RU" dirty="0"/>
              <a:t>    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Гарантированность </a:t>
            </a:r>
          </a:p>
          <a:p>
            <a:pPr algn="just">
              <a:buNone/>
            </a:pPr>
            <a:r>
              <a:rPr lang="ru-RU" sz="2400" dirty="0"/>
              <a:t>Банки отдают в кредит преимущественно деньги</a:t>
            </a:r>
          </a:p>
          <a:p>
            <a:pPr algn="just">
              <a:buNone/>
            </a:pPr>
            <a:r>
              <a:rPr lang="ru-RU" sz="2400" dirty="0"/>
              <a:t>вкладчиков. Чтобы защитить эти деньги от потерь банки</a:t>
            </a:r>
          </a:p>
          <a:p>
            <a:pPr algn="just">
              <a:buNone/>
            </a:pPr>
            <a:r>
              <a:rPr lang="ru-RU" sz="2400" dirty="0"/>
              <a:t>требуют  с заёмщика доказательств наличия у него</a:t>
            </a:r>
          </a:p>
          <a:p>
            <a:pPr algn="just">
              <a:buNone/>
            </a:pPr>
            <a:r>
              <a:rPr lang="ru-RU" sz="2400" dirty="0"/>
              <a:t>собственности, которая может быть продана в случае не</a:t>
            </a:r>
          </a:p>
          <a:p>
            <a:pPr algn="just">
              <a:buNone/>
            </a:pPr>
            <a:r>
              <a:rPr lang="ru-RU" sz="2400" dirty="0"/>
              <a:t>возврата  кредита (собственность в качестве залога, гарантии)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1267" name="Picture 3" descr="C:\Documents and Settings\Учитель\Рабочий стол\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242886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501122" cy="3143272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 НАДЕЖНОСТЬ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Величина Уставного фонда (собственного капитала)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Соотношение собственных и заёмных средств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Прибыль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Размер резервных фондов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643042" y="1357298"/>
            <a:ext cx="857256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4643470" cy="1200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Критерии выбора банка</a:t>
            </a:r>
          </a:p>
        </p:txBody>
      </p:sp>
      <p:pic>
        <p:nvPicPr>
          <p:cNvPr id="12290" name="Picture 2" descr="C:\Documents and Settings\Учитель\Рабочий стол\6266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292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ЛИКВИДНОСТЬ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401080" cy="164307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   </a:t>
            </a:r>
            <a:r>
              <a:rPr lang="ru-RU" sz="2800" dirty="0"/>
              <a:t>Коэффициент текущей ликвидность определяется сопоставлением суммы банковской наличности (активы) и обязательств  до востребования (пассивы)</a:t>
            </a:r>
          </a:p>
        </p:txBody>
      </p:sp>
      <p:pic>
        <p:nvPicPr>
          <p:cNvPr id="13314" name="Picture 2" descr="C:\Documents and Settings\Учитель\Рабочий стол\ликвид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14686"/>
            <a:ext cx="6072230" cy="342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38962"/>
          </a:xfrm>
        </p:spPr>
        <p:txBody>
          <a:bodyPr/>
          <a:lstStyle/>
          <a:p>
            <a:r>
              <a:rPr lang="ru-RU" dirty="0"/>
              <a:t>             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Как правило:</a:t>
            </a:r>
          </a:p>
        </p:txBody>
      </p:sp>
      <p:pic>
        <p:nvPicPr>
          <p:cNvPr id="14338" name="Picture 2" descr="C:\Documents and Settings\Учитель\Рабочий стол\воскли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28" cy="203421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14282" y="2000240"/>
            <a:ext cx="2000264" cy="10001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Активы</a:t>
            </a:r>
          </a:p>
        </p:txBody>
      </p:sp>
      <p:sp>
        <p:nvSpPr>
          <p:cNvPr id="8" name="Овал 7"/>
          <p:cNvSpPr/>
          <p:nvPr/>
        </p:nvSpPr>
        <p:spPr>
          <a:xfrm>
            <a:off x="3071802" y="2000240"/>
            <a:ext cx="2143140" cy="10001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Пассивы</a:t>
            </a:r>
          </a:p>
        </p:txBody>
      </p:sp>
      <p:sp>
        <p:nvSpPr>
          <p:cNvPr id="9" name="Овал 8"/>
          <p:cNvSpPr/>
          <p:nvPr/>
        </p:nvSpPr>
        <p:spPr>
          <a:xfrm>
            <a:off x="214282" y="5286388"/>
            <a:ext cx="2071702" cy="10572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Активы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143240" y="5286388"/>
            <a:ext cx="2143140" cy="11287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Пассивы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72198" y="2071678"/>
            <a:ext cx="3071802" cy="9286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Банк платежеспособный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5429264"/>
            <a:ext cx="278605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Банкротство</a:t>
            </a:r>
          </a:p>
        </p:txBody>
      </p:sp>
      <p:sp>
        <p:nvSpPr>
          <p:cNvPr id="13" name="Нашивка 12"/>
          <p:cNvSpPr/>
          <p:nvPr/>
        </p:nvSpPr>
        <p:spPr>
          <a:xfrm>
            <a:off x="2357422" y="228599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-10800000">
            <a:off x="2500298" y="5572140"/>
            <a:ext cx="500066" cy="428628"/>
          </a:xfrm>
          <a:prstGeom prst="chevron">
            <a:avLst>
              <a:gd name="adj" fmla="val 53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5286380" y="2285992"/>
            <a:ext cx="714380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5456965" y="5637945"/>
            <a:ext cx="78581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1" name="Picture 5" descr="C:\Documents and Settings\Учитель\Рабочий стол\прибыль банка 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071810"/>
            <a:ext cx="3500462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Итоги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76384"/>
            <a:ext cx="8643998" cy="5181616"/>
          </a:xfrm>
        </p:spPr>
        <p:txBody>
          <a:bodyPr>
            <a:normAutofit/>
          </a:bodyPr>
          <a:lstStyle/>
          <a:p>
            <a:r>
              <a:rPr lang="ru-RU" dirty="0"/>
              <a:t>Банки возникли в глубокой древности.</a:t>
            </a:r>
          </a:p>
          <a:p>
            <a:r>
              <a:rPr lang="ru-RU" dirty="0"/>
              <a:t>Банк оказывает  услуги по приему депозитов, выдаче кредитов, осуществлению безналичных расчетов, операциям с валютой и др.</a:t>
            </a:r>
          </a:p>
          <a:p>
            <a:r>
              <a:rPr lang="ru-RU" dirty="0"/>
              <a:t>Банковская система РФ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2-х </a:t>
            </a:r>
            <a:r>
              <a:rPr lang="ru-RU" dirty="0">
                <a:cs typeface="Times New Roman" pitchFamily="18" charset="0"/>
              </a:rPr>
              <a:t>уровневая: ЦБ РФ и коммерческие банки.</a:t>
            </a:r>
          </a:p>
          <a:p>
            <a:r>
              <a:rPr lang="ru-RU" dirty="0">
                <a:cs typeface="Times New Roman" pitchFamily="18" charset="0"/>
              </a:rPr>
              <a:t>ЦБ РФ работает с государством и коммерческими банками.</a:t>
            </a:r>
          </a:p>
          <a:p>
            <a:r>
              <a:rPr lang="ru-RU" dirty="0">
                <a:cs typeface="Times New Roman" pitchFamily="18" charset="0"/>
              </a:rPr>
              <a:t>Коммерческие банки обслуживают граждан и фирмы, предприятия.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3674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43914" cy="5643578"/>
          </a:xfrm>
        </p:spPr>
        <p:txBody>
          <a:bodyPr/>
          <a:lstStyle/>
          <a:p>
            <a:r>
              <a:rPr lang="ru-RU" dirty="0">
                <a:cs typeface="Times New Roman" pitchFamily="18" charset="0"/>
              </a:rPr>
              <a:t>Операции банка делятся на 2 вида: активные и пассивные.</a:t>
            </a:r>
          </a:p>
          <a:p>
            <a:r>
              <a:rPr lang="ru-RU" dirty="0">
                <a:cs typeface="Times New Roman" pitchFamily="18" charset="0"/>
              </a:rPr>
              <a:t>Важнейшим видом деятельности банков является кредитование.</a:t>
            </a:r>
          </a:p>
          <a:p>
            <a:r>
              <a:rPr lang="ru-RU" dirty="0">
                <a:cs typeface="Times New Roman" pitchFamily="18" charset="0"/>
              </a:rPr>
              <a:t>Принципами кредитования являются: срочность, платность, возвратность, гарантированность, целевой характер.</a:t>
            </a:r>
          </a:p>
          <a:p>
            <a:r>
              <a:rPr lang="ru-RU" dirty="0">
                <a:cs typeface="Times New Roman" pitchFamily="18" charset="0"/>
              </a:rPr>
              <a:t>Надежность банка обеспечивается соотношением величины активов и пассивов.</a:t>
            </a:r>
          </a:p>
          <a:p>
            <a:endParaRPr lang="ru-RU" dirty="0"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Цель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4786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Сформировать современное представление о банках и  банковской системе.</a:t>
            </a:r>
          </a:p>
          <a:p>
            <a:pPr algn="ctr">
              <a:buNone/>
            </a:pPr>
            <a:r>
              <a:rPr lang="ru-RU" sz="4400" dirty="0"/>
              <a:t>Задачи урока </a:t>
            </a:r>
          </a:p>
          <a:p>
            <a:pPr>
              <a:buNone/>
            </a:pPr>
            <a:r>
              <a:rPr lang="ru-RU" sz="3000" i="1" dirty="0"/>
              <a:t>    Изучить:</a:t>
            </a:r>
          </a:p>
          <a:p>
            <a:r>
              <a:rPr lang="ru-RU" dirty="0"/>
              <a:t>Особенности банковской системы;</a:t>
            </a:r>
          </a:p>
          <a:p>
            <a:r>
              <a:rPr lang="ru-RU" dirty="0"/>
              <a:t>Основные функции Центрального и коммерческих банков, и их роль в экономике;</a:t>
            </a:r>
          </a:p>
          <a:p>
            <a:r>
              <a:rPr lang="ru-RU" dirty="0"/>
              <a:t>Классификацию коммерческих банков, виды банковских операций и виды депозитов;</a:t>
            </a:r>
          </a:p>
          <a:p>
            <a:r>
              <a:rPr lang="ru-RU" dirty="0"/>
              <a:t>Основные принципы кредитования.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/>
              <a:t>РЕФЛЕКСИЯ</a:t>
            </a:r>
            <a:br>
              <a:rPr lang="ru-RU" sz="3200" b="1" i="1" dirty="0"/>
            </a:br>
            <a:r>
              <a:rPr lang="ru-RU" sz="3200" b="1" i="1" dirty="0"/>
              <a:t>«Экономические загадки»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329642" cy="4554551"/>
          </a:xfrm>
        </p:spPr>
        <p:txBody>
          <a:bodyPr>
            <a:normAutofit fontScale="70000" lnSpcReduction="20000"/>
          </a:bodyPr>
          <a:lstStyle/>
          <a:p>
            <a:r>
              <a:rPr lang="ru-RU" sz="3000" dirty="0"/>
              <a:t>  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 у нас пойдут на лад </a:t>
            </a:r>
          </a:p>
          <a:p>
            <a:pPr>
              <a:buNone/>
            </a:pP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Мы в лучший банк внесли свой…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рубль — копейки, на доллары центы,</a:t>
            </a:r>
          </a:p>
          <a:p>
            <a:pPr>
              <a:buNone/>
            </a:pP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Бегут-набегают в банке…</a:t>
            </a:r>
          </a:p>
          <a:p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Мебель купили, одежду,  посуду.</a:t>
            </a:r>
            <a:b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Брали для этого в банке мы… </a:t>
            </a:r>
          </a:p>
          <a:p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Чтобы дом купить я смог,</a:t>
            </a:r>
            <a:b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Взял кредит, внеся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Будут целыми, как в танке,</a:t>
            </a:r>
            <a:b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Сбереженья ваши в ...</a:t>
            </a:r>
          </a:p>
          <a:p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Он финансовый факир,</a:t>
            </a:r>
            <a:b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банк к себе вас ждёт …</a:t>
            </a:r>
            <a:br>
              <a:rPr lang="ru-RU" sz="3400" dirty="0"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10" name="Picture 2" descr="C:\Documents and Settings\Учитель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7209" y="1571612"/>
            <a:ext cx="2846791" cy="2286016"/>
          </a:xfrm>
          <a:prstGeom prst="rect">
            <a:avLst/>
          </a:prstGeom>
          <a:noFill/>
        </p:spPr>
      </p:pic>
      <p:pic>
        <p:nvPicPr>
          <p:cNvPr id="17411" name="Picture 3" descr="C:\Documents and Settings\Учитель\Рабочий стол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104494"/>
            <a:ext cx="3143272" cy="2753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ctr"/>
            <a:r>
              <a:rPr lang="ru-RU" b="1" i="1" dirty="0"/>
              <a:t>Эпиграф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472518" cy="4038608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sz="3200" i="1" dirty="0"/>
              <a:t>Банкир – это центральная фигура.</a:t>
            </a:r>
          </a:p>
          <a:p>
            <a:pPr algn="ctr">
              <a:buNone/>
            </a:pPr>
            <a:r>
              <a:rPr lang="ru-RU" sz="3200" i="1" dirty="0"/>
              <a:t>Он держит на своих плечах весь мир.</a:t>
            </a:r>
          </a:p>
          <a:p>
            <a:pPr algn="ctr">
              <a:buNone/>
            </a:pPr>
            <a:r>
              <a:rPr lang="ru-RU" sz="3200" i="1" dirty="0"/>
              <a:t>                                             Герберт Н. </a:t>
            </a:r>
            <a:r>
              <a:rPr lang="ru-RU" sz="3200" i="1" dirty="0" err="1"/>
              <a:t>Кэссон</a:t>
            </a:r>
            <a:r>
              <a:rPr lang="ru-RU" sz="3200" i="1" dirty="0"/>
              <a:t> </a:t>
            </a:r>
          </a:p>
        </p:txBody>
      </p:sp>
      <p:pic>
        <p:nvPicPr>
          <p:cNvPr id="1027" name="Picture 3" descr="C:\Documents and Settings\Учитель\Рабочий стол\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57628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История появления банков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643998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  Банки – весьма древнее экономическое изобретение. Считается, что впервые банки возникли ещё на Древнем Востоке в VII-VI вв. до н.э., когда уровень благосостояния людей позволил им делать сбережения при сохранении приемлемого уровня текущего потребления. </a:t>
            </a:r>
          </a:p>
          <a:p>
            <a:pPr algn="ctr">
              <a:buNone/>
            </a:pPr>
            <a:r>
              <a:rPr lang="ru-RU" dirty="0"/>
              <a:t>   </a:t>
            </a:r>
          </a:p>
        </p:txBody>
      </p:sp>
      <p:pic>
        <p:nvPicPr>
          <p:cNvPr id="4" name="Picture 2" descr="C:\Documents and Settings\Учитель\Рабочий стол\вави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572008"/>
            <a:ext cx="3357586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  Затем эстафету подхватила  Древняя Греция. Здесь наиболее чтимые храмы стали принимать деньги ни хранение на время войн, поскольку воюющие стороны считали недопустимым грабить святилища.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Учитель\Рабочий стол\меня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4105275" cy="2257425"/>
          </a:xfrm>
          <a:prstGeom prst="rect">
            <a:avLst/>
          </a:prstGeom>
          <a:noFill/>
        </p:spPr>
      </p:pic>
      <p:pic>
        <p:nvPicPr>
          <p:cNvPr id="5" name="Picture 4" descr="C:\Documents and Settings\Учитель\Рабочий стол\111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427038"/>
            <a:ext cx="4071966" cy="1976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57290" y="0"/>
            <a:ext cx="7258072" cy="2040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56102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/>
              <a:t>        История банковского дела в России  ведется с XVII века. </a:t>
            </a:r>
          </a:p>
          <a:p>
            <a:pPr algn="ctr">
              <a:buNone/>
            </a:pPr>
            <a:r>
              <a:rPr lang="ru-RU" sz="2400" dirty="0"/>
              <a:t>В Пскове в 1665 году появилось первое подобие кредитной организации для купечества. При императрице Анне </a:t>
            </a:r>
            <a:r>
              <a:rPr lang="ru-RU" sz="2400" dirty="0" err="1"/>
              <a:t>Иоановне</a:t>
            </a:r>
            <a:r>
              <a:rPr lang="ru-RU" sz="2400" dirty="0"/>
              <a:t>  ссуды впервые стали выдаваться из монетного двора под определенный процент. А первые российские кредитные учреждения в современном понимании появились в 1754 году по указанию Елизаветы Петровны - Дворянские заемные банки в Петербурге и Москве и Купеческий банк в Петербурге.</a:t>
            </a:r>
          </a:p>
        </p:txBody>
      </p:sp>
      <p:pic>
        <p:nvPicPr>
          <p:cNvPr id="5123" name="Picture 3" descr="C:\Documents and Settings\Учитель\Рабочий стол\9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881572"/>
            <a:ext cx="4714878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Учитель\Рабочий стол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"/>
            <a:ext cx="9358346" cy="11001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1214422"/>
            <a:ext cx="8786874" cy="19288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За свою долгую историю банки прошли огромный путь развития и совершенствования. Итогом этого пути стало рождение множества форм банковских учреждений.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    </a:t>
            </a:r>
          </a:p>
        </p:txBody>
      </p:sp>
      <p:pic>
        <p:nvPicPr>
          <p:cNvPr id="3074" name="Picture 2" descr="C:\Documents and Settings\Учитель\Рабочий стол\бан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786190"/>
            <a:ext cx="3214710" cy="28627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105835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Что такое банк и какие виды банков выделяют???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984</Words>
  <Application>Microsoft Office PowerPoint</Application>
  <PresentationFormat>Экран (4:3)</PresentationFormat>
  <Paragraphs>161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Constantia</vt:lpstr>
      <vt:lpstr>Franklin Gothic Medium</vt:lpstr>
      <vt:lpstr>Times New Roman</vt:lpstr>
      <vt:lpstr>Wingdings</vt:lpstr>
      <vt:lpstr>Wingdings 2</vt:lpstr>
      <vt:lpstr>Поток</vt:lpstr>
      <vt:lpstr>Тема Office</vt:lpstr>
      <vt:lpstr>Презентация PowerPoint</vt:lpstr>
      <vt:lpstr>Банковская система РФ.  Функции и виды банков </vt:lpstr>
      <vt:lpstr>Цель урока</vt:lpstr>
      <vt:lpstr>Эпиграф</vt:lpstr>
      <vt:lpstr>История появления банков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и функции банков</vt:lpstr>
      <vt:lpstr>Презентация PowerPoint</vt:lpstr>
      <vt:lpstr>Презентация PowerPoint</vt:lpstr>
      <vt:lpstr>Функции Центрального Банка</vt:lpstr>
      <vt:lpstr>Функции коммерческих банков</vt:lpstr>
      <vt:lpstr>Основные операции банков</vt:lpstr>
      <vt:lpstr>Виды депозитов</vt:lpstr>
      <vt:lpstr>Банковская прибыль</vt:lpstr>
      <vt:lpstr>         Откуда коммерческий банк берет средства?</vt:lpstr>
      <vt:lpstr>Как банк устанавливает процентную ставку по кредиту?</vt:lpstr>
      <vt:lpstr>Какой процент больше – за пользованием кредитом или полученный по вкладам? Почему?</vt:lpstr>
      <vt:lpstr>Принципы кредитования</vt:lpstr>
      <vt:lpstr>Срочность</vt:lpstr>
      <vt:lpstr>Платность</vt:lpstr>
      <vt:lpstr>Презентация PowerPoint</vt:lpstr>
      <vt:lpstr>ЛИКВИДНОСТЬ</vt:lpstr>
      <vt:lpstr>              Как правило:</vt:lpstr>
      <vt:lpstr>Итоги урока</vt:lpstr>
      <vt:lpstr>Презентация PowerPoint</vt:lpstr>
      <vt:lpstr>РЕФЛЕКСИЯ «Экономические загадки»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 Админов</cp:lastModifiedBy>
  <cp:revision>54</cp:revision>
  <dcterms:modified xsi:type="dcterms:W3CDTF">2020-03-27T04:21:23Z</dcterms:modified>
</cp:coreProperties>
</file>