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40" r:id="rId2"/>
    <p:sldMasterId id="2147483953" r:id="rId3"/>
    <p:sldMasterId id="2147483966" r:id="rId4"/>
  </p:sldMasterIdLst>
  <p:notesMasterIdLst>
    <p:notesMasterId r:id="rId49"/>
  </p:notesMasterIdLst>
  <p:handoutMasterIdLst>
    <p:handoutMasterId r:id="rId50"/>
  </p:handoutMasterIdLst>
  <p:sldIdLst>
    <p:sldId id="438" r:id="rId5"/>
    <p:sldId id="493" r:id="rId6"/>
    <p:sldId id="494" r:id="rId7"/>
    <p:sldId id="274" r:id="rId8"/>
    <p:sldId id="433" r:id="rId9"/>
    <p:sldId id="440" r:id="rId10"/>
    <p:sldId id="480" r:id="rId11"/>
    <p:sldId id="393" r:id="rId12"/>
    <p:sldId id="441" r:id="rId13"/>
    <p:sldId id="482" r:id="rId14"/>
    <p:sldId id="489" r:id="rId15"/>
    <p:sldId id="490" r:id="rId16"/>
    <p:sldId id="483" r:id="rId17"/>
    <p:sldId id="443" r:id="rId18"/>
    <p:sldId id="484" r:id="rId19"/>
    <p:sldId id="345" r:id="rId20"/>
    <p:sldId id="444" r:id="rId21"/>
    <p:sldId id="456" r:id="rId22"/>
    <p:sldId id="446" r:id="rId23"/>
    <p:sldId id="445" r:id="rId24"/>
    <p:sldId id="481" r:id="rId25"/>
    <p:sldId id="410" r:id="rId26"/>
    <p:sldId id="464" r:id="rId27"/>
    <p:sldId id="419" r:id="rId28"/>
    <p:sldId id="366" r:id="rId29"/>
    <p:sldId id="492" r:id="rId30"/>
    <p:sldId id="398" r:id="rId31"/>
    <p:sldId id="399" r:id="rId32"/>
    <p:sldId id="400" r:id="rId33"/>
    <p:sldId id="451" r:id="rId34"/>
    <p:sldId id="465" r:id="rId35"/>
    <p:sldId id="472" r:id="rId36"/>
    <p:sldId id="473" r:id="rId37"/>
    <p:sldId id="474" r:id="rId38"/>
    <p:sldId id="475" r:id="rId39"/>
    <p:sldId id="467" r:id="rId40"/>
    <p:sldId id="487" r:id="rId41"/>
    <p:sldId id="488" r:id="rId42"/>
    <p:sldId id="435" r:id="rId43"/>
    <p:sldId id="436" r:id="rId44"/>
    <p:sldId id="476" r:id="rId45"/>
    <p:sldId id="491" r:id="rId46"/>
    <p:sldId id="478" r:id="rId47"/>
    <p:sldId id="455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4" autoAdjust="0"/>
    <p:restoredTop sz="93508" autoAdjust="0"/>
  </p:normalViewPr>
  <p:slideViewPr>
    <p:cSldViewPr>
      <p:cViewPr varScale="1">
        <p:scale>
          <a:sx n="72" d="100"/>
          <a:sy n="72" d="100"/>
        </p:scale>
        <p:origin x="13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CFDBB-8BBA-4935-A4E3-28DC6EBF3B9E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/>
      <dgm:spPr/>
    </dgm:pt>
    <dgm:pt modelId="{8249F53E-186C-47D1-922B-DAA5D2AAF63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>
              <a:ln/>
              <a:solidFill>
                <a:srgbClr val="C00000"/>
              </a:solidFill>
              <a:effectLst/>
              <a:latin typeface="Arial" charset="0"/>
            </a:rPr>
            <a:t>Функции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>
              <a:ln/>
              <a:solidFill>
                <a:srgbClr val="C00000"/>
              </a:solidFill>
              <a:effectLst/>
              <a:latin typeface="Arial" charset="0"/>
            </a:rPr>
            <a:t>денег</a:t>
          </a:r>
        </a:p>
      </dgm:t>
    </dgm:pt>
    <dgm:pt modelId="{2B52679C-BD96-477D-943D-7D4DAC5D4F3E}" type="parTrans" cxnId="{50E331D5-19F4-4757-8E9E-78B30E60E9BF}">
      <dgm:prSet/>
      <dgm:spPr/>
      <dgm:t>
        <a:bodyPr/>
        <a:lstStyle/>
        <a:p>
          <a:endParaRPr lang="ru-RU"/>
        </a:p>
      </dgm:t>
    </dgm:pt>
    <dgm:pt modelId="{77A748AA-3FB3-4016-AFAF-BCEF23A0A727}" type="sibTrans" cxnId="{50E331D5-19F4-4757-8E9E-78B30E60E9BF}">
      <dgm:prSet/>
      <dgm:spPr/>
      <dgm:t>
        <a:bodyPr/>
        <a:lstStyle/>
        <a:p>
          <a:endParaRPr lang="ru-RU"/>
        </a:p>
      </dgm:t>
    </dgm:pt>
    <dgm:pt modelId="{D01C25AB-614F-43C9-BDF4-69C384DE54B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>
              <a:ln/>
              <a:effectLst/>
              <a:latin typeface="Arial" charset="0"/>
            </a:rPr>
            <a:t>Мера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>
              <a:ln/>
              <a:effectLst/>
              <a:latin typeface="Arial" charset="0"/>
            </a:rPr>
            <a:t>стоимости</a:t>
          </a:r>
          <a:endParaRPr kumimoji="0" lang="ru-RU" b="1" i="0" u="none" strike="noStrike" cap="none" normalizeH="0" baseline="0" dirty="0">
            <a:ln/>
            <a:effectLst/>
            <a:latin typeface="Arial" charset="0"/>
          </a:endParaRPr>
        </a:p>
      </dgm:t>
    </dgm:pt>
    <dgm:pt modelId="{A89DFD02-B75F-4718-9C62-A883BC018FE4}" type="parTrans" cxnId="{E9935EE6-70AF-4C40-8BEB-273F3F2754EC}">
      <dgm:prSet/>
      <dgm:spPr/>
      <dgm:t>
        <a:bodyPr/>
        <a:lstStyle/>
        <a:p>
          <a:endParaRPr lang="ru-RU"/>
        </a:p>
      </dgm:t>
    </dgm:pt>
    <dgm:pt modelId="{126596AE-47EB-4DCA-80B9-39B23A982B11}" type="sibTrans" cxnId="{E9935EE6-70AF-4C40-8BEB-273F3F2754EC}">
      <dgm:prSet/>
      <dgm:spPr/>
      <dgm:t>
        <a:bodyPr/>
        <a:lstStyle/>
        <a:p>
          <a:endParaRPr lang="ru-RU"/>
        </a:p>
      </dgm:t>
    </dgm:pt>
    <dgm:pt modelId="{2E720F9B-6C22-48A4-8647-75F7751AED1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>
              <a:ln/>
              <a:effectLst/>
              <a:latin typeface="Arial" charset="0"/>
            </a:rPr>
            <a:t>Средство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>
              <a:ln/>
              <a:effectLst/>
              <a:latin typeface="Arial" charset="0"/>
            </a:rPr>
            <a:t>обращения</a:t>
          </a:r>
          <a:endParaRPr kumimoji="0" lang="ru-RU" b="1" i="0" u="none" strike="noStrike" cap="none" normalizeH="0" baseline="0" dirty="0">
            <a:ln/>
            <a:effectLst/>
            <a:latin typeface="Arial" charset="0"/>
          </a:endParaRPr>
        </a:p>
      </dgm:t>
    </dgm:pt>
    <dgm:pt modelId="{EA9422C9-A9C3-403D-AE08-20F1DB6B239B}" type="parTrans" cxnId="{C77AEE5D-9449-4F8D-97AE-18388F8803A6}">
      <dgm:prSet/>
      <dgm:spPr/>
      <dgm:t>
        <a:bodyPr/>
        <a:lstStyle/>
        <a:p>
          <a:endParaRPr lang="ru-RU"/>
        </a:p>
      </dgm:t>
    </dgm:pt>
    <dgm:pt modelId="{1697DD79-9B3B-42E9-8645-A638AC744AF1}" type="sibTrans" cxnId="{C77AEE5D-9449-4F8D-97AE-18388F8803A6}">
      <dgm:prSet/>
      <dgm:spPr/>
      <dgm:t>
        <a:bodyPr/>
        <a:lstStyle/>
        <a:p>
          <a:endParaRPr lang="ru-RU"/>
        </a:p>
      </dgm:t>
    </dgm:pt>
    <dgm:pt modelId="{5B230B7F-B097-48EC-8E6A-3235E524B3F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>
              <a:ln/>
              <a:effectLst/>
              <a:latin typeface="Arial" charset="0"/>
            </a:rPr>
            <a:t>Средство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>
              <a:ln/>
              <a:effectLst/>
              <a:latin typeface="Arial" charset="0"/>
            </a:rPr>
            <a:t>накопления</a:t>
          </a:r>
          <a:endParaRPr kumimoji="0" lang="ru-RU" b="1" i="0" u="none" strike="noStrike" cap="none" normalizeH="0" baseline="0" dirty="0">
            <a:ln/>
            <a:effectLst/>
            <a:latin typeface="Arial" charset="0"/>
          </a:endParaRPr>
        </a:p>
      </dgm:t>
    </dgm:pt>
    <dgm:pt modelId="{99A73442-D130-4C84-A566-91FC800FC0A4}" type="parTrans" cxnId="{C7804DD0-8C7E-4009-A1FB-16F53B456CF0}">
      <dgm:prSet/>
      <dgm:spPr/>
      <dgm:t>
        <a:bodyPr/>
        <a:lstStyle/>
        <a:p>
          <a:endParaRPr lang="ru-RU"/>
        </a:p>
      </dgm:t>
    </dgm:pt>
    <dgm:pt modelId="{E483B750-909C-4757-85B9-B58FCDCF2D65}" type="sibTrans" cxnId="{C7804DD0-8C7E-4009-A1FB-16F53B456CF0}">
      <dgm:prSet/>
      <dgm:spPr/>
      <dgm:t>
        <a:bodyPr/>
        <a:lstStyle/>
        <a:p>
          <a:endParaRPr lang="ru-RU"/>
        </a:p>
      </dgm:t>
    </dgm:pt>
    <dgm:pt modelId="{0CEC0DB8-603F-4F2B-8AC8-8A566221D4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>
              <a:ln/>
              <a:effectLst/>
              <a:latin typeface="Arial" charset="0"/>
            </a:rPr>
            <a:t>Средство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>
              <a:ln/>
              <a:effectLst/>
              <a:latin typeface="Arial" charset="0"/>
            </a:rPr>
            <a:t>платежа</a:t>
          </a:r>
          <a:endParaRPr kumimoji="0" lang="ru-RU" b="1" i="0" u="none" strike="noStrike" cap="none" normalizeH="0" baseline="0" dirty="0">
            <a:ln/>
            <a:effectLst/>
            <a:latin typeface="Arial" charset="0"/>
          </a:endParaRPr>
        </a:p>
      </dgm:t>
    </dgm:pt>
    <dgm:pt modelId="{0F9C103F-D964-45D6-842F-B9E96A60CE00}" type="parTrans" cxnId="{CCA0472A-3E4E-42C4-966B-A6B30A6EBB98}">
      <dgm:prSet/>
      <dgm:spPr/>
      <dgm:t>
        <a:bodyPr/>
        <a:lstStyle/>
        <a:p>
          <a:endParaRPr lang="ru-RU"/>
        </a:p>
      </dgm:t>
    </dgm:pt>
    <dgm:pt modelId="{DCFAEF8F-FD75-48BE-8F3F-05B9D6CE039F}" type="sibTrans" cxnId="{CCA0472A-3E4E-42C4-966B-A6B30A6EBB98}">
      <dgm:prSet/>
      <dgm:spPr/>
      <dgm:t>
        <a:bodyPr/>
        <a:lstStyle/>
        <a:p>
          <a:endParaRPr lang="ru-RU"/>
        </a:p>
      </dgm:t>
    </dgm:pt>
    <dgm:pt modelId="{8890910F-7FE5-4406-A846-DE92C1D306C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sng" strike="noStrike" cap="none" normalizeH="0" baseline="0">
              <a:ln/>
              <a:effectLst/>
              <a:latin typeface="Arial" charset="0"/>
            </a:rPr>
            <a:t>Мировые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sng" strike="noStrike" cap="none" normalizeH="0" baseline="0">
              <a:ln/>
              <a:effectLst/>
              <a:latin typeface="Arial" charset="0"/>
            </a:rPr>
            <a:t>деньги</a:t>
          </a:r>
          <a:endParaRPr kumimoji="0" lang="ru-RU" b="1" i="0" u="sng" strike="noStrike" cap="none" normalizeH="0" baseline="0" dirty="0">
            <a:ln/>
            <a:effectLst/>
            <a:latin typeface="Arial" charset="0"/>
          </a:endParaRPr>
        </a:p>
      </dgm:t>
    </dgm:pt>
    <dgm:pt modelId="{864BE8B2-C2ED-48E9-B3E4-07392681DBE1}" type="parTrans" cxnId="{A04164D1-91F2-4AE9-A1F9-89F8D634F522}">
      <dgm:prSet/>
      <dgm:spPr/>
      <dgm:t>
        <a:bodyPr/>
        <a:lstStyle/>
        <a:p>
          <a:endParaRPr lang="ru-RU"/>
        </a:p>
      </dgm:t>
    </dgm:pt>
    <dgm:pt modelId="{E46A0024-7A5B-4803-93F0-5A8A2ABDA734}" type="sibTrans" cxnId="{A04164D1-91F2-4AE9-A1F9-89F8D634F522}">
      <dgm:prSet/>
      <dgm:spPr/>
      <dgm:t>
        <a:bodyPr/>
        <a:lstStyle/>
        <a:p>
          <a:endParaRPr lang="ru-RU"/>
        </a:p>
      </dgm:t>
    </dgm:pt>
    <dgm:pt modelId="{C363560B-5BEA-48C5-A1D5-BA52126E8A7B}" type="pres">
      <dgm:prSet presAssocID="{DDACFDBB-8BBA-4935-A4E3-28DC6EBF3B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D64654-BF23-483D-A91D-D4088F676EDB}" type="pres">
      <dgm:prSet presAssocID="{8249F53E-186C-47D1-922B-DAA5D2AAF63C}" presName="hierRoot1" presStyleCnt="0">
        <dgm:presLayoutVars>
          <dgm:hierBranch/>
        </dgm:presLayoutVars>
      </dgm:prSet>
      <dgm:spPr/>
    </dgm:pt>
    <dgm:pt modelId="{E7E83096-2019-4610-AE9A-2F1F45A550DE}" type="pres">
      <dgm:prSet presAssocID="{8249F53E-186C-47D1-922B-DAA5D2AAF63C}" presName="rootComposite1" presStyleCnt="0"/>
      <dgm:spPr/>
    </dgm:pt>
    <dgm:pt modelId="{FDE58A41-E8FC-4CBC-A0A3-C5466A6A62CD}" type="pres">
      <dgm:prSet presAssocID="{8249F53E-186C-47D1-922B-DAA5D2AAF63C}" presName="rootText1" presStyleLbl="node0" presStyleIdx="0" presStyleCnt="1">
        <dgm:presLayoutVars>
          <dgm:chPref val="3"/>
        </dgm:presLayoutVars>
      </dgm:prSet>
      <dgm:spPr/>
    </dgm:pt>
    <dgm:pt modelId="{CB3D0D84-6DDB-4967-A767-3F2858D6F7AB}" type="pres">
      <dgm:prSet presAssocID="{8249F53E-186C-47D1-922B-DAA5D2AAF63C}" presName="rootConnector1" presStyleLbl="node1" presStyleIdx="0" presStyleCnt="0"/>
      <dgm:spPr/>
    </dgm:pt>
    <dgm:pt modelId="{A2B4C395-396E-4D86-9CA9-76E744005560}" type="pres">
      <dgm:prSet presAssocID="{8249F53E-186C-47D1-922B-DAA5D2AAF63C}" presName="hierChild2" presStyleCnt="0"/>
      <dgm:spPr/>
    </dgm:pt>
    <dgm:pt modelId="{099F298A-9B6C-4261-8308-CCE93695FD20}" type="pres">
      <dgm:prSet presAssocID="{A89DFD02-B75F-4718-9C62-A883BC018FE4}" presName="Name35" presStyleLbl="parChTrans1D2" presStyleIdx="0" presStyleCnt="5"/>
      <dgm:spPr/>
    </dgm:pt>
    <dgm:pt modelId="{07B1AD05-511A-4ED6-9C95-3ACBAC814803}" type="pres">
      <dgm:prSet presAssocID="{D01C25AB-614F-43C9-BDF4-69C384DE54BB}" presName="hierRoot2" presStyleCnt="0">
        <dgm:presLayoutVars>
          <dgm:hierBranch/>
        </dgm:presLayoutVars>
      </dgm:prSet>
      <dgm:spPr/>
    </dgm:pt>
    <dgm:pt modelId="{0A27A525-8B80-47D6-89A8-1C2F5F1B7CFC}" type="pres">
      <dgm:prSet presAssocID="{D01C25AB-614F-43C9-BDF4-69C384DE54BB}" presName="rootComposite" presStyleCnt="0"/>
      <dgm:spPr/>
    </dgm:pt>
    <dgm:pt modelId="{6047E219-75DA-4C49-B71D-4439B0838856}" type="pres">
      <dgm:prSet presAssocID="{D01C25AB-614F-43C9-BDF4-69C384DE54BB}" presName="rootText" presStyleLbl="node2" presStyleIdx="0" presStyleCnt="5">
        <dgm:presLayoutVars>
          <dgm:chPref val="3"/>
        </dgm:presLayoutVars>
      </dgm:prSet>
      <dgm:spPr/>
    </dgm:pt>
    <dgm:pt modelId="{6024F8A7-19A5-4C44-9CA8-D188125F1633}" type="pres">
      <dgm:prSet presAssocID="{D01C25AB-614F-43C9-BDF4-69C384DE54BB}" presName="rootConnector" presStyleLbl="node2" presStyleIdx="0" presStyleCnt="5"/>
      <dgm:spPr/>
    </dgm:pt>
    <dgm:pt modelId="{69F63C24-3CCF-4DD2-8859-AF004D1DDA7B}" type="pres">
      <dgm:prSet presAssocID="{D01C25AB-614F-43C9-BDF4-69C384DE54BB}" presName="hierChild4" presStyleCnt="0"/>
      <dgm:spPr/>
    </dgm:pt>
    <dgm:pt modelId="{0F93A6E0-5989-4823-B4BA-074BC45C5121}" type="pres">
      <dgm:prSet presAssocID="{D01C25AB-614F-43C9-BDF4-69C384DE54BB}" presName="hierChild5" presStyleCnt="0"/>
      <dgm:spPr/>
    </dgm:pt>
    <dgm:pt modelId="{DA4E2CE8-0D12-4A83-B2CF-145FCC5E3D51}" type="pres">
      <dgm:prSet presAssocID="{EA9422C9-A9C3-403D-AE08-20F1DB6B239B}" presName="Name35" presStyleLbl="parChTrans1D2" presStyleIdx="1" presStyleCnt="5"/>
      <dgm:spPr/>
    </dgm:pt>
    <dgm:pt modelId="{1F8E3A44-9595-4CA0-A932-FA8F0DD808B0}" type="pres">
      <dgm:prSet presAssocID="{2E720F9B-6C22-48A4-8647-75F7751AED13}" presName="hierRoot2" presStyleCnt="0">
        <dgm:presLayoutVars>
          <dgm:hierBranch/>
        </dgm:presLayoutVars>
      </dgm:prSet>
      <dgm:spPr/>
    </dgm:pt>
    <dgm:pt modelId="{4AD2202B-A0B9-483C-9D77-0E249BB5CD1A}" type="pres">
      <dgm:prSet presAssocID="{2E720F9B-6C22-48A4-8647-75F7751AED13}" presName="rootComposite" presStyleCnt="0"/>
      <dgm:spPr/>
    </dgm:pt>
    <dgm:pt modelId="{ED9F61AA-E890-42DA-AD41-40330FCEE997}" type="pres">
      <dgm:prSet presAssocID="{2E720F9B-6C22-48A4-8647-75F7751AED13}" presName="rootText" presStyleLbl="node2" presStyleIdx="1" presStyleCnt="5">
        <dgm:presLayoutVars>
          <dgm:chPref val="3"/>
        </dgm:presLayoutVars>
      </dgm:prSet>
      <dgm:spPr/>
    </dgm:pt>
    <dgm:pt modelId="{A2A687BE-E0E3-4D02-9BB9-8FCEF36079A8}" type="pres">
      <dgm:prSet presAssocID="{2E720F9B-6C22-48A4-8647-75F7751AED13}" presName="rootConnector" presStyleLbl="node2" presStyleIdx="1" presStyleCnt="5"/>
      <dgm:spPr/>
    </dgm:pt>
    <dgm:pt modelId="{1D84D561-D152-48D7-B749-DEB6DA829C78}" type="pres">
      <dgm:prSet presAssocID="{2E720F9B-6C22-48A4-8647-75F7751AED13}" presName="hierChild4" presStyleCnt="0"/>
      <dgm:spPr/>
    </dgm:pt>
    <dgm:pt modelId="{20B977C8-BD49-42BB-8E20-BEE0C8FF7978}" type="pres">
      <dgm:prSet presAssocID="{2E720F9B-6C22-48A4-8647-75F7751AED13}" presName="hierChild5" presStyleCnt="0"/>
      <dgm:spPr/>
    </dgm:pt>
    <dgm:pt modelId="{A6763946-10B0-47BE-A873-83D746260ADE}" type="pres">
      <dgm:prSet presAssocID="{99A73442-D130-4C84-A566-91FC800FC0A4}" presName="Name35" presStyleLbl="parChTrans1D2" presStyleIdx="2" presStyleCnt="5"/>
      <dgm:spPr/>
    </dgm:pt>
    <dgm:pt modelId="{F6237306-2E9E-4BD9-A55E-7C23FD26B208}" type="pres">
      <dgm:prSet presAssocID="{5B230B7F-B097-48EC-8E6A-3235E524B3F5}" presName="hierRoot2" presStyleCnt="0">
        <dgm:presLayoutVars>
          <dgm:hierBranch/>
        </dgm:presLayoutVars>
      </dgm:prSet>
      <dgm:spPr/>
    </dgm:pt>
    <dgm:pt modelId="{9C678602-F773-4B2B-AC8D-9551382BEABE}" type="pres">
      <dgm:prSet presAssocID="{5B230B7F-B097-48EC-8E6A-3235E524B3F5}" presName="rootComposite" presStyleCnt="0"/>
      <dgm:spPr/>
    </dgm:pt>
    <dgm:pt modelId="{877DBC28-C83E-4497-B67F-9E388FD9678E}" type="pres">
      <dgm:prSet presAssocID="{5B230B7F-B097-48EC-8E6A-3235E524B3F5}" presName="rootText" presStyleLbl="node2" presStyleIdx="2" presStyleCnt="5">
        <dgm:presLayoutVars>
          <dgm:chPref val="3"/>
        </dgm:presLayoutVars>
      </dgm:prSet>
      <dgm:spPr/>
    </dgm:pt>
    <dgm:pt modelId="{35925607-D71D-4C17-AF88-FDDC5F4300D6}" type="pres">
      <dgm:prSet presAssocID="{5B230B7F-B097-48EC-8E6A-3235E524B3F5}" presName="rootConnector" presStyleLbl="node2" presStyleIdx="2" presStyleCnt="5"/>
      <dgm:spPr/>
    </dgm:pt>
    <dgm:pt modelId="{AF230E15-8AF0-4DC7-885F-CE8BF6599E4A}" type="pres">
      <dgm:prSet presAssocID="{5B230B7F-B097-48EC-8E6A-3235E524B3F5}" presName="hierChild4" presStyleCnt="0"/>
      <dgm:spPr/>
    </dgm:pt>
    <dgm:pt modelId="{33030EAA-117A-4444-A73E-9023C964436F}" type="pres">
      <dgm:prSet presAssocID="{5B230B7F-B097-48EC-8E6A-3235E524B3F5}" presName="hierChild5" presStyleCnt="0"/>
      <dgm:spPr/>
    </dgm:pt>
    <dgm:pt modelId="{6220B6E4-E638-4DCE-9475-2A8D37C9B429}" type="pres">
      <dgm:prSet presAssocID="{0F9C103F-D964-45D6-842F-B9E96A60CE00}" presName="Name35" presStyleLbl="parChTrans1D2" presStyleIdx="3" presStyleCnt="5"/>
      <dgm:spPr/>
    </dgm:pt>
    <dgm:pt modelId="{5172F3CA-23AA-442E-A732-E53E326325BC}" type="pres">
      <dgm:prSet presAssocID="{0CEC0DB8-603F-4F2B-8AC8-8A566221D4DE}" presName="hierRoot2" presStyleCnt="0">
        <dgm:presLayoutVars>
          <dgm:hierBranch/>
        </dgm:presLayoutVars>
      </dgm:prSet>
      <dgm:spPr/>
    </dgm:pt>
    <dgm:pt modelId="{ED4417D6-10BA-419A-8F15-B1601FB295D8}" type="pres">
      <dgm:prSet presAssocID="{0CEC0DB8-603F-4F2B-8AC8-8A566221D4DE}" presName="rootComposite" presStyleCnt="0"/>
      <dgm:spPr/>
    </dgm:pt>
    <dgm:pt modelId="{03D79031-3E99-4A3A-B5FC-438C81596BC5}" type="pres">
      <dgm:prSet presAssocID="{0CEC0DB8-603F-4F2B-8AC8-8A566221D4DE}" presName="rootText" presStyleLbl="node2" presStyleIdx="3" presStyleCnt="5">
        <dgm:presLayoutVars>
          <dgm:chPref val="3"/>
        </dgm:presLayoutVars>
      </dgm:prSet>
      <dgm:spPr/>
    </dgm:pt>
    <dgm:pt modelId="{3552AD29-850B-480E-89E8-80D7875D5EF7}" type="pres">
      <dgm:prSet presAssocID="{0CEC0DB8-603F-4F2B-8AC8-8A566221D4DE}" presName="rootConnector" presStyleLbl="node2" presStyleIdx="3" presStyleCnt="5"/>
      <dgm:spPr/>
    </dgm:pt>
    <dgm:pt modelId="{172BDE58-A38A-4DC4-95E5-33A705993D69}" type="pres">
      <dgm:prSet presAssocID="{0CEC0DB8-603F-4F2B-8AC8-8A566221D4DE}" presName="hierChild4" presStyleCnt="0"/>
      <dgm:spPr/>
    </dgm:pt>
    <dgm:pt modelId="{ACB12E98-8945-4B4F-B93F-8A29D4E8AEDE}" type="pres">
      <dgm:prSet presAssocID="{0CEC0DB8-603F-4F2B-8AC8-8A566221D4DE}" presName="hierChild5" presStyleCnt="0"/>
      <dgm:spPr/>
    </dgm:pt>
    <dgm:pt modelId="{49557C16-6B17-4077-B751-F7E10BA8544A}" type="pres">
      <dgm:prSet presAssocID="{864BE8B2-C2ED-48E9-B3E4-07392681DBE1}" presName="Name35" presStyleLbl="parChTrans1D2" presStyleIdx="4" presStyleCnt="5"/>
      <dgm:spPr/>
    </dgm:pt>
    <dgm:pt modelId="{373FECA2-476B-42B9-91C2-A920BC1D8B4E}" type="pres">
      <dgm:prSet presAssocID="{8890910F-7FE5-4406-A846-DE92C1D306C1}" presName="hierRoot2" presStyleCnt="0">
        <dgm:presLayoutVars>
          <dgm:hierBranch/>
        </dgm:presLayoutVars>
      </dgm:prSet>
      <dgm:spPr/>
    </dgm:pt>
    <dgm:pt modelId="{2FFD0474-1814-42A4-81AC-F19CFACB2DE7}" type="pres">
      <dgm:prSet presAssocID="{8890910F-7FE5-4406-A846-DE92C1D306C1}" presName="rootComposite" presStyleCnt="0"/>
      <dgm:spPr/>
    </dgm:pt>
    <dgm:pt modelId="{388A48D2-7D5C-4A57-A553-1B389E420256}" type="pres">
      <dgm:prSet presAssocID="{8890910F-7FE5-4406-A846-DE92C1D306C1}" presName="rootText" presStyleLbl="node2" presStyleIdx="4" presStyleCnt="5">
        <dgm:presLayoutVars>
          <dgm:chPref val="3"/>
        </dgm:presLayoutVars>
      </dgm:prSet>
      <dgm:spPr/>
    </dgm:pt>
    <dgm:pt modelId="{CCFBD6D4-A28F-402C-9BC3-F5F4B8AFD550}" type="pres">
      <dgm:prSet presAssocID="{8890910F-7FE5-4406-A846-DE92C1D306C1}" presName="rootConnector" presStyleLbl="node2" presStyleIdx="4" presStyleCnt="5"/>
      <dgm:spPr/>
    </dgm:pt>
    <dgm:pt modelId="{037A3505-E882-4D64-B3FD-94E0AA6CA321}" type="pres">
      <dgm:prSet presAssocID="{8890910F-7FE5-4406-A846-DE92C1D306C1}" presName="hierChild4" presStyleCnt="0"/>
      <dgm:spPr/>
    </dgm:pt>
    <dgm:pt modelId="{683F362F-E8A4-4220-9030-20234BBC7CBB}" type="pres">
      <dgm:prSet presAssocID="{8890910F-7FE5-4406-A846-DE92C1D306C1}" presName="hierChild5" presStyleCnt="0"/>
      <dgm:spPr/>
    </dgm:pt>
    <dgm:pt modelId="{4DED6149-23DA-405E-B1F1-EC9D143D6A81}" type="pres">
      <dgm:prSet presAssocID="{8249F53E-186C-47D1-922B-DAA5D2AAF63C}" presName="hierChild3" presStyleCnt="0"/>
      <dgm:spPr/>
    </dgm:pt>
  </dgm:ptLst>
  <dgm:cxnLst>
    <dgm:cxn modelId="{F81A5A10-0965-4C10-8893-DF0B58A4C6EE}" type="presOf" srcId="{0F9C103F-D964-45D6-842F-B9E96A60CE00}" destId="{6220B6E4-E638-4DCE-9475-2A8D37C9B429}" srcOrd="0" destOrd="0" presId="urn:microsoft.com/office/officeart/2005/8/layout/orgChart1"/>
    <dgm:cxn modelId="{CCA0472A-3E4E-42C4-966B-A6B30A6EBB98}" srcId="{8249F53E-186C-47D1-922B-DAA5D2AAF63C}" destId="{0CEC0DB8-603F-4F2B-8AC8-8A566221D4DE}" srcOrd="3" destOrd="0" parTransId="{0F9C103F-D964-45D6-842F-B9E96A60CE00}" sibTransId="{DCFAEF8F-FD75-48BE-8F3F-05B9D6CE039F}"/>
    <dgm:cxn modelId="{776F2C3C-7DB2-4056-8960-87649BEA3741}" type="presOf" srcId="{D01C25AB-614F-43C9-BDF4-69C384DE54BB}" destId="{6024F8A7-19A5-4C44-9CA8-D188125F1633}" srcOrd="1" destOrd="0" presId="urn:microsoft.com/office/officeart/2005/8/layout/orgChart1"/>
    <dgm:cxn modelId="{6D34E23E-E1A0-4A03-904C-AB82E56D8422}" type="presOf" srcId="{99A73442-D130-4C84-A566-91FC800FC0A4}" destId="{A6763946-10B0-47BE-A873-83D746260ADE}" srcOrd="0" destOrd="0" presId="urn:microsoft.com/office/officeart/2005/8/layout/orgChart1"/>
    <dgm:cxn modelId="{C77AEE5D-9449-4F8D-97AE-18388F8803A6}" srcId="{8249F53E-186C-47D1-922B-DAA5D2AAF63C}" destId="{2E720F9B-6C22-48A4-8647-75F7751AED13}" srcOrd="1" destOrd="0" parTransId="{EA9422C9-A9C3-403D-AE08-20F1DB6B239B}" sibTransId="{1697DD79-9B3B-42E9-8645-A638AC744AF1}"/>
    <dgm:cxn modelId="{169BCB41-6959-4EEB-A8E6-3FA91E35916F}" type="presOf" srcId="{A89DFD02-B75F-4718-9C62-A883BC018FE4}" destId="{099F298A-9B6C-4261-8308-CCE93695FD20}" srcOrd="0" destOrd="0" presId="urn:microsoft.com/office/officeart/2005/8/layout/orgChart1"/>
    <dgm:cxn modelId="{8FA45E48-F070-42B5-B147-0BFB226DCEB2}" type="presOf" srcId="{DDACFDBB-8BBA-4935-A4E3-28DC6EBF3B9E}" destId="{C363560B-5BEA-48C5-A1D5-BA52126E8A7B}" srcOrd="0" destOrd="0" presId="urn:microsoft.com/office/officeart/2005/8/layout/orgChart1"/>
    <dgm:cxn modelId="{8B569151-A230-4A3B-8AC0-EC18B1DE26C3}" type="presOf" srcId="{0CEC0DB8-603F-4F2B-8AC8-8A566221D4DE}" destId="{3552AD29-850B-480E-89E8-80D7875D5EF7}" srcOrd="1" destOrd="0" presId="urn:microsoft.com/office/officeart/2005/8/layout/orgChart1"/>
    <dgm:cxn modelId="{EDCD7F54-FF55-4B76-8D16-088CAB1EF13C}" type="presOf" srcId="{D01C25AB-614F-43C9-BDF4-69C384DE54BB}" destId="{6047E219-75DA-4C49-B71D-4439B0838856}" srcOrd="0" destOrd="0" presId="urn:microsoft.com/office/officeart/2005/8/layout/orgChart1"/>
    <dgm:cxn modelId="{A7BEE87A-2293-499D-842C-E594E1E63552}" type="presOf" srcId="{2E720F9B-6C22-48A4-8647-75F7751AED13}" destId="{A2A687BE-E0E3-4D02-9BB9-8FCEF36079A8}" srcOrd="1" destOrd="0" presId="urn:microsoft.com/office/officeart/2005/8/layout/orgChart1"/>
    <dgm:cxn modelId="{E1226D9C-5EAB-46BE-A609-5D97CE765DCD}" type="presOf" srcId="{8249F53E-186C-47D1-922B-DAA5D2AAF63C}" destId="{CB3D0D84-6DDB-4967-A767-3F2858D6F7AB}" srcOrd="1" destOrd="0" presId="urn:microsoft.com/office/officeart/2005/8/layout/orgChart1"/>
    <dgm:cxn modelId="{4A54C5B2-1ACF-43A5-8FC3-32AA0BCB5D0F}" type="presOf" srcId="{0CEC0DB8-603F-4F2B-8AC8-8A566221D4DE}" destId="{03D79031-3E99-4A3A-B5FC-438C81596BC5}" srcOrd="0" destOrd="0" presId="urn:microsoft.com/office/officeart/2005/8/layout/orgChart1"/>
    <dgm:cxn modelId="{729938BE-58BC-4BBF-A66A-18E3835A29DF}" type="presOf" srcId="{EA9422C9-A9C3-403D-AE08-20F1DB6B239B}" destId="{DA4E2CE8-0D12-4A83-B2CF-145FCC5E3D51}" srcOrd="0" destOrd="0" presId="urn:microsoft.com/office/officeart/2005/8/layout/orgChart1"/>
    <dgm:cxn modelId="{9FDC5EBE-FE80-4CCF-8653-D793CCB00E2D}" type="presOf" srcId="{5B230B7F-B097-48EC-8E6A-3235E524B3F5}" destId="{35925607-D71D-4C17-AF88-FDDC5F4300D6}" srcOrd="1" destOrd="0" presId="urn:microsoft.com/office/officeart/2005/8/layout/orgChart1"/>
    <dgm:cxn modelId="{502FCBC7-5A9B-4923-9937-BFA27C3A3319}" type="presOf" srcId="{8890910F-7FE5-4406-A846-DE92C1D306C1}" destId="{CCFBD6D4-A28F-402C-9BC3-F5F4B8AFD550}" srcOrd="1" destOrd="0" presId="urn:microsoft.com/office/officeart/2005/8/layout/orgChart1"/>
    <dgm:cxn modelId="{C7804DD0-8C7E-4009-A1FB-16F53B456CF0}" srcId="{8249F53E-186C-47D1-922B-DAA5D2AAF63C}" destId="{5B230B7F-B097-48EC-8E6A-3235E524B3F5}" srcOrd="2" destOrd="0" parTransId="{99A73442-D130-4C84-A566-91FC800FC0A4}" sibTransId="{E483B750-909C-4757-85B9-B58FCDCF2D65}"/>
    <dgm:cxn modelId="{A04164D1-91F2-4AE9-A1F9-89F8D634F522}" srcId="{8249F53E-186C-47D1-922B-DAA5D2AAF63C}" destId="{8890910F-7FE5-4406-A846-DE92C1D306C1}" srcOrd="4" destOrd="0" parTransId="{864BE8B2-C2ED-48E9-B3E4-07392681DBE1}" sibTransId="{E46A0024-7A5B-4803-93F0-5A8A2ABDA734}"/>
    <dgm:cxn modelId="{FA52C7D2-4524-4571-B940-60122340167C}" type="presOf" srcId="{8249F53E-186C-47D1-922B-DAA5D2AAF63C}" destId="{FDE58A41-E8FC-4CBC-A0A3-C5466A6A62CD}" srcOrd="0" destOrd="0" presId="urn:microsoft.com/office/officeart/2005/8/layout/orgChart1"/>
    <dgm:cxn modelId="{50E331D5-19F4-4757-8E9E-78B30E60E9BF}" srcId="{DDACFDBB-8BBA-4935-A4E3-28DC6EBF3B9E}" destId="{8249F53E-186C-47D1-922B-DAA5D2AAF63C}" srcOrd="0" destOrd="0" parTransId="{2B52679C-BD96-477D-943D-7D4DAC5D4F3E}" sibTransId="{77A748AA-3FB3-4016-AFAF-BCEF23A0A727}"/>
    <dgm:cxn modelId="{62C716D7-1436-4438-9D12-ACB36576D6BE}" type="presOf" srcId="{8890910F-7FE5-4406-A846-DE92C1D306C1}" destId="{388A48D2-7D5C-4A57-A553-1B389E420256}" srcOrd="0" destOrd="0" presId="urn:microsoft.com/office/officeart/2005/8/layout/orgChart1"/>
    <dgm:cxn modelId="{189241DF-3F2C-4089-91D9-637DAC916C1D}" type="presOf" srcId="{864BE8B2-C2ED-48E9-B3E4-07392681DBE1}" destId="{49557C16-6B17-4077-B751-F7E10BA8544A}" srcOrd="0" destOrd="0" presId="urn:microsoft.com/office/officeart/2005/8/layout/orgChart1"/>
    <dgm:cxn modelId="{C79040E1-9BA4-4AE2-9CAB-74E222DBF803}" type="presOf" srcId="{5B230B7F-B097-48EC-8E6A-3235E524B3F5}" destId="{877DBC28-C83E-4497-B67F-9E388FD9678E}" srcOrd="0" destOrd="0" presId="urn:microsoft.com/office/officeart/2005/8/layout/orgChart1"/>
    <dgm:cxn modelId="{E9935EE6-70AF-4C40-8BEB-273F3F2754EC}" srcId="{8249F53E-186C-47D1-922B-DAA5D2AAF63C}" destId="{D01C25AB-614F-43C9-BDF4-69C384DE54BB}" srcOrd="0" destOrd="0" parTransId="{A89DFD02-B75F-4718-9C62-A883BC018FE4}" sibTransId="{126596AE-47EB-4DCA-80B9-39B23A982B11}"/>
    <dgm:cxn modelId="{6151C7E8-5211-4E19-92AD-1AD5EB455843}" type="presOf" srcId="{2E720F9B-6C22-48A4-8647-75F7751AED13}" destId="{ED9F61AA-E890-42DA-AD41-40330FCEE997}" srcOrd="0" destOrd="0" presId="urn:microsoft.com/office/officeart/2005/8/layout/orgChart1"/>
    <dgm:cxn modelId="{0333665F-E634-4630-BDA3-4BB67CB1ADE8}" type="presParOf" srcId="{C363560B-5BEA-48C5-A1D5-BA52126E8A7B}" destId="{E0D64654-BF23-483D-A91D-D4088F676EDB}" srcOrd="0" destOrd="0" presId="urn:microsoft.com/office/officeart/2005/8/layout/orgChart1"/>
    <dgm:cxn modelId="{87610DAE-5525-451F-9BC6-B2C500E52145}" type="presParOf" srcId="{E0D64654-BF23-483D-A91D-D4088F676EDB}" destId="{E7E83096-2019-4610-AE9A-2F1F45A550DE}" srcOrd="0" destOrd="0" presId="urn:microsoft.com/office/officeart/2005/8/layout/orgChart1"/>
    <dgm:cxn modelId="{31AC395B-ED8B-43FD-BF90-4E9E746B305D}" type="presParOf" srcId="{E7E83096-2019-4610-AE9A-2F1F45A550DE}" destId="{FDE58A41-E8FC-4CBC-A0A3-C5466A6A62CD}" srcOrd="0" destOrd="0" presId="urn:microsoft.com/office/officeart/2005/8/layout/orgChart1"/>
    <dgm:cxn modelId="{228916D4-4D79-46DE-8247-2E212B3C9314}" type="presParOf" srcId="{E7E83096-2019-4610-AE9A-2F1F45A550DE}" destId="{CB3D0D84-6DDB-4967-A767-3F2858D6F7AB}" srcOrd="1" destOrd="0" presId="urn:microsoft.com/office/officeart/2005/8/layout/orgChart1"/>
    <dgm:cxn modelId="{6C1CCAAF-58C8-4A27-A73B-DA92DF3E3535}" type="presParOf" srcId="{E0D64654-BF23-483D-A91D-D4088F676EDB}" destId="{A2B4C395-396E-4D86-9CA9-76E744005560}" srcOrd="1" destOrd="0" presId="urn:microsoft.com/office/officeart/2005/8/layout/orgChart1"/>
    <dgm:cxn modelId="{F7B5FF06-BC6B-4521-A41C-8B9E9987D980}" type="presParOf" srcId="{A2B4C395-396E-4D86-9CA9-76E744005560}" destId="{099F298A-9B6C-4261-8308-CCE93695FD20}" srcOrd="0" destOrd="0" presId="urn:microsoft.com/office/officeart/2005/8/layout/orgChart1"/>
    <dgm:cxn modelId="{08BC2219-6521-477F-A441-03FDD275AF86}" type="presParOf" srcId="{A2B4C395-396E-4D86-9CA9-76E744005560}" destId="{07B1AD05-511A-4ED6-9C95-3ACBAC814803}" srcOrd="1" destOrd="0" presId="urn:microsoft.com/office/officeart/2005/8/layout/orgChart1"/>
    <dgm:cxn modelId="{5E6E143A-E0F6-4B99-8CEE-5ADC6583F532}" type="presParOf" srcId="{07B1AD05-511A-4ED6-9C95-3ACBAC814803}" destId="{0A27A525-8B80-47D6-89A8-1C2F5F1B7CFC}" srcOrd="0" destOrd="0" presId="urn:microsoft.com/office/officeart/2005/8/layout/orgChart1"/>
    <dgm:cxn modelId="{2422BED6-D6AE-4D88-A701-DCCABEB8B5AB}" type="presParOf" srcId="{0A27A525-8B80-47D6-89A8-1C2F5F1B7CFC}" destId="{6047E219-75DA-4C49-B71D-4439B0838856}" srcOrd="0" destOrd="0" presId="urn:microsoft.com/office/officeart/2005/8/layout/orgChart1"/>
    <dgm:cxn modelId="{3C05D4D6-3573-4E35-89BE-776042527FF4}" type="presParOf" srcId="{0A27A525-8B80-47D6-89A8-1C2F5F1B7CFC}" destId="{6024F8A7-19A5-4C44-9CA8-D188125F1633}" srcOrd="1" destOrd="0" presId="urn:microsoft.com/office/officeart/2005/8/layout/orgChart1"/>
    <dgm:cxn modelId="{BA67B9BA-B61B-444F-A54E-58301102791D}" type="presParOf" srcId="{07B1AD05-511A-4ED6-9C95-3ACBAC814803}" destId="{69F63C24-3CCF-4DD2-8859-AF004D1DDA7B}" srcOrd="1" destOrd="0" presId="urn:microsoft.com/office/officeart/2005/8/layout/orgChart1"/>
    <dgm:cxn modelId="{D6DBF696-C04B-4DFB-9B91-4A4513281C06}" type="presParOf" srcId="{07B1AD05-511A-4ED6-9C95-3ACBAC814803}" destId="{0F93A6E0-5989-4823-B4BA-074BC45C5121}" srcOrd="2" destOrd="0" presId="urn:microsoft.com/office/officeart/2005/8/layout/orgChart1"/>
    <dgm:cxn modelId="{CD06AA29-9C2C-4AF3-B897-91134C05FDA9}" type="presParOf" srcId="{A2B4C395-396E-4D86-9CA9-76E744005560}" destId="{DA4E2CE8-0D12-4A83-B2CF-145FCC5E3D51}" srcOrd="2" destOrd="0" presId="urn:microsoft.com/office/officeart/2005/8/layout/orgChart1"/>
    <dgm:cxn modelId="{25172F34-0506-4ABA-84C7-481477845E7F}" type="presParOf" srcId="{A2B4C395-396E-4D86-9CA9-76E744005560}" destId="{1F8E3A44-9595-4CA0-A932-FA8F0DD808B0}" srcOrd="3" destOrd="0" presId="urn:microsoft.com/office/officeart/2005/8/layout/orgChart1"/>
    <dgm:cxn modelId="{CBE41123-CAE0-47B7-B6D7-F508F3C70D51}" type="presParOf" srcId="{1F8E3A44-9595-4CA0-A932-FA8F0DD808B0}" destId="{4AD2202B-A0B9-483C-9D77-0E249BB5CD1A}" srcOrd="0" destOrd="0" presId="urn:microsoft.com/office/officeart/2005/8/layout/orgChart1"/>
    <dgm:cxn modelId="{D9D30D66-F3AE-499F-94C7-97C88C341327}" type="presParOf" srcId="{4AD2202B-A0B9-483C-9D77-0E249BB5CD1A}" destId="{ED9F61AA-E890-42DA-AD41-40330FCEE997}" srcOrd="0" destOrd="0" presId="urn:microsoft.com/office/officeart/2005/8/layout/orgChart1"/>
    <dgm:cxn modelId="{F8047453-2D17-4821-821E-F7EDC4AD5E91}" type="presParOf" srcId="{4AD2202B-A0B9-483C-9D77-0E249BB5CD1A}" destId="{A2A687BE-E0E3-4D02-9BB9-8FCEF36079A8}" srcOrd="1" destOrd="0" presId="urn:microsoft.com/office/officeart/2005/8/layout/orgChart1"/>
    <dgm:cxn modelId="{69FDC8CB-B614-4EB4-A3DC-551C3CFA12AB}" type="presParOf" srcId="{1F8E3A44-9595-4CA0-A932-FA8F0DD808B0}" destId="{1D84D561-D152-48D7-B749-DEB6DA829C78}" srcOrd="1" destOrd="0" presId="urn:microsoft.com/office/officeart/2005/8/layout/orgChart1"/>
    <dgm:cxn modelId="{B337037F-567C-4B84-B932-C6A99D5C638D}" type="presParOf" srcId="{1F8E3A44-9595-4CA0-A932-FA8F0DD808B0}" destId="{20B977C8-BD49-42BB-8E20-BEE0C8FF7978}" srcOrd="2" destOrd="0" presId="urn:microsoft.com/office/officeart/2005/8/layout/orgChart1"/>
    <dgm:cxn modelId="{F678CF63-5492-460D-9635-9C077DC1FCFE}" type="presParOf" srcId="{A2B4C395-396E-4D86-9CA9-76E744005560}" destId="{A6763946-10B0-47BE-A873-83D746260ADE}" srcOrd="4" destOrd="0" presId="urn:microsoft.com/office/officeart/2005/8/layout/orgChart1"/>
    <dgm:cxn modelId="{AC96155E-6E49-4B4F-A89B-74DA8B7B042D}" type="presParOf" srcId="{A2B4C395-396E-4D86-9CA9-76E744005560}" destId="{F6237306-2E9E-4BD9-A55E-7C23FD26B208}" srcOrd="5" destOrd="0" presId="urn:microsoft.com/office/officeart/2005/8/layout/orgChart1"/>
    <dgm:cxn modelId="{79962A90-295C-4B39-BE19-E730C9F2ADC0}" type="presParOf" srcId="{F6237306-2E9E-4BD9-A55E-7C23FD26B208}" destId="{9C678602-F773-4B2B-AC8D-9551382BEABE}" srcOrd="0" destOrd="0" presId="urn:microsoft.com/office/officeart/2005/8/layout/orgChart1"/>
    <dgm:cxn modelId="{2A6BC7DC-3FB7-48F3-9327-2B0047238238}" type="presParOf" srcId="{9C678602-F773-4B2B-AC8D-9551382BEABE}" destId="{877DBC28-C83E-4497-B67F-9E388FD9678E}" srcOrd="0" destOrd="0" presId="urn:microsoft.com/office/officeart/2005/8/layout/orgChart1"/>
    <dgm:cxn modelId="{E6EB8E13-52BF-40D9-BEA6-D05BFB835961}" type="presParOf" srcId="{9C678602-F773-4B2B-AC8D-9551382BEABE}" destId="{35925607-D71D-4C17-AF88-FDDC5F4300D6}" srcOrd="1" destOrd="0" presId="urn:microsoft.com/office/officeart/2005/8/layout/orgChart1"/>
    <dgm:cxn modelId="{C7FD53BE-CBEE-41E3-AD59-84FDAB413A9D}" type="presParOf" srcId="{F6237306-2E9E-4BD9-A55E-7C23FD26B208}" destId="{AF230E15-8AF0-4DC7-885F-CE8BF6599E4A}" srcOrd="1" destOrd="0" presId="urn:microsoft.com/office/officeart/2005/8/layout/orgChart1"/>
    <dgm:cxn modelId="{D51FD7A9-94A9-4CA5-B485-7E3E618FB52A}" type="presParOf" srcId="{F6237306-2E9E-4BD9-A55E-7C23FD26B208}" destId="{33030EAA-117A-4444-A73E-9023C964436F}" srcOrd="2" destOrd="0" presId="urn:microsoft.com/office/officeart/2005/8/layout/orgChart1"/>
    <dgm:cxn modelId="{27EFD71A-4998-40D6-ADB9-639823FD7D65}" type="presParOf" srcId="{A2B4C395-396E-4D86-9CA9-76E744005560}" destId="{6220B6E4-E638-4DCE-9475-2A8D37C9B429}" srcOrd="6" destOrd="0" presId="urn:microsoft.com/office/officeart/2005/8/layout/orgChart1"/>
    <dgm:cxn modelId="{ECC9525F-3F12-471E-BDE4-C5FAFC451CAD}" type="presParOf" srcId="{A2B4C395-396E-4D86-9CA9-76E744005560}" destId="{5172F3CA-23AA-442E-A732-E53E326325BC}" srcOrd="7" destOrd="0" presId="urn:microsoft.com/office/officeart/2005/8/layout/orgChart1"/>
    <dgm:cxn modelId="{05A0CEE4-3A1F-414F-8B8E-3A9ED843BAC7}" type="presParOf" srcId="{5172F3CA-23AA-442E-A732-E53E326325BC}" destId="{ED4417D6-10BA-419A-8F15-B1601FB295D8}" srcOrd="0" destOrd="0" presId="urn:microsoft.com/office/officeart/2005/8/layout/orgChart1"/>
    <dgm:cxn modelId="{24FD8E46-C907-4FB6-B0EE-D94875FCE1C0}" type="presParOf" srcId="{ED4417D6-10BA-419A-8F15-B1601FB295D8}" destId="{03D79031-3E99-4A3A-B5FC-438C81596BC5}" srcOrd="0" destOrd="0" presId="urn:microsoft.com/office/officeart/2005/8/layout/orgChart1"/>
    <dgm:cxn modelId="{606E0446-DC4B-4A28-808D-2AA8953EA612}" type="presParOf" srcId="{ED4417D6-10BA-419A-8F15-B1601FB295D8}" destId="{3552AD29-850B-480E-89E8-80D7875D5EF7}" srcOrd="1" destOrd="0" presId="urn:microsoft.com/office/officeart/2005/8/layout/orgChart1"/>
    <dgm:cxn modelId="{90A0779D-D0BE-4F28-BCF0-5EBEE2738DD0}" type="presParOf" srcId="{5172F3CA-23AA-442E-A732-E53E326325BC}" destId="{172BDE58-A38A-4DC4-95E5-33A705993D69}" srcOrd="1" destOrd="0" presId="urn:microsoft.com/office/officeart/2005/8/layout/orgChart1"/>
    <dgm:cxn modelId="{041F1959-1FFE-4245-8970-E28B0787B683}" type="presParOf" srcId="{5172F3CA-23AA-442E-A732-E53E326325BC}" destId="{ACB12E98-8945-4B4F-B93F-8A29D4E8AEDE}" srcOrd="2" destOrd="0" presId="urn:microsoft.com/office/officeart/2005/8/layout/orgChart1"/>
    <dgm:cxn modelId="{4EBA13FB-00DA-4201-B27D-6515ED2B1794}" type="presParOf" srcId="{A2B4C395-396E-4D86-9CA9-76E744005560}" destId="{49557C16-6B17-4077-B751-F7E10BA8544A}" srcOrd="8" destOrd="0" presId="urn:microsoft.com/office/officeart/2005/8/layout/orgChart1"/>
    <dgm:cxn modelId="{7E237396-19EB-41D2-971C-DE4F6650B731}" type="presParOf" srcId="{A2B4C395-396E-4D86-9CA9-76E744005560}" destId="{373FECA2-476B-42B9-91C2-A920BC1D8B4E}" srcOrd="9" destOrd="0" presId="urn:microsoft.com/office/officeart/2005/8/layout/orgChart1"/>
    <dgm:cxn modelId="{F9C71119-2C1C-4110-8BE8-F82881C043BD}" type="presParOf" srcId="{373FECA2-476B-42B9-91C2-A920BC1D8B4E}" destId="{2FFD0474-1814-42A4-81AC-F19CFACB2DE7}" srcOrd="0" destOrd="0" presId="urn:microsoft.com/office/officeart/2005/8/layout/orgChart1"/>
    <dgm:cxn modelId="{9E2B4747-D92B-4973-B0E6-7CC8A1EC5A72}" type="presParOf" srcId="{2FFD0474-1814-42A4-81AC-F19CFACB2DE7}" destId="{388A48D2-7D5C-4A57-A553-1B389E420256}" srcOrd="0" destOrd="0" presId="urn:microsoft.com/office/officeart/2005/8/layout/orgChart1"/>
    <dgm:cxn modelId="{25235450-E3F6-4101-97F1-8B23624D822B}" type="presParOf" srcId="{2FFD0474-1814-42A4-81AC-F19CFACB2DE7}" destId="{CCFBD6D4-A28F-402C-9BC3-F5F4B8AFD550}" srcOrd="1" destOrd="0" presId="urn:microsoft.com/office/officeart/2005/8/layout/orgChart1"/>
    <dgm:cxn modelId="{4DCF5C00-316C-43AD-9338-C447774A1AE2}" type="presParOf" srcId="{373FECA2-476B-42B9-91C2-A920BC1D8B4E}" destId="{037A3505-E882-4D64-B3FD-94E0AA6CA321}" srcOrd="1" destOrd="0" presId="urn:microsoft.com/office/officeart/2005/8/layout/orgChart1"/>
    <dgm:cxn modelId="{13BF33B7-9E8F-4693-A04E-1B92B9946BFF}" type="presParOf" srcId="{373FECA2-476B-42B9-91C2-A920BC1D8B4E}" destId="{683F362F-E8A4-4220-9030-20234BBC7CBB}" srcOrd="2" destOrd="0" presId="urn:microsoft.com/office/officeart/2005/8/layout/orgChart1"/>
    <dgm:cxn modelId="{CC684959-8F22-4C71-A01B-151D85F53F51}" type="presParOf" srcId="{E0D64654-BF23-483D-A91D-D4088F676EDB}" destId="{4DED6149-23DA-405E-B1F1-EC9D143D6A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57C16-6B17-4077-B751-F7E10BA8544A}">
      <dsp:nvSpPr>
        <dsp:cNvPr id="0" name=""/>
        <dsp:cNvSpPr/>
      </dsp:nvSpPr>
      <dsp:spPr>
        <a:xfrm>
          <a:off x="4343400" y="1024942"/>
          <a:ext cx="3599051" cy="312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157"/>
              </a:lnTo>
              <a:lnTo>
                <a:pt x="3599051" y="156157"/>
              </a:lnTo>
              <a:lnTo>
                <a:pt x="3599051" y="312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0B6E4-E638-4DCE-9475-2A8D37C9B429}">
      <dsp:nvSpPr>
        <dsp:cNvPr id="0" name=""/>
        <dsp:cNvSpPr/>
      </dsp:nvSpPr>
      <dsp:spPr>
        <a:xfrm>
          <a:off x="4343400" y="1024942"/>
          <a:ext cx="1799525" cy="312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157"/>
              </a:lnTo>
              <a:lnTo>
                <a:pt x="1799525" y="156157"/>
              </a:lnTo>
              <a:lnTo>
                <a:pt x="1799525" y="312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63946-10B0-47BE-A873-83D746260ADE}">
      <dsp:nvSpPr>
        <dsp:cNvPr id="0" name=""/>
        <dsp:cNvSpPr/>
      </dsp:nvSpPr>
      <dsp:spPr>
        <a:xfrm>
          <a:off x="4297679" y="1024942"/>
          <a:ext cx="91440" cy="3123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2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E2CE8-0D12-4A83-B2CF-145FCC5E3D51}">
      <dsp:nvSpPr>
        <dsp:cNvPr id="0" name=""/>
        <dsp:cNvSpPr/>
      </dsp:nvSpPr>
      <dsp:spPr>
        <a:xfrm>
          <a:off x="2543874" y="1024942"/>
          <a:ext cx="1799525" cy="312314"/>
        </a:xfrm>
        <a:custGeom>
          <a:avLst/>
          <a:gdLst/>
          <a:ahLst/>
          <a:cxnLst/>
          <a:rect l="0" t="0" r="0" b="0"/>
          <a:pathLst>
            <a:path>
              <a:moveTo>
                <a:pt x="1799525" y="0"/>
              </a:moveTo>
              <a:lnTo>
                <a:pt x="1799525" y="156157"/>
              </a:lnTo>
              <a:lnTo>
                <a:pt x="0" y="156157"/>
              </a:lnTo>
              <a:lnTo>
                <a:pt x="0" y="312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F298A-9B6C-4261-8308-CCE93695FD20}">
      <dsp:nvSpPr>
        <dsp:cNvPr id="0" name=""/>
        <dsp:cNvSpPr/>
      </dsp:nvSpPr>
      <dsp:spPr>
        <a:xfrm>
          <a:off x="744348" y="1024942"/>
          <a:ext cx="3599051" cy="312314"/>
        </a:xfrm>
        <a:custGeom>
          <a:avLst/>
          <a:gdLst/>
          <a:ahLst/>
          <a:cxnLst/>
          <a:rect l="0" t="0" r="0" b="0"/>
          <a:pathLst>
            <a:path>
              <a:moveTo>
                <a:pt x="3599051" y="0"/>
              </a:moveTo>
              <a:lnTo>
                <a:pt x="3599051" y="156157"/>
              </a:lnTo>
              <a:lnTo>
                <a:pt x="0" y="156157"/>
              </a:lnTo>
              <a:lnTo>
                <a:pt x="0" y="312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58A41-E8FC-4CBC-A0A3-C5466A6A62CD}">
      <dsp:nvSpPr>
        <dsp:cNvPr id="0" name=""/>
        <dsp:cNvSpPr/>
      </dsp:nvSpPr>
      <dsp:spPr>
        <a:xfrm>
          <a:off x="3599794" y="281337"/>
          <a:ext cx="1487211" cy="7436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>
              <a:ln/>
              <a:solidFill>
                <a:srgbClr val="C00000"/>
              </a:solidFill>
              <a:effectLst/>
              <a:latin typeface="Arial" charset="0"/>
            </a:rPr>
            <a:t>Функции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>
              <a:ln/>
              <a:solidFill>
                <a:srgbClr val="C00000"/>
              </a:solidFill>
              <a:effectLst/>
              <a:latin typeface="Arial" charset="0"/>
            </a:rPr>
            <a:t>денег</a:t>
          </a:r>
        </a:p>
      </dsp:txBody>
      <dsp:txXfrm>
        <a:off x="3599794" y="281337"/>
        <a:ext cx="1487211" cy="743605"/>
      </dsp:txXfrm>
    </dsp:sp>
    <dsp:sp modelId="{6047E219-75DA-4C49-B71D-4439B0838856}">
      <dsp:nvSpPr>
        <dsp:cNvPr id="0" name=""/>
        <dsp:cNvSpPr/>
      </dsp:nvSpPr>
      <dsp:spPr>
        <a:xfrm>
          <a:off x="742" y="1337257"/>
          <a:ext cx="1487211" cy="7436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>
              <a:ln/>
              <a:effectLst/>
              <a:latin typeface="Arial" charset="0"/>
            </a:rPr>
            <a:t>Мера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>
              <a:ln/>
              <a:effectLst/>
              <a:latin typeface="Arial" charset="0"/>
            </a:rPr>
            <a:t>стоимости</a:t>
          </a:r>
          <a:endParaRPr kumimoji="0" lang="ru-RU" sz="1900" b="1" i="0" u="none" strike="noStrike" kern="1200" cap="none" normalizeH="0" baseline="0" dirty="0">
            <a:ln/>
            <a:effectLst/>
            <a:latin typeface="Arial" charset="0"/>
          </a:endParaRPr>
        </a:p>
      </dsp:txBody>
      <dsp:txXfrm>
        <a:off x="742" y="1337257"/>
        <a:ext cx="1487211" cy="743605"/>
      </dsp:txXfrm>
    </dsp:sp>
    <dsp:sp modelId="{ED9F61AA-E890-42DA-AD41-40330FCEE997}">
      <dsp:nvSpPr>
        <dsp:cNvPr id="0" name=""/>
        <dsp:cNvSpPr/>
      </dsp:nvSpPr>
      <dsp:spPr>
        <a:xfrm>
          <a:off x="1800268" y="1337257"/>
          <a:ext cx="1487211" cy="7436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>
              <a:ln/>
              <a:effectLst/>
              <a:latin typeface="Arial" charset="0"/>
            </a:rPr>
            <a:t>Средство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>
              <a:ln/>
              <a:effectLst/>
              <a:latin typeface="Arial" charset="0"/>
            </a:rPr>
            <a:t>обращения</a:t>
          </a:r>
          <a:endParaRPr kumimoji="0" lang="ru-RU" sz="1900" b="1" i="0" u="none" strike="noStrike" kern="1200" cap="none" normalizeH="0" baseline="0" dirty="0">
            <a:ln/>
            <a:effectLst/>
            <a:latin typeface="Arial" charset="0"/>
          </a:endParaRPr>
        </a:p>
      </dsp:txBody>
      <dsp:txXfrm>
        <a:off x="1800268" y="1337257"/>
        <a:ext cx="1487211" cy="743605"/>
      </dsp:txXfrm>
    </dsp:sp>
    <dsp:sp modelId="{877DBC28-C83E-4497-B67F-9E388FD9678E}">
      <dsp:nvSpPr>
        <dsp:cNvPr id="0" name=""/>
        <dsp:cNvSpPr/>
      </dsp:nvSpPr>
      <dsp:spPr>
        <a:xfrm>
          <a:off x="3599794" y="1337257"/>
          <a:ext cx="1487211" cy="7436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>
              <a:ln/>
              <a:effectLst/>
              <a:latin typeface="Arial" charset="0"/>
            </a:rPr>
            <a:t>Средство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>
              <a:ln/>
              <a:effectLst/>
              <a:latin typeface="Arial" charset="0"/>
            </a:rPr>
            <a:t>накопления</a:t>
          </a:r>
          <a:endParaRPr kumimoji="0" lang="ru-RU" sz="1900" b="1" i="0" u="none" strike="noStrike" kern="1200" cap="none" normalizeH="0" baseline="0" dirty="0">
            <a:ln/>
            <a:effectLst/>
            <a:latin typeface="Arial" charset="0"/>
          </a:endParaRPr>
        </a:p>
      </dsp:txBody>
      <dsp:txXfrm>
        <a:off x="3599794" y="1337257"/>
        <a:ext cx="1487211" cy="743605"/>
      </dsp:txXfrm>
    </dsp:sp>
    <dsp:sp modelId="{03D79031-3E99-4A3A-B5FC-438C81596BC5}">
      <dsp:nvSpPr>
        <dsp:cNvPr id="0" name=""/>
        <dsp:cNvSpPr/>
      </dsp:nvSpPr>
      <dsp:spPr>
        <a:xfrm>
          <a:off x="5399320" y="1337257"/>
          <a:ext cx="1487211" cy="7436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>
              <a:ln/>
              <a:effectLst/>
              <a:latin typeface="Arial" charset="0"/>
            </a:rPr>
            <a:t>Средство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>
              <a:ln/>
              <a:effectLst/>
              <a:latin typeface="Arial" charset="0"/>
            </a:rPr>
            <a:t>платежа</a:t>
          </a:r>
          <a:endParaRPr kumimoji="0" lang="ru-RU" sz="1900" b="1" i="0" u="none" strike="noStrike" kern="1200" cap="none" normalizeH="0" baseline="0" dirty="0">
            <a:ln/>
            <a:effectLst/>
            <a:latin typeface="Arial" charset="0"/>
          </a:endParaRPr>
        </a:p>
      </dsp:txBody>
      <dsp:txXfrm>
        <a:off x="5399320" y="1337257"/>
        <a:ext cx="1487211" cy="743605"/>
      </dsp:txXfrm>
    </dsp:sp>
    <dsp:sp modelId="{388A48D2-7D5C-4A57-A553-1B389E420256}">
      <dsp:nvSpPr>
        <dsp:cNvPr id="0" name=""/>
        <dsp:cNvSpPr/>
      </dsp:nvSpPr>
      <dsp:spPr>
        <a:xfrm>
          <a:off x="7198846" y="1337257"/>
          <a:ext cx="1487211" cy="7436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sng" strike="noStrike" kern="1200" cap="none" normalizeH="0" baseline="0">
              <a:ln/>
              <a:effectLst/>
              <a:latin typeface="Arial" charset="0"/>
            </a:rPr>
            <a:t>Мировые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sng" strike="noStrike" kern="1200" cap="none" normalizeH="0" baseline="0">
              <a:ln/>
              <a:effectLst/>
              <a:latin typeface="Arial" charset="0"/>
            </a:rPr>
            <a:t>деньги</a:t>
          </a:r>
          <a:endParaRPr kumimoji="0" lang="ru-RU" sz="1900" b="1" i="0" u="sng" strike="noStrike" kern="1200" cap="none" normalizeH="0" baseline="0" dirty="0">
            <a:ln/>
            <a:effectLst/>
            <a:latin typeface="Arial" charset="0"/>
          </a:endParaRPr>
        </a:p>
      </dsp:txBody>
      <dsp:txXfrm>
        <a:off x="7198846" y="1337257"/>
        <a:ext cx="1487211" cy="743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F4EE8F-6CB3-4295-8184-2B76A130CB11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8FBD6E-F3FC-4A7B-84C0-DC5C70DE9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18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623AA9-F659-4B84-9C43-993F11E9A24D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087A94-60AA-4E9D-941F-88A648E78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29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43"/>
          <p:cNvGrpSpPr>
            <a:grpSpLocks/>
          </p:cNvGrpSpPr>
          <p:nvPr userDrawn="1"/>
        </p:nvGrpSpPr>
        <p:grpSpPr bwMode="auto">
          <a:xfrm>
            <a:off x="0" y="2268538"/>
            <a:ext cx="4191000" cy="4589462"/>
            <a:chOff x="-1" y="1600199"/>
            <a:chExt cx="4501019" cy="5257801"/>
          </a:xfrm>
        </p:grpSpPr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640" cy="2515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-1" y="3580740"/>
              <a:ext cx="1600931" cy="327726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-1" y="2438610"/>
              <a:ext cx="2894974" cy="2153316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1224140" y="3886278"/>
              <a:ext cx="3276878" cy="2971722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876334" y="3993581"/>
              <a:ext cx="1720276" cy="2864419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1" name="Freeform 46"/>
          <p:cNvSpPr>
            <a:spLocks/>
          </p:cNvSpPr>
          <p:nvPr userDrawn="1"/>
        </p:nvSpPr>
        <p:spPr bwMode="auto">
          <a:xfrm>
            <a:off x="7543800" y="0"/>
            <a:ext cx="16002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6F32-79CB-44B0-AD02-8944F4F07508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29549-37D2-43C8-A6D1-B6354BFBB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28152-2DC1-4523-AAAA-98A2D3C2770D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60420-32CE-474D-A8CC-D570128FB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B304B-1555-42FC-B375-C48C28B1FD03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F101E-27A7-440F-AD48-AB42AC007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67283-2AB4-4621-B44F-D184E1145D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944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8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72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88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32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20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8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B55D4-DF42-41B2-B998-41BF8F4CFFF6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6C45-381C-46CF-A943-683EA8FD7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62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3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26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22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67283-2AB4-4621-B44F-D184E1145D6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60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17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34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22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91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8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BA3F3-B518-41BE-A162-D0DAAF834D2D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74E23-2949-48ED-8DBC-793474C98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87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68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85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587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96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49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67283-2AB4-4621-B44F-D184E1145D6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42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25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712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83706-2B9E-4ABA-A07F-D7B85A67D90E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2F83-61AE-4408-9C51-349641098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21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887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48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71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892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05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864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93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67283-2AB4-4621-B44F-D184E1145D6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4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306F4-4266-4816-87D8-5EF610C4F801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A05D-ECA0-4D87-97ED-F498CD714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9D6E-6F41-4956-94EB-F94B3439367C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7448-3F11-43E5-A70E-E0BBB7B9B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4FD9-FED5-4A3F-9CEC-14C0FC571F2E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042A0-0986-41E9-8AF2-E3E6FF3B3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39DFA-DEF0-4261-BBE2-8103C71A1C8C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CB13-6694-408F-9D7A-21195FBF4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7DBD6-FA2D-4216-A702-215E7D0D1359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4306-0E76-4979-8A5D-3ED499B4F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3013FF-CACD-4CC7-A416-978356A15536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28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1" y="0"/>
              <a:ext cx="1600200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E69716-9F96-4181-9468-6F4EF2F95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0" y="2854325"/>
            <a:ext cx="3581400" cy="4003675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400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768D5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AF973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AF973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AF973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AF973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AF973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27.03.2020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409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27.03.2020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8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27.03.2020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14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deita.ru/files/Image/news/175557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857364"/>
            <a:ext cx="4071966" cy="2443179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071942"/>
            <a:ext cx="6400800" cy="2643206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550" y="428604"/>
            <a:ext cx="85539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Инфляция,</a:t>
            </a:r>
          </a:p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ее причины, виды и </a:t>
            </a:r>
          </a:p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последствия</a:t>
            </a:r>
          </a:p>
        </p:txBody>
      </p:sp>
    </p:spTree>
    <p:extLst>
      <p:ext uri="{BB962C8B-B14F-4D97-AF65-F5344CB8AC3E}">
        <p14:creationId xmlns:p14="http://schemas.microsoft.com/office/powerpoint/2010/main" val="115278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altLang="ru-RU" sz="36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altLang="ru-RU" sz="36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Дефляция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–(от лат сдувание) повышение реальной стоимости денег и снижение цен на товары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1929-1933 гг.</a:t>
            </a:r>
          </a:p>
          <a:p>
            <a:pPr marL="0" indent="0"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Великая депрессия в США. </a:t>
            </a:r>
          </a:p>
          <a:p>
            <a:pPr marL="0" indent="0"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Увеличивается покупательная способность денег.</a:t>
            </a:r>
          </a:p>
          <a:p>
            <a:pPr marL="0" indent="0"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Производителям становится невыгодным производить товары и услуги</a:t>
            </a:r>
            <a:b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3176" y="2060848"/>
            <a:ext cx="433082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55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ºÐ°ÑÑÐ¸Ð½ÐºÐ° Ð²ÐµÐ»Ð¸ÐºÐ°Ñ Ð´ÐµÐ¿ÑÐµÑÑÐ¸Ñ Ð² ÑÑ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620000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364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ÐÐ°ÑÑÐ¸Ð½ÐºÐ¸ Ð¿Ð¾ Ð·Ð°Ð¿ÑÐ¾ÑÑ ÐºÐ°ÑÑÐ¸Ð½ÐºÐ° Ð²ÐµÐ»Ð¸ÐºÐ°Ñ Ð´ÐµÐ¿ÑÐµÑÑÐ¸Ñ Ð² ÑÑ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6328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46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b="1" dirty="0">
                <a:solidFill>
                  <a:srgbClr val="C00000"/>
                </a:solidFill>
              </a:rPr>
              <a:t>Естественная </a:t>
            </a:r>
            <a:r>
              <a:rPr lang="ru-RU" altLang="ru-RU" b="1" dirty="0">
                <a:solidFill>
                  <a:srgbClr val="C00000"/>
                </a:solidFill>
              </a:rPr>
              <a:t> инфляция до 5 %  полезна для экономики, так как рост денежной массы стимулирует деловую активность, ускоряет инвестирование, способствует экономическому росту.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954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Причины инфляции: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endParaRPr lang="ru-RU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u="sng" dirty="0">
                <a:solidFill>
                  <a:schemeClr val="tx1"/>
                </a:solidFill>
              </a:rPr>
              <a:t>Рост государственных расходов</a:t>
            </a:r>
            <a:r>
              <a:rPr lang="ru-RU" b="1" dirty="0">
                <a:solidFill>
                  <a:schemeClr val="tx1"/>
                </a:solidFill>
              </a:rPr>
              <a:t>, для финансирования которых государство часто прибегает к денежной эмиссии, увеличивая денежную массу сверх потребностей товарного обращения.(</a:t>
            </a:r>
            <a:r>
              <a:rPr lang="ru-RU" b="1" dirty="0">
                <a:solidFill>
                  <a:srgbClr val="FF0000"/>
                </a:solidFill>
              </a:rPr>
              <a:t>эмиссия денег </a:t>
            </a:r>
            <a:r>
              <a:rPr lang="ru-RU" b="1" dirty="0">
                <a:solidFill>
                  <a:schemeClr val="tx1"/>
                </a:solidFill>
              </a:rPr>
              <a:t>– выпуск в обращение дополнительного количества денег)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u="sng" dirty="0">
                <a:solidFill>
                  <a:schemeClr val="tx1"/>
                </a:solidFill>
              </a:rPr>
              <a:t>Сокращение реального объёма национального производства</a:t>
            </a:r>
            <a:r>
              <a:rPr lang="ru-RU" b="1" dirty="0">
                <a:solidFill>
                  <a:schemeClr val="tx1"/>
                </a:solidFill>
              </a:rPr>
              <a:t>, которое при стабильном уровне денежной массы приводит к тому, что меньшему объёму товаров и услуг соответствует прежнее количество денег.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u="sng" dirty="0">
                <a:solidFill>
                  <a:schemeClr val="tx1"/>
                </a:solidFill>
              </a:rPr>
              <a:t>Монополия профсоюзов</a:t>
            </a:r>
            <a:r>
              <a:rPr lang="ru-RU" b="1" dirty="0">
                <a:solidFill>
                  <a:schemeClr val="tx1"/>
                </a:solidFill>
              </a:rPr>
              <a:t>, которая ограничивает возможности рыночного механизма определять приемлемый для экономики уровень заработной платы.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u="sng" dirty="0">
                <a:solidFill>
                  <a:schemeClr val="tx1"/>
                </a:solidFill>
              </a:rPr>
              <a:t>Монополия крупных фирм на определение цены </a:t>
            </a:r>
            <a:r>
              <a:rPr lang="ru-RU" b="1" dirty="0">
                <a:solidFill>
                  <a:schemeClr val="tx1"/>
                </a:solidFill>
              </a:rPr>
              <a:t>и собственных издержек производства, особенно в сырьевых отраслях.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988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655638"/>
          </a:xfrm>
        </p:spPr>
        <p:txBody>
          <a:bodyPr/>
          <a:lstStyle/>
          <a:p>
            <a:r>
              <a:rPr lang="ru-RU" sz="3500" dirty="0"/>
              <a:t>Работа в группах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229600" cy="53340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Познакомиться с текстом и назвать виды инфляции</a:t>
            </a:r>
          </a:p>
        </p:txBody>
      </p:sp>
      <p:pic>
        <p:nvPicPr>
          <p:cNvPr id="63493" name="Picture 5" descr="i?id=17680939-0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17988"/>
            <a:ext cx="2647950" cy="23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01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540894" y="559709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ВИДЫ ИНФЛЯЦИИ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900" y="1241540"/>
            <a:ext cx="8458200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995936" y="1253156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По размеру (по темпам роста цен)</a:t>
            </a:r>
          </a:p>
          <a:p>
            <a:pPr algn="ctr"/>
            <a:endParaRPr lang="ru-RU" sz="9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</a:rPr>
              <a:t> ползучая</a:t>
            </a:r>
            <a:r>
              <a:rPr lang="ru-RU" b="1" dirty="0"/>
              <a:t> (среднегодовое повышение цен не более 3-5 %)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</a:rPr>
              <a:t> галопирующая</a:t>
            </a:r>
            <a:r>
              <a:rPr lang="ru-RU" b="1" dirty="0"/>
              <a:t> (10-50% в год или немного выше)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</a:rPr>
              <a:t> гиперинфляция</a:t>
            </a:r>
            <a:r>
              <a:rPr lang="ru-RU" b="1" dirty="0"/>
              <a:t> (ежемесячный, в течение 3-4 месяцев, рост цен свыше 50%; 1000% в год; полная дезорганизация экономики)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313" y="1052513"/>
            <a:ext cx="8135937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Классический пример гиперинфляции – Германия после Первой мировой войны в 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1922-1923гг, когда темпы роста цен достигли 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30 000% в месяц, или 20% в день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979613" y="404813"/>
            <a:ext cx="4248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313" y="2852738"/>
            <a:ext cx="813593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74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458200" cy="5597525"/>
          </a:xfrm>
        </p:spPr>
        <p:txBody>
          <a:bodyPr/>
          <a:lstStyle/>
          <a:p>
            <a:r>
              <a:rPr lang="ru-RU" dirty="0"/>
              <a:t>Инфляция - это когда карманы рвутся от денег, а на новый пиджак всё ещё не хватает.</a:t>
            </a:r>
          </a:p>
          <a:p>
            <a:pPr>
              <a:buFont typeface="Wingdings" panose="05000000000000000000" pitchFamily="2" charset="2"/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Мешок денег - символ либо бешеного богатства, либо бешеной инфляции.</a:t>
            </a:r>
          </a:p>
        </p:txBody>
      </p:sp>
      <p:pic>
        <p:nvPicPr>
          <p:cNvPr id="62473" name="Picture 9" descr="i?id=50163714-5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2667000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5" name="Picture 11" descr="i?id=102134142-41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24400"/>
            <a:ext cx="2209800" cy="17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93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</p:txBody>
      </p:sp>
      <p:pic>
        <p:nvPicPr>
          <p:cNvPr id="12291" name="Рисунок 2" descr="ййййййййййййй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4752975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4932363" y="404813"/>
            <a:ext cx="3816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гиперинфляция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2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3200" b="1" i="1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Покупательная способность денег</a:t>
            </a:r>
            <a:r>
              <a:rPr lang="ru-RU" altLang="ru-RU" sz="3200" b="1" dirty="0">
                <a:latin typeface="Times New Roman" panose="02020603050405020304" pitchFamily="18" charset="0"/>
              </a:rPr>
              <a:t> </a:t>
            </a: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– </a:t>
            </a:r>
          </a:p>
          <a:p>
            <a:pPr marL="0" indent="0">
              <a:buNone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это количество товаров и услуг, которое можно купить при данном уровне цен на данную денежную единицу.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95941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313" y="1052513"/>
            <a:ext cx="813593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979613" y="404813"/>
            <a:ext cx="4248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313" y="2852738"/>
            <a:ext cx="8135937" cy="2308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2. В 2000-2008 гг. экономика Зимбабве испытывала жесточайший кризис. За то время работу потеряли каждые четверо из пяти жителе станы. В этой стране самая высокая инфляция в мире: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-в мае 2007 г.она составляла 3 700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, в январе 2009 г  - 231 000 000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в год.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37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731838"/>
          </a:xfrm>
        </p:spPr>
        <p:txBody>
          <a:bodyPr/>
          <a:lstStyle/>
          <a:p>
            <a:r>
              <a:rPr lang="ru-RU"/>
              <a:t>Работа в группах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sz="2600" b="1" dirty="0">
                <a:solidFill>
                  <a:schemeClr val="tx1"/>
                </a:solidFill>
              </a:rPr>
              <a:t>Задание 2.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ru-RU" sz="2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r>
              <a:rPr lang="ru-RU" sz="2600" dirty="0">
                <a:solidFill>
                  <a:schemeClr val="tx1"/>
                </a:solidFill>
              </a:rPr>
              <a:t>1 группа – Почему возникает инфляция спроса?</a:t>
            </a:r>
          </a:p>
          <a:p>
            <a:r>
              <a:rPr lang="ru-RU" sz="2600" dirty="0">
                <a:solidFill>
                  <a:schemeClr val="tx1"/>
                </a:solidFill>
              </a:rPr>
              <a:t>2 группа – Почему возникает инфляция предложения?</a:t>
            </a:r>
          </a:p>
        </p:txBody>
      </p:sp>
      <p:pic>
        <p:nvPicPr>
          <p:cNvPr id="65541" name="Picture 5" descr="i?id=81471205-2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571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115616" y="559709"/>
            <a:ext cx="63367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ВИДЫ ИНФЛЯЦИИ в зависимости от причин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447800"/>
            <a:ext cx="8458200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905000" y="1524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781800" y="1524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152400" y="1828800"/>
            <a:ext cx="4419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 </a:t>
            </a:r>
            <a:r>
              <a:rPr lang="ru-RU" sz="2000" b="1" dirty="0">
                <a:solidFill>
                  <a:srgbClr val="C00000"/>
                </a:solidFill>
              </a:rPr>
              <a:t>инфляция спроса</a:t>
            </a:r>
          </a:p>
          <a:p>
            <a:pPr>
              <a:buFont typeface="Wingdings" pitchFamily="2" charset="2"/>
              <a:buChar char="Ø"/>
            </a:pPr>
            <a:endParaRPr lang="ru-RU" sz="20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/>
              <a:t>спрос на товары превышает предложение, что вызывает рост цен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000" i="1" dirty="0">
                <a:solidFill>
                  <a:srgbClr val="C00000"/>
                </a:solidFill>
              </a:rPr>
              <a:t>«Слишком много денег охотятся за слишком малым количеством товаров»</a:t>
            </a:r>
            <a:endParaRPr lang="ru-RU" altLang="ru-RU" sz="200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/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4211960" y="1828800"/>
            <a:ext cx="477964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/>
              <a:t> </a:t>
            </a:r>
            <a:r>
              <a:rPr lang="ru-RU" sz="2000" b="1" dirty="0">
                <a:solidFill>
                  <a:srgbClr val="C00000"/>
                </a:solidFill>
              </a:rPr>
              <a:t>инфляция издержек  (предложения)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/>
              <a:t>(цены растут в силу удорожания факторов производства: растут затраты на производство, растут цены товаров, работники требуют повышения зарплаты, т.е.      труд дорожает, и т.д.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Увеличение налогов на производителя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Рост зарплаты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Внешние причины: наводнение, землетрясение, социальные потрясения</a:t>
            </a:r>
          </a:p>
          <a:p>
            <a:pPr>
              <a:buFont typeface="Wingdings" pitchFamily="2" charset="2"/>
              <a:buChar char="Ø"/>
            </a:pPr>
            <a:endParaRPr lang="ru-RU" sz="2000" b="1" dirty="0"/>
          </a:p>
        </p:txBody>
      </p:sp>
      <p:sp>
        <p:nvSpPr>
          <p:cNvPr id="11273" name="Text Box 6"/>
          <p:cNvSpPr txBox="1">
            <a:spLocks noChangeArrowheads="1"/>
          </p:cNvSpPr>
          <p:nvPr/>
        </p:nvSpPr>
        <p:spPr bwMode="auto">
          <a:xfrm>
            <a:off x="6577" y="4941168"/>
            <a:ext cx="3991165" cy="175432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sz="28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Инфляция издержек ведет к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стагфляции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одновременному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спаду производства и росту уровня цен </a:t>
            </a:r>
          </a:p>
        </p:txBody>
      </p:sp>
    </p:spTree>
    <p:extLst>
      <p:ext uri="{BB962C8B-B14F-4D97-AF65-F5344CB8AC3E}">
        <p14:creationId xmlns:p14="http://schemas.microsoft.com/office/powerpoint/2010/main" val="698539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1052513"/>
            <a:ext cx="8713788" cy="56165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Открытая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инфляция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Скрытая инфляция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324992"/>
            <a:ext cx="849706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характеру протекания: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 зависимости от экономической системы)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3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1052513"/>
            <a:ext cx="8713788" cy="56165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AutoNum type="arabicParenR"/>
              <a:defRPr/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Открытая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инфляция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 цен на товары и услуги, обесценивание денег  носит открытый характер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Скрытая инфляция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проявляется в обесценивании денег в условиях отсутствия явного роста цен; в товарном дефиците, вынужденном накоплении денег в материальном виде; порождает теневую экономику.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291" y="188640"/>
            <a:ext cx="770485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характеру протекания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304800" y="152400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 Заполните пропуск в таблице.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8600" y="685800"/>
          <a:ext cx="8534400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Виды</a:t>
                      </a:r>
                      <a:r>
                        <a:rPr lang="ru-RU" sz="2000" b="1" baseline="0" dirty="0">
                          <a:latin typeface="Arial" pitchFamily="34" charset="0"/>
                          <a:cs typeface="Arial" pitchFamily="34" charset="0"/>
                        </a:rPr>
                        <a:t> инфляции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Виды инфляции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Причины возникновения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Инфляция 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Цены растут в силу удорожания</a:t>
                      </a:r>
                      <a:r>
                        <a:rPr lang="ru-RU" sz="2000" b="1" baseline="0" dirty="0">
                          <a:latin typeface="Arial" pitchFamily="34" charset="0"/>
                          <a:cs typeface="Arial" pitchFamily="34" charset="0"/>
                        </a:rPr>
                        <a:t> факторов производства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Инфляция спроса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Дефицит</a:t>
                      </a:r>
                      <a:r>
                        <a:rPr lang="ru-RU" sz="2000" b="1" baseline="0" dirty="0">
                          <a:latin typeface="Arial" pitchFamily="34" charset="0"/>
                          <a:cs typeface="Arial" pitchFamily="34" charset="0"/>
                        </a:rPr>
                        <a:t> на товарном рынке вызывает рост цен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838200" y="1981200"/>
            <a:ext cx="330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2400" b="1">
                <a:solidFill>
                  <a:srgbClr val="C00000"/>
                </a:solidFill>
              </a:rPr>
              <a:t>Инфляция издержек</a:t>
            </a:r>
          </a:p>
        </p:txBody>
      </p:sp>
      <p:sp>
        <p:nvSpPr>
          <p:cNvPr id="12308" name="TextBox 4"/>
          <p:cNvSpPr txBox="1">
            <a:spLocks noChangeArrowheads="1"/>
          </p:cNvSpPr>
          <p:nvPr/>
        </p:nvSpPr>
        <p:spPr bwMode="auto">
          <a:xfrm>
            <a:off x="228600" y="3429000"/>
            <a:ext cx="8763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 Выберите верные суждения об инфляции и запишите цифры, под которыми они указаны.</a:t>
            </a:r>
          </a:p>
          <a:p>
            <a:r>
              <a:rPr lang="ru-RU" sz="2000" b="1" dirty="0"/>
              <a:t>1) Инфляция проявляется в снижении покупательной способности денег.</a:t>
            </a:r>
          </a:p>
          <a:p>
            <a:r>
              <a:rPr lang="ru-RU" sz="2000" b="1" dirty="0"/>
              <a:t>2) Различают </a:t>
            </a:r>
            <a:r>
              <a:rPr lang="ru-RU" sz="2000" b="1" dirty="0" err="1"/>
              <a:t>микроинфляцию</a:t>
            </a:r>
            <a:r>
              <a:rPr lang="ru-RU" sz="2000" b="1" dirty="0"/>
              <a:t> и гиперинфляцию.</a:t>
            </a:r>
          </a:p>
          <a:p>
            <a:r>
              <a:rPr lang="ru-RU" sz="2000" b="1" dirty="0"/>
              <a:t>3) Рост цен на ресурсы порождает инфляцию предложения.</a:t>
            </a:r>
          </a:p>
          <a:p>
            <a:r>
              <a:rPr lang="ru-RU" sz="2000" b="1" dirty="0"/>
              <a:t>4) Одни из причин инфляции – усиление конкуренции между производителями.</a:t>
            </a:r>
          </a:p>
          <a:p>
            <a:r>
              <a:rPr lang="ru-RU" sz="2000" b="1" dirty="0"/>
              <a:t>5) К последствиям инфляции относится рост реальной заработной платы работников.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543800" y="62484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2400" b="1">
                <a:solidFill>
                  <a:srgbClr val="C00000"/>
                </a:solidFill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610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Выберите верные суждения об инфляции </a:t>
            </a:r>
          </a:p>
          <a:p>
            <a:endParaRPr lang="ru-RU" sz="800" b="1" dirty="0"/>
          </a:p>
          <a:p>
            <a:r>
              <a:rPr lang="ru-RU" sz="2400" dirty="0"/>
              <a:t> 1. эмиссия денег является наиболее эффективным методом снижения инфляции</a:t>
            </a:r>
          </a:p>
          <a:p>
            <a:r>
              <a:rPr lang="ru-RU" sz="2400" dirty="0"/>
              <a:t>2.инфляцией называют резкий скачок цен на  все товары</a:t>
            </a:r>
          </a:p>
          <a:p>
            <a:r>
              <a:rPr lang="ru-RU" sz="2400" dirty="0"/>
              <a:t>3. одна из причин инфляции связана с увеличением государственного долга</a:t>
            </a:r>
          </a:p>
          <a:p>
            <a:r>
              <a:rPr lang="ru-RU" sz="2400" dirty="0"/>
              <a:t>4.в зависимости от причин различают инфляцию спроса и инфляцию издержек</a:t>
            </a:r>
          </a:p>
          <a:p>
            <a:r>
              <a:rPr lang="ru-RU" sz="2400" dirty="0"/>
              <a:t>5. опасность инфляции состоит в том, что обесцениваются сбережения, снижается уровень жизни большинства населения</a:t>
            </a:r>
          </a:p>
          <a:p>
            <a:pPr>
              <a:lnSpc>
                <a:spcPct val="150000"/>
              </a:lnSpc>
            </a:pPr>
            <a:endParaRPr lang="ru-RU" sz="2400" b="1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390910" y="5715000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345</a:t>
            </a:r>
          </a:p>
        </p:txBody>
      </p:sp>
    </p:spTree>
    <p:extLst>
      <p:ext uri="{BB962C8B-B14F-4D97-AF65-F5344CB8AC3E}">
        <p14:creationId xmlns:p14="http://schemas.microsoft.com/office/powerpoint/2010/main" val="125216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edpress.ru/sites/fedpress/files/skella/news/inflyaciya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4000496" y="3214686"/>
            <a:ext cx="5000625" cy="353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Последствия инфляции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1.Усиление социального расслоения общества на бедных и богатых.</a:t>
            </a:r>
          </a:p>
          <a:p>
            <a:pPr>
              <a:buNone/>
            </a:pPr>
            <a:r>
              <a:rPr lang="ru-RU" b="1" dirty="0"/>
              <a:t>2. Снижение реальных доходов населения.</a:t>
            </a:r>
          </a:p>
          <a:p>
            <a:pPr>
              <a:buNone/>
            </a:pPr>
            <a:r>
              <a:rPr lang="ru-RU" b="1" dirty="0"/>
              <a:t>3. Обесценивание сбережений населения.</a:t>
            </a:r>
          </a:p>
          <a:p>
            <a:pPr>
              <a:buNone/>
            </a:pPr>
            <a:r>
              <a:rPr lang="ru-RU" b="1" dirty="0"/>
              <a:t>4. нарушаются хозяйственные связи, сокращается производство и занятость</a:t>
            </a:r>
          </a:p>
          <a:p>
            <a:pPr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34447668"/>
      </p:ext>
    </p:extLst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ishelp.ru/upload/iblock/060/3166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1484784"/>
            <a:ext cx="4017264" cy="446356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5000660" cy="591187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/>
              <a:t>5. Рост безработицы.</a:t>
            </a:r>
          </a:p>
          <a:p>
            <a:pPr>
              <a:buNone/>
            </a:pPr>
            <a:r>
              <a:rPr lang="ru-RU" b="1" dirty="0"/>
              <a:t>6. Ухудшение условий жизни людей, имеющих твердые (фиксированные) доходы. </a:t>
            </a:r>
          </a:p>
          <a:p>
            <a:pPr>
              <a:buNone/>
            </a:pPr>
            <a:r>
              <a:rPr lang="ru-RU" b="1" dirty="0"/>
              <a:t>7. Рост спекуляции (необоснованный рост цен).</a:t>
            </a:r>
          </a:p>
          <a:p>
            <a:pPr>
              <a:buNone/>
            </a:pPr>
            <a:r>
              <a:rPr lang="ru-RU" b="1" dirty="0"/>
              <a:t>8. Снижение стимулов к труду.</a:t>
            </a:r>
          </a:p>
          <a:p>
            <a:pPr marL="0" indent="0">
              <a:buNone/>
            </a:pPr>
            <a:r>
              <a:rPr lang="ru-RU" b="1" dirty="0"/>
              <a:t>9. Рост налоговых ставок и банковских процентов по кредитам. </a:t>
            </a:r>
          </a:p>
          <a:p>
            <a:pPr marL="0" indent="0">
              <a:buNone/>
            </a:pPr>
            <a:r>
              <a:rPr lang="ru-RU" b="1" dirty="0"/>
              <a:t>10. у фирм, банков нет средств для реализации крупных проектов, долгосрочных инвестиций</a:t>
            </a:r>
          </a:p>
          <a:p>
            <a:pPr marL="0" indent="0">
              <a:buNone/>
            </a:pPr>
            <a:r>
              <a:rPr lang="ru-RU" b="1" dirty="0"/>
              <a:t>11. может произойти переход на бартерные расчёты, т.е. натурализация обмена</a:t>
            </a:r>
          </a:p>
          <a:p>
            <a:pPr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47633213"/>
      </p:ext>
    </p:extLst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72box.ru/uploads/image/Novosti/maj2011/116568028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555776" y="3345834"/>
            <a:ext cx="3143242" cy="29406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выигрывает и кто проигрывает от инфляции стр. 97.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285852"/>
            <a:ext cx="4281518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   проигрывают от инфляции: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49760" y="1285852"/>
            <a:ext cx="4000528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выигрывают от инфляции:</a:t>
            </a:r>
          </a:p>
        </p:txBody>
      </p:sp>
    </p:spTree>
    <p:extLst>
      <p:ext uri="{BB962C8B-B14F-4D97-AF65-F5344CB8AC3E}">
        <p14:creationId xmlns:p14="http://schemas.microsoft.com/office/powerpoint/2010/main" val="683420902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Покупательная способность денег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–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Например: 1 сентября 1 кг мяса стоил 100 р., покупательная способность 1000 р. — 10 кг мяса; 1 декабря 1 кг мяса стоил 150 р., покупательная способность 1000 р. снизилась — 6,7 кг мяса.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09425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72box.ru/uploads/image/Novosti/maj2011/116568028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843808" y="4293096"/>
            <a:ext cx="3143242" cy="29406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выигрывает и кто проигрывает от инфляции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285852"/>
            <a:ext cx="4281518" cy="50006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/>
              <a:t>проигрывают от инфляции:</a:t>
            </a:r>
          </a:p>
          <a:p>
            <a:pPr marL="514350" indent="-514350">
              <a:buAutoNum type="arabicPeriod"/>
            </a:pPr>
            <a:r>
              <a:rPr lang="ru-RU" b="1" dirty="0"/>
              <a:t>люди, имеющие фиксированные доходы (пенсионеры, студенты, бюджетники…)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/>
              <a:t>Кредиторы,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dirty="0"/>
              <a:t>(если % по кредиту ниже уровня инфляции)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>
                <a:solidFill>
                  <a:schemeClr val="tx2"/>
                </a:solidFill>
              </a:rPr>
              <a:t>Вкладчики</a:t>
            </a:r>
            <a:r>
              <a:rPr lang="ru-RU" dirty="0">
                <a:solidFill>
                  <a:srgbClr val="CC0066"/>
                </a:solidFill>
              </a:rPr>
              <a:t> </a:t>
            </a:r>
            <a:r>
              <a:rPr lang="ru-RU" dirty="0"/>
              <a:t>(если % по вкладу ниже уровня инфляции)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/>
              <a:t>Предприниматели,</a:t>
            </a:r>
          </a:p>
          <a:p>
            <a:pPr marL="514350" indent="-514350">
              <a:buAutoNum type="arabicPeriod"/>
            </a:pPr>
            <a:r>
              <a:rPr lang="ru-RU" b="1" dirty="0"/>
              <a:t>Хозяйствующие субъекты.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49760" y="1285852"/>
            <a:ext cx="4000528" cy="492922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/>
              <a:t>выигрывают от инфляции: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>
                <a:solidFill>
                  <a:schemeClr val="tx2"/>
                </a:solidFill>
              </a:rPr>
              <a:t>Государство </a:t>
            </a:r>
            <a:r>
              <a:rPr lang="ru-RU" dirty="0">
                <a:solidFill>
                  <a:schemeClr val="hlink"/>
                </a:solidFill>
              </a:rPr>
              <a:t>( если ставка налога увеличивается с ростом доходов)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/>
              <a:t>Заемщики,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hlink"/>
                </a:solidFill>
              </a:rPr>
              <a:t>(если % по кредиту меньше уровня инфляции)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/>
              <a:t>Люди, производящие ценности (ювелиры).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/>
              <a:t>Работники и предприятия легко увеличивающие свой доход (торговля)</a:t>
            </a:r>
          </a:p>
          <a:p>
            <a:pPr marL="514350" indent="-514350">
              <a:buAutoNum type="arabicPeriod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54980553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Пути выхода из инфляции. Антиинфляционная политика.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Кредитно-денежная политика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Бюджетно-налоговая политика</a:t>
            </a:r>
          </a:p>
        </p:txBody>
      </p:sp>
      <p:pic>
        <p:nvPicPr>
          <p:cNvPr id="6" name="Picture 2" descr="http://www.chas-daily.com/win/2007/10/05/n230_karik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451225"/>
            <a:ext cx="3810000" cy="2857500"/>
          </a:xfrm>
          <a:prstGeom prst="rect">
            <a:avLst/>
          </a:prstGeom>
          <a:noFill/>
        </p:spPr>
      </p:pic>
      <p:pic>
        <p:nvPicPr>
          <p:cNvPr id="8" name="Picture 4" descr="http://img.tyt.by/n/ekonomika/0c/6/04_karikatura_inflyaciya.jpg"/>
          <p:cNvPicPr>
            <a:picLocks noChangeAspect="1" noChangeArrowheads="1"/>
          </p:cNvPicPr>
          <p:nvPr/>
        </p:nvPicPr>
        <p:blipFill>
          <a:blip r:embed="rId3"/>
          <a:srcRect b="6479"/>
          <a:stretch>
            <a:fillRect/>
          </a:stretch>
        </p:blipFill>
        <p:spPr bwMode="auto">
          <a:xfrm>
            <a:off x="4857752" y="3500438"/>
            <a:ext cx="3905241" cy="274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8475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ofi-forex.org/system/news/A13-15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143116"/>
            <a:ext cx="5191125" cy="345757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Антиинфляционные меры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1500174"/>
            <a:ext cx="6329378" cy="5043510"/>
          </a:xfrm>
        </p:spPr>
        <p:txBody>
          <a:bodyPr>
            <a:normAutofit/>
          </a:bodyPr>
          <a:lstStyle/>
          <a:p>
            <a:r>
              <a:rPr lang="ru-RU" b="1" dirty="0"/>
              <a:t>Стимулирование производства за счет снижения налогов.</a:t>
            </a:r>
          </a:p>
          <a:p>
            <a:r>
              <a:rPr lang="ru-RU" b="1" dirty="0"/>
              <a:t>Инвестиции в перспективные отрасли экономики.</a:t>
            </a:r>
          </a:p>
          <a:p>
            <a:r>
              <a:rPr lang="ru-RU" b="1" dirty="0"/>
              <a:t>Снижение государственных расходов, а значит сокращение дефицита госбюджета.</a:t>
            </a:r>
          </a:p>
          <a:p>
            <a:r>
              <a:rPr lang="ru-RU" b="1" dirty="0"/>
              <a:t>Выпуск облигаций государственного займа.</a:t>
            </a:r>
          </a:p>
        </p:txBody>
      </p:sp>
    </p:spTree>
    <p:extLst>
      <p:ext uri="{BB962C8B-B14F-4D97-AF65-F5344CB8AC3E}">
        <p14:creationId xmlns:p14="http://schemas.microsoft.com/office/powerpoint/2010/main" val="567760912"/>
      </p:ext>
    </p:extLst>
  </p:cSld>
  <p:clrMapOvr>
    <a:masterClrMapping/>
  </p:clrMapOvr>
  <p:transition>
    <p:wheel spokes="3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as-daily.com/win/2007/10/05/n230_karik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00500"/>
            <a:ext cx="3810000" cy="2857500"/>
          </a:xfrm>
          <a:prstGeom prst="rect">
            <a:avLst/>
          </a:prstGeom>
          <a:noFill/>
        </p:spPr>
      </p:pic>
      <p:pic>
        <p:nvPicPr>
          <p:cNvPr id="1028" name="Picture 4" descr="http://img.tyt.by/n/ekonomika/0c/6/04_karikatura_inflyaciya.jpg"/>
          <p:cNvPicPr>
            <a:picLocks noChangeAspect="1" noChangeArrowheads="1"/>
          </p:cNvPicPr>
          <p:nvPr/>
        </p:nvPicPr>
        <p:blipFill>
          <a:blip r:embed="rId3"/>
          <a:srcRect b="6479"/>
          <a:stretch>
            <a:fillRect/>
          </a:stretch>
        </p:blipFill>
        <p:spPr bwMode="auto">
          <a:xfrm>
            <a:off x="4857752" y="3500438"/>
            <a:ext cx="3905241" cy="274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472518" cy="5554683"/>
          </a:xfrm>
        </p:spPr>
        <p:txBody>
          <a:bodyPr/>
          <a:lstStyle/>
          <a:p>
            <a:r>
              <a:rPr lang="ru-RU" b="1" dirty="0"/>
              <a:t>Приватизация и продажа государственного имущества.</a:t>
            </a:r>
          </a:p>
          <a:p>
            <a:r>
              <a:rPr lang="ru-RU" b="1" dirty="0"/>
              <a:t>Регулирование роста зарплаты.</a:t>
            </a:r>
          </a:p>
          <a:p>
            <a:r>
              <a:rPr lang="ru-RU" b="1" dirty="0"/>
              <a:t>Эффективная кредитно-денежная политика.</a:t>
            </a:r>
          </a:p>
          <a:p>
            <a:r>
              <a:rPr lang="ru-RU" b="1" dirty="0"/>
              <a:t>Улучшение работы финансового рынка.</a:t>
            </a:r>
          </a:p>
          <a:p>
            <a:r>
              <a:rPr lang="ru-RU" b="1" dirty="0"/>
              <a:t>Денежная реформа.</a:t>
            </a:r>
          </a:p>
        </p:txBody>
      </p:sp>
    </p:spTree>
    <p:extLst>
      <p:ext uri="{BB962C8B-B14F-4D97-AF65-F5344CB8AC3E}">
        <p14:creationId xmlns:p14="http://schemas.microsoft.com/office/powerpoint/2010/main" val="1962365411"/>
      </p:ext>
    </p:ext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61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Найдите в приведённом ниже списке меры, способствующие снижению инфляции, и запишите цифры, под которыми они указаны. </a:t>
            </a:r>
          </a:p>
          <a:p>
            <a:endParaRPr lang="ru-RU" sz="800" b="1" dirty="0"/>
          </a:p>
          <a:p>
            <a:pPr>
              <a:lnSpc>
                <a:spcPct val="150000"/>
              </a:lnSpc>
            </a:pPr>
            <a:r>
              <a:rPr lang="ru-RU" sz="2400" b="1" dirty="0"/>
              <a:t>1) увеличение расходов государства на социальные программы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2) закрытие убыточных предприятий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3) изъятие «лишних» денег центральным банком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4) отказ от повышения зарплат и пенсий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5) переход на натуральный обмен вместо денежного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477000" y="57150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2400" b="1">
                <a:solidFill>
                  <a:srgbClr val="C00000"/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52364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Пути выхода из инфляции (денежная реформа)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Деноминация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/>
              <a:t>– (переименование) – укрупнение денежной единицы путем обмена в определенной пропорции старых денежных знаков на новые</a:t>
            </a:r>
          </a:p>
          <a:p>
            <a:r>
              <a:rPr lang="ru-RU" b="1" dirty="0">
                <a:solidFill>
                  <a:srgbClr val="FF0000"/>
                </a:solidFill>
              </a:rPr>
              <a:t>Дефляция</a:t>
            </a:r>
            <a:r>
              <a:rPr lang="ru-RU" b="1" dirty="0"/>
              <a:t>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–(</a:t>
            </a:r>
            <a:r>
              <a:rPr lang="ru-RU" altLang="ru-RU" b="1" dirty="0">
                <a:latin typeface="Times New Roman" panose="02020603050405020304" pitchFamily="18" charset="0"/>
              </a:rPr>
              <a:t>от лат сдувание) -снижение цен на товары; изъятие из обращения избыточной массы денег  с целью увеличения их покупательной способности</a:t>
            </a:r>
            <a:endParaRPr lang="ru-RU" b="1" dirty="0"/>
          </a:p>
          <a:p>
            <a:r>
              <a:rPr lang="ru-RU" b="1" dirty="0">
                <a:solidFill>
                  <a:srgbClr val="FF0000"/>
                </a:solidFill>
              </a:rPr>
              <a:t>Девальвация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/>
              <a:t>– снижение золотого содержания в национальной денежной единице, снижение её  обменного курса по отношению к иностранной  валюте</a:t>
            </a:r>
          </a:p>
          <a:p>
            <a:r>
              <a:rPr lang="ru-RU" b="1" dirty="0">
                <a:solidFill>
                  <a:srgbClr val="FF0000"/>
                </a:solidFill>
              </a:rPr>
              <a:t>Нуллификация </a:t>
            </a:r>
            <a:r>
              <a:rPr lang="ru-RU" b="1" dirty="0"/>
              <a:t>– объявление обесценившихся денежных знаков недействительными и введение новой денежной единицы</a:t>
            </a:r>
          </a:p>
        </p:txBody>
      </p:sp>
    </p:spTree>
    <p:extLst>
      <p:ext uri="{BB962C8B-B14F-4D97-AF65-F5344CB8AC3E}">
        <p14:creationId xmlns:p14="http://schemas.microsoft.com/office/powerpoint/2010/main" val="2320659979"/>
      </p:ext>
    </p:extLst>
  </p:cSld>
  <p:clrMapOvr>
    <a:masterClrMapping/>
  </p:clrMapOvr>
  <p:transition>
    <p:strips dir="l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52400" y="304800"/>
            <a:ext cx="8839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Задание № 28. Вам поручено подготовить развернутый ответ по теме «Инфляция». Составьте план, в соответствии с которым вы будете освещать эту тему. План должен содержать не менее трех пунктов, из которых два или более детализированы в подпунктах.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81632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52400" y="304800"/>
            <a:ext cx="88392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«Инфляция».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1) Инфляция — повышение общего уровня цен на товары и услуги.</a:t>
            </a:r>
          </a:p>
          <a:p>
            <a:r>
              <a:rPr lang="ru-RU" sz="1600" dirty="0"/>
              <a:t>2) Основные источники появления инфляции:</a:t>
            </a:r>
          </a:p>
          <a:p>
            <a:r>
              <a:rPr lang="ru-RU" sz="1600" dirty="0"/>
              <a:t>а) повышение номинальной заработной платы, не обусловленное ростом производительности труда;</a:t>
            </a:r>
          </a:p>
          <a:p>
            <a:r>
              <a:rPr lang="ru-RU" sz="1600" dirty="0"/>
              <a:t>б) рост цен на сырьё и энергоносители;</a:t>
            </a:r>
          </a:p>
          <a:p>
            <a:r>
              <a:rPr lang="ru-RU" sz="1600" dirty="0"/>
              <a:t>в) увеличение налогов на производителя;</a:t>
            </a:r>
          </a:p>
          <a:p>
            <a:r>
              <a:rPr lang="ru-RU" sz="1600" dirty="0"/>
              <a:t>г) сокращение производства при сохранении денежной массы;</a:t>
            </a:r>
          </a:p>
          <a:p>
            <a:r>
              <a:rPr lang="ru-RU" sz="1600" dirty="0"/>
              <a:t>д) эмиссия денежных средств для покрытия расходов государства.</a:t>
            </a:r>
          </a:p>
          <a:p>
            <a:r>
              <a:rPr lang="ru-RU" sz="1600" dirty="0"/>
              <a:t>3) Основные виды инфляции:</a:t>
            </a:r>
          </a:p>
          <a:p>
            <a:r>
              <a:rPr lang="ru-RU" sz="1600" dirty="0"/>
              <a:t>а) по характеру протекания (открытая и скрытая);</a:t>
            </a:r>
          </a:p>
          <a:p>
            <a:r>
              <a:rPr lang="ru-RU" sz="1600" dirty="0"/>
              <a:t>б) в зависимости от темпов роста цен  (умеренная, галопирующая, гиперинфляция);</a:t>
            </a:r>
          </a:p>
          <a:p>
            <a:r>
              <a:rPr lang="ru-RU" sz="1600" dirty="0"/>
              <a:t>в) по темпам роста цен на различные категории товаров (сбалансированная и несбалансированная).</a:t>
            </a:r>
          </a:p>
          <a:p>
            <a:r>
              <a:rPr lang="ru-RU" sz="1600" dirty="0"/>
              <a:t>г) в зависимости от причин (инфляция спроса и  инфляция издержек)</a:t>
            </a:r>
          </a:p>
          <a:p>
            <a:r>
              <a:rPr lang="ru-RU" sz="1600" dirty="0"/>
              <a:t>4) Последствия инфляции для экономики:</a:t>
            </a:r>
          </a:p>
          <a:p>
            <a:r>
              <a:rPr lang="ru-RU" sz="1600" dirty="0"/>
              <a:t>а) положительные последствия умеренной инфляции (стимулирование инвестиций, стимулирование роста производства и торговли);</a:t>
            </a:r>
          </a:p>
          <a:p>
            <a:r>
              <a:rPr lang="ru-RU" sz="1600" dirty="0"/>
              <a:t>б) отрицательные последствия высокой инфляции (расстройство системы регулирования экономики, обесценение всего фонда накопления и кредитов, обесценение реальных доходов населения сокращение текущего потребления снижение инвестиций).</a:t>
            </a:r>
          </a:p>
          <a:p>
            <a:r>
              <a:rPr lang="ru-RU" sz="1600" dirty="0"/>
              <a:t>5) Меры преодоления высокой инфляции:</a:t>
            </a:r>
          </a:p>
          <a:p>
            <a:r>
              <a:rPr lang="ru-RU" sz="1600" dirty="0"/>
              <a:t>а) контроль за эмиссией денег, изъятие лишних денег;</a:t>
            </a:r>
          </a:p>
          <a:p>
            <a:r>
              <a:rPr lang="ru-RU" sz="1600" dirty="0"/>
              <a:t>б) сокращение бюджетных расходов;</a:t>
            </a:r>
          </a:p>
          <a:p>
            <a:r>
              <a:rPr lang="ru-RU" sz="1600" dirty="0"/>
              <a:t>в) развитие производства, преодоление спада в экономике.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97601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52400" y="533400"/>
            <a:ext cx="88392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Задание № 25 </a:t>
            </a:r>
            <a:endParaRPr lang="ru-RU" sz="2000" dirty="0"/>
          </a:p>
          <a:p>
            <a:r>
              <a:rPr lang="ru-RU" sz="2000" dirty="0"/>
              <a:t>Используя обществоведческие знания,</a:t>
            </a:r>
          </a:p>
          <a:p>
            <a:r>
              <a:rPr lang="ru-RU" sz="2000" dirty="0"/>
              <a:t>1) раскройте смысл понятия «инфляция»;</a:t>
            </a:r>
          </a:p>
          <a:p>
            <a:r>
              <a:rPr lang="ru-RU" sz="2000" dirty="0"/>
              <a:t>2) составьте два предложения:</a:t>
            </a:r>
          </a:p>
          <a:p>
            <a:r>
              <a:rPr lang="ru-RU" sz="2000" dirty="0"/>
              <a:t>−</a:t>
            </a:r>
            <a:r>
              <a:rPr lang="ru-RU" sz="2000" b="1" dirty="0"/>
              <a:t>одно предложение с информацией о видах инфляции в зависимости от темпов</a:t>
            </a:r>
            <a:r>
              <a:rPr lang="ru-RU" sz="2000" dirty="0"/>
              <a:t>;</a:t>
            </a:r>
          </a:p>
          <a:p>
            <a:r>
              <a:rPr lang="ru-RU" sz="2000" dirty="0"/>
              <a:t>− </a:t>
            </a:r>
            <a:r>
              <a:rPr lang="ru-RU" sz="2000" b="1" dirty="0"/>
              <a:t>одно предложение о по­след­стви­ях инфляции</a:t>
            </a:r>
            <a:r>
              <a:rPr lang="ru-RU" sz="2000" dirty="0"/>
              <a:t>.</a:t>
            </a:r>
          </a:p>
          <a:p>
            <a:r>
              <a:rPr lang="ru-RU" sz="2000" b="1" u="sng" dirty="0"/>
              <a:t>Правильный ответ должен содержать следующие элементы:</a:t>
            </a:r>
          </a:p>
          <a:p>
            <a:endParaRPr lang="ru-RU" sz="800" b="1" dirty="0"/>
          </a:p>
          <a:p>
            <a:r>
              <a:rPr lang="ru-RU" sz="2000" b="1" dirty="0"/>
              <a:t>1) </a:t>
            </a:r>
            <a:r>
              <a:rPr lang="ru-RU" sz="2000" b="1" u="sng" dirty="0"/>
              <a:t>смысл понятия, например: </a:t>
            </a:r>
            <a:r>
              <a:rPr lang="ru-RU" sz="2000" b="1" dirty="0"/>
              <a:t>инфляция - это процесс обесценивания денег и снижения их покупательной способности, проявляющийся в росте общего уровня цен; </a:t>
            </a:r>
          </a:p>
          <a:p>
            <a:endParaRPr lang="ru-RU" sz="800" b="1" dirty="0"/>
          </a:p>
          <a:p>
            <a:r>
              <a:rPr lang="ru-RU" sz="2000" b="1" dirty="0"/>
              <a:t>2) </a:t>
            </a:r>
            <a:r>
              <a:rPr lang="ru-RU" sz="2000" b="1" u="sng" dirty="0"/>
              <a:t>одно предложение с информацией о видах инфляции в зависимости от темпов, например:</a:t>
            </a:r>
            <a:r>
              <a:rPr lang="ru-RU" sz="2000" b="1" dirty="0"/>
              <a:t> В зависимости от темпов инфляции условно различают инфляцию умеренную (ползучую), галопирующую, гиперинфляцию; </a:t>
            </a:r>
          </a:p>
          <a:p>
            <a:endParaRPr lang="ru-RU" sz="800" b="1" dirty="0"/>
          </a:p>
          <a:p>
            <a:r>
              <a:rPr lang="ru-RU" sz="2000" b="1" dirty="0"/>
              <a:t>3) </a:t>
            </a:r>
            <a:r>
              <a:rPr lang="ru-RU" sz="2000" b="1" u="sng" dirty="0"/>
              <a:t>одно предложение, раскрывающее с опорой на знания курса любое последствие инфляции, например:</a:t>
            </a:r>
            <a:r>
              <a:rPr lang="ru-RU" sz="2000" b="1" dirty="0"/>
              <a:t> В условиях инфляции замедляется экономический рост, поскольку фирмам становится недоступно приобретение новой, более совершенной техники.</a:t>
            </a:r>
          </a:p>
        </p:txBody>
      </p:sp>
    </p:spTree>
    <p:extLst>
      <p:ext uri="{BB962C8B-B14F-4D97-AF65-F5344CB8AC3E}">
        <p14:creationId xmlns:p14="http://schemas.microsoft.com/office/powerpoint/2010/main" val="181649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514600" y="1524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Задания для эссе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14313" y="714375"/>
            <a:ext cx="8786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/>
              <a:t>«Инфляция каждому предоставляет возможность почувствовать себя миллионером».</a:t>
            </a:r>
          </a:p>
          <a:p>
            <a:pPr algn="r"/>
            <a:r>
              <a:rPr lang="ru-RU" sz="2400" b="1" dirty="0" err="1"/>
              <a:t>А.Рогов</a:t>
            </a:r>
            <a:endParaRPr lang="ru-RU" sz="24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2057400"/>
            <a:ext cx="8715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1. Как Вы понимаете смысл высказывания?</a:t>
            </a:r>
          </a:p>
          <a:p>
            <a:endParaRPr lang="ru-RU" sz="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4429125"/>
            <a:ext cx="8715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2. С помощью каких обществоведческих терминов можно раскрыть смысл поднятой автором проблемы?</a:t>
            </a:r>
          </a:p>
          <a:p>
            <a:endParaRPr lang="ru-RU" sz="800" b="1" dirty="0"/>
          </a:p>
          <a:p>
            <a:r>
              <a:rPr lang="ru-RU" sz="2400" b="1" u="sng" dirty="0"/>
              <a:t>Термины</a:t>
            </a:r>
            <a:r>
              <a:rPr lang="ru-RU" sz="24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3435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3048000" y="152400"/>
            <a:ext cx="5943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CC0000"/>
                </a:solidFill>
              </a:rPr>
              <a:t>Деньги</a:t>
            </a:r>
            <a:r>
              <a:rPr lang="ru-RU" sz="2400" b="1"/>
              <a:t> – это особый товар, выполняющий роль всеобщего эквивалента при обмене товаров.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228600" y="1600200"/>
          <a:ext cx="86868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67400" y="1600200"/>
            <a:ext cx="2971800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228600" y="4038600"/>
            <a:ext cx="8610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Причины возникновения и формы денег. </a:t>
            </a:r>
          </a:p>
          <a:p>
            <a:r>
              <a:rPr lang="ru-RU" sz="2000" b="1">
                <a:solidFill>
                  <a:srgbClr val="C00000"/>
                </a:solidFill>
              </a:rPr>
              <a:t>   </a:t>
            </a:r>
            <a:r>
              <a:rPr lang="ru-RU" sz="2000" b="1"/>
              <a:t>Деньги были придуманы человечеством прежде всего для облегчения обмена. Первоначально роль денег играли самые различные блага, и лишь потом появились современные формы денег.  </a:t>
            </a:r>
          </a:p>
          <a:p>
            <a:r>
              <a:rPr lang="ru-RU" sz="2000" b="1"/>
              <a:t>   Признаком денег является способность выполнять функции средства обмена, средства измерения рыночной ценности товаров и средства сбережения.</a:t>
            </a:r>
          </a:p>
        </p:txBody>
      </p:sp>
      <p:pic>
        <p:nvPicPr>
          <p:cNvPr id="6150" name="Picture 8" descr="http://kupiprodai.com.ua/s_images/14399735263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81000"/>
            <a:ext cx="2943225" cy="190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514600" y="1524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Задания для эссе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14313" y="714375"/>
            <a:ext cx="8786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/>
              <a:t>«Инфляция – единственная форма наказания без законного основания».</a:t>
            </a:r>
          </a:p>
          <a:p>
            <a:pPr algn="r"/>
            <a:r>
              <a:rPr lang="ru-RU" sz="2400" b="1" dirty="0"/>
              <a:t>(М. Фридман)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2057400"/>
            <a:ext cx="8715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1. Как Вы понимаете смысл высказывания?</a:t>
            </a:r>
          </a:p>
          <a:p>
            <a:endParaRPr lang="ru-RU" sz="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4429125"/>
            <a:ext cx="8715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2. С помощью каких обществоведческих терминов можно раскрыть смысл поднятой автором проблемы?</a:t>
            </a:r>
          </a:p>
          <a:p>
            <a:endParaRPr lang="ru-RU" sz="800" b="1" dirty="0"/>
          </a:p>
          <a:p>
            <a:r>
              <a:rPr lang="ru-RU" sz="2400" b="1" u="sng" dirty="0"/>
              <a:t>Термины</a:t>
            </a:r>
            <a:r>
              <a:rPr lang="ru-RU" sz="24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0478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Рефлексия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4000"/>
              <a:t>Сегодня на уроке я узнал… </a:t>
            </a:r>
          </a:p>
          <a:p>
            <a:pPr>
              <a:buFontTx/>
              <a:buChar char="-"/>
            </a:pPr>
            <a:r>
              <a:rPr lang="ru-RU" sz="4000"/>
              <a:t>Было интересно…</a:t>
            </a:r>
          </a:p>
          <a:p>
            <a:pPr>
              <a:buFontTx/>
              <a:buChar char="-"/>
            </a:pPr>
            <a:r>
              <a:rPr lang="ru-RU" sz="4000"/>
              <a:t>Я понял, что…</a:t>
            </a:r>
          </a:p>
          <a:p>
            <a:pPr>
              <a:buFontTx/>
              <a:buChar char="-"/>
            </a:pPr>
            <a:r>
              <a:rPr lang="ru-RU" sz="4000"/>
              <a:t>Теперь я могу…</a:t>
            </a:r>
          </a:p>
        </p:txBody>
      </p:sp>
      <p:pic>
        <p:nvPicPr>
          <p:cNvPr id="67589" name="Picture 5" descr="i?id=139355824-1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3429000"/>
            <a:ext cx="29908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1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731838"/>
          </a:xfrm>
        </p:spPr>
        <p:txBody>
          <a:bodyPr>
            <a:normAutofit/>
          </a:bodyPr>
          <a:lstStyle/>
          <a:p>
            <a:r>
              <a:rPr lang="ru-RU"/>
              <a:t>Домашнее задание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89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900" b="1" dirty="0">
                <a:solidFill>
                  <a:schemeClr val="tx1"/>
                </a:solidFill>
              </a:rPr>
              <a:t>Параграф 8.</a:t>
            </a:r>
          </a:p>
          <a:p>
            <a:r>
              <a:rPr lang="ru-RU" sz="1900" dirty="0">
                <a:solidFill>
                  <a:schemeClr val="tx1"/>
                </a:solidFill>
              </a:rPr>
              <a:t>Написать эссе.</a:t>
            </a:r>
            <a:r>
              <a:rPr lang="ru-RU" sz="2000" b="1" i="1" dirty="0">
                <a:solidFill>
                  <a:schemeClr val="tx1"/>
                </a:solidFill>
              </a:rPr>
              <a:t> «Инфляция – единственная форма наказания без законного основания».</a:t>
            </a:r>
          </a:p>
          <a:p>
            <a:pPr algn="r"/>
            <a:r>
              <a:rPr lang="ru-RU" sz="2000" b="1" dirty="0">
                <a:solidFill>
                  <a:schemeClr val="tx1"/>
                </a:solidFill>
              </a:rPr>
              <a:t>(М. Фридман)</a:t>
            </a:r>
            <a:endParaRPr lang="ru-RU" sz="1900" dirty="0">
              <a:solidFill>
                <a:schemeClr val="tx1"/>
              </a:solidFill>
            </a:endParaRPr>
          </a:p>
          <a:p>
            <a:r>
              <a:rPr lang="ru-RU" sz="2000" b="1" i="1" dirty="0">
                <a:solidFill>
                  <a:schemeClr val="tx1"/>
                </a:solidFill>
              </a:rPr>
              <a:t>«Инфляция каждому предоставляет возможность почувствовать себя миллионером».</a:t>
            </a:r>
          </a:p>
          <a:p>
            <a:pPr algn="r"/>
            <a:r>
              <a:rPr lang="ru-RU" sz="2000" b="1" dirty="0" err="1">
                <a:solidFill>
                  <a:schemeClr val="tx1"/>
                </a:solidFill>
              </a:rPr>
              <a:t>А.Рогов</a:t>
            </a:r>
            <a:endParaRPr lang="ru-RU" sz="20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19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900" dirty="0">
                <a:solidFill>
                  <a:schemeClr val="tx1"/>
                </a:solidFill>
              </a:rPr>
              <a:t>Предложите свои меры по регулированию инфляции в РФ. Привести данные об инфляции в РФ в 2017-2018гг</a:t>
            </a:r>
          </a:p>
        </p:txBody>
      </p:sp>
    </p:spTree>
    <p:extLst>
      <p:ext uri="{BB962C8B-B14F-4D97-AF65-F5344CB8AC3E}">
        <p14:creationId xmlns:p14="http://schemas.microsoft.com/office/powerpoint/2010/main" val="18245065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731838"/>
          </a:xfrm>
        </p:spPr>
        <p:txBody>
          <a:bodyPr>
            <a:normAutofit/>
          </a:bodyPr>
          <a:lstStyle/>
          <a:p>
            <a:r>
              <a:rPr lang="ru-RU"/>
              <a:t>Домашнее задание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89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900" b="1" dirty="0">
                <a:solidFill>
                  <a:schemeClr val="tx1"/>
                </a:solidFill>
              </a:rPr>
              <a:t>Параграф 8.</a:t>
            </a:r>
          </a:p>
          <a:p>
            <a:r>
              <a:rPr lang="ru-RU" sz="1900" dirty="0">
                <a:solidFill>
                  <a:schemeClr val="tx1"/>
                </a:solidFill>
              </a:rPr>
              <a:t>Написать эссе.</a:t>
            </a:r>
            <a:r>
              <a:rPr lang="ru-RU" sz="2000" b="1" i="1" dirty="0">
                <a:solidFill>
                  <a:schemeClr val="tx1"/>
                </a:solidFill>
              </a:rPr>
              <a:t> «Инфляция – единственная форма наказания без законного основания».</a:t>
            </a:r>
          </a:p>
          <a:p>
            <a:pPr algn="r"/>
            <a:r>
              <a:rPr lang="ru-RU" sz="2000" b="1" dirty="0">
                <a:solidFill>
                  <a:schemeClr val="tx1"/>
                </a:solidFill>
              </a:rPr>
              <a:t>(М. Фридман)</a:t>
            </a:r>
            <a:endParaRPr lang="ru-RU" sz="1900" dirty="0">
              <a:solidFill>
                <a:schemeClr val="tx1"/>
              </a:solidFill>
            </a:endParaRPr>
          </a:p>
          <a:p>
            <a:r>
              <a:rPr lang="ru-RU" sz="2000" b="1" i="1" dirty="0">
                <a:solidFill>
                  <a:schemeClr val="tx1"/>
                </a:solidFill>
              </a:rPr>
              <a:t>«Инфляция каждому предоставляет возможность почувствовать себя миллионером».</a:t>
            </a:r>
          </a:p>
          <a:p>
            <a:pPr algn="r"/>
            <a:r>
              <a:rPr lang="ru-RU" sz="2000" b="1" dirty="0" err="1">
                <a:solidFill>
                  <a:schemeClr val="tx1"/>
                </a:solidFill>
              </a:rPr>
              <a:t>А.Рогов</a:t>
            </a:r>
            <a:endParaRPr lang="ru-RU" sz="20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19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900" dirty="0">
                <a:solidFill>
                  <a:schemeClr val="tx1"/>
                </a:solidFill>
              </a:rPr>
              <a:t>Предложите свои меры по регулированию инфляции в РФ. Привести данные об инфляции в РФ в 2017-2018гг</a:t>
            </a:r>
          </a:p>
        </p:txBody>
      </p:sp>
    </p:spTree>
    <p:extLst>
      <p:ext uri="{BB962C8B-B14F-4D97-AF65-F5344CB8AC3E}">
        <p14:creationId xmlns:p14="http://schemas.microsoft.com/office/powerpoint/2010/main" val="1149821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nvestocks.ru/wp-content/uploads/2014/06/A09_19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0648"/>
            <a:ext cx="290512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395536" y="116632"/>
            <a:ext cx="5544616" cy="72008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ЦИТАТНИК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Инфляция - единственная форма наказания без законного основания. </a:t>
            </a:r>
          </a:p>
          <a:p>
            <a:pPr algn="r"/>
            <a:r>
              <a:rPr lang="ru-RU" dirty="0"/>
              <a:t>Милтон Фридман (1912-2006), американский экономист, лауреат Нобелевской премии 1976 года.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58924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800000"/>
                </a:solidFill>
              </a:rPr>
              <a:t>То не беда, если за рубль дают </a:t>
            </a:r>
            <a:r>
              <a:rPr lang="ru-RU" b="1" i="1" dirty="0" err="1">
                <a:solidFill>
                  <a:srgbClr val="800000"/>
                </a:solidFill>
              </a:rPr>
              <a:t>пол-рубля</a:t>
            </a:r>
            <a:r>
              <a:rPr lang="ru-RU" b="1" i="1" dirty="0">
                <a:solidFill>
                  <a:srgbClr val="800000"/>
                </a:solidFill>
              </a:rPr>
              <a:t>; а то будет беда, когда за рубль станут давать в морду. </a:t>
            </a:r>
          </a:p>
          <a:p>
            <a:pPr algn="r"/>
            <a:r>
              <a:rPr lang="ru-RU" dirty="0">
                <a:solidFill>
                  <a:srgbClr val="800000"/>
                </a:solidFill>
              </a:rPr>
              <a:t>Михаил Салтыков-Щедрин (1826-1889), русский писатель, журналист.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36912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Инфляция – это когда карманы рвутся от денег, а на новый пиджак все еще не хватает. 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Михаил </a:t>
            </a:r>
            <a:r>
              <a:rPr lang="ru-RU" dirty="0" err="1">
                <a:solidFill>
                  <a:srgbClr val="002060"/>
                </a:solidFill>
              </a:rPr>
              <a:t>Мамчич</a:t>
            </a:r>
            <a:r>
              <a:rPr lang="ru-RU" dirty="0">
                <a:solidFill>
                  <a:srgbClr val="002060"/>
                </a:solidFill>
              </a:rPr>
              <a:t> (род. в 1964 г.), российский журналист, писатель.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7890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Не откладывай до завтра то, что инфляция может съесть сегодня.</a:t>
            </a:r>
          </a:p>
          <a:p>
            <a:pPr algn="r"/>
            <a:r>
              <a:rPr lang="ru-RU" b="1" dirty="0"/>
              <a:t>Народная мудрость.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65313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Чем мягче валюта в данной стране, тем жестче туалетная бумага. </a:t>
            </a:r>
          </a:p>
          <a:p>
            <a:pPr algn="r"/>
            <a:r>
              <a:rPr lang="ru-RU" b="1" dirty="0">
                <a:solidFill>
                  <a:srgbClr val="002060"/>
                </a:solidFill>
              </a:rPr>
              <a:t>Народная мудрость.</a:t>
            </a:r>
          </a:p>
        </p:txBody>
      </p:sp>
    </p:spTree>
    <p:extLst>
      <p:ext uri="{BB962C8B-B14F-4D97-AF65-F5344CB8AC3E}">
        <p14:creationId xmlns:p14="http://schemas.microsoft.com/office/powerpoint/2010/main" val="371165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Что такое инфляция?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173038" indent="3175" eaLnBrk="1" hangingPunct="1">
              <a:buFont typeface="Wingdings" panose="05000000000000000000" pitchFamily="2" charset="2"/>
              <a:buNone/>
            </a:pPr>
            <a:endParaRPr lang="ru-RU" sz="2000" i="1" dirty="0"/>
          </a:p>
          <a:p>
            <a:pPr marL="173038" indent="3175" eaLnBrk="1" hangingPunct="1">
              <a:buFont typeface="Wingdings" panose="05000000000000000000" pitchFamily="2" charset="2"/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3175" eaLnBrk="1" hangingPunct="1">
              <a:buFont typeface="Wingdings" panose="05000000000000000000" pitchFamily="2" charset="2"/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3175" eaLnBrk="1" hangingPunct="1">
              <a:buFont typeface="Wingdings" panose="05000000000000000000" pitchFamily="2" charset="2"/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ПОВЫШЕНИЯ ЦЕН НА  ТОВАРЫ стр. 96</a:t>
            </a:r>
          </a:p>
          <a:p>
            <a:pPr marL="173038" indent="3175" eaLnBrk="1" hangingPunct="1">
              <a:buFont typeface="Wingdings" panose="05000000000000000000" pitchFamily="2" charset="2"/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204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1113" y="2474913"/>
            <a:ext cx="3513137" cy="2682875"/>
          </a:xfrm>
          <a:noFill/>
        </p:spPr>
      </p:pic>
    </p:spTree>
    <p:extLst>
      <p:ext uri="{BB962C8B-B14F-4D97-AF65-F5344CB8AC3E}">
        <p14:creationId xmlns:p14="http://schemas.microsoft.com/office/powerpoint/2010/main" val="384241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173038" indent="3175" eaLnBrk="1" hangingPunct="1">
              <a:buFont typeface="Wingdings" panose="05000000000000000000" pitchFamily="2" charset="2"/>
              <a:buNone/>
            </a:pPr>
            <a:endParaRPr lang="ru-RU" sz="2000" i="1" dirty="0"/>
          </a:p>
          <a:p>
            <a:pPr marL="173038" indent="3175" eaLnBrk="1" hangingPunct="1">
              <a:buFont typeface="Wingdings" panose="05000000000000000000" pitchFamily="2" charset="2"/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3175" eaLnBrk="1" hangingPunct="1">
              <a:buFont typeface="Wingdings" panose="05000000000000000000" pitchFamily="2" charset="2"/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3175" eaLnBrk="1" hangingPunct="1">
              <a:buFont typeface="Wingdings" panose="05000000000000000000" pitchFamily="2" charset="2"/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Инфляцией считается рост цен в экономике в целом, а не рост цен на отдельный товар</a:t>
            </a:r>
          </a:p>
          <a:p>
            <a:pPr marL="173038" indent="3175" eaLnBrk="1" hangingPunct="1">
              <a:buFont typeface="Wingdings" panose="05000000000000000000" pitchFamily="2" charset="2"/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204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1113" y="2474913"/>
            <a:ext cx="3513137" cy="2682875"/>
          </a:xfrm>
          <a:noFill/>
        </p:spPr>
      </p:pic>
    </p:spTree>
    <p:extLst>
      <p:ext uri="{BB962C8B-B14F-4D97-AF65-F5344CB8AC3E}">
        <p14:creationId xmlns:p14="http://schemas.microsoft.com/office/powerpoint/2010/main" val="21171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655638"/>
          </a:xfrm>
        </p:spPr>
        <p:txBody>
          <a:bodyPr/>
          <a:lstStyle/>
          <a:p>
            <a:r>
              <a:rPr lang="ru-RU" sz="3500" dirty="0"/>
              <a:t>Работа в группах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229600" cy="53340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None/>
            </a:pPr>
            <a:r>
              <a:rPr lang="ru-RU" dirty="0">
                <a:solidFill>
                  <a:schemeClr val="tx1"/>
                </a:solidFill>
              </a:rPr>
              <a:t>Задание 1. </a:t>
            </a:r>
            <a:r>
              <a:rPr lang="ru-RU" sz="2400" dirty="0">
                <a:solidFill>
                  <a:schemeClr val="tx1"/>
                </a:solidFill>
              </a:rPr>
              <a:t>Познакомиться с текстом, ответить на вопросы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ru-RU" sz="2400" dirty="0">
                <a:solidFill>
                  <a:schemeClr val="tx1"/>
                </a:solidFill>
              </a:rPr>
              <a:t>ВОПРОСЫ</a:t>
            </a:r>
          </a:p>
          <a:p>
            <a:pPr marL="839788" lvl="1" indent="-495300"/>
            <a:r>
              <a:rPr lang="ru-RU" sz="2400" dirty="0">
                <a:solidFill>
                  <a:schemeClr val="tx1"/>
                </a:solidFill>
              </a:rPr>
              <a:t>Понятие  инфляции</a:t>
            </a:r>
          </a:p>
          <a:p>
            <a:pPr marL="839788" lvl="1" indent="-495300"/>
            <a:r>
              <a:rPr lang="ru-RU" sz="2400" dirty="0">
                <a:solidFill>
                  <a:schemeClr val="tx1"/>
                </a:solidFill>
              </a:rPr>
              <a:t>Негативные последствия инфляции, приведенные в тексте</a:t>
            </a:r>
          </a:p>
          <a:p>
            <a:pPr marL="839788" lvl="1" indent="-495300"/>
            <a:r>
              <a:rPr lang="ru-RU" sz="2400" dirty="0">
                <a:solidFill>
                  <a:schemeClr val="tx1"/>
                </a:solidFill>
              </a:rPr>
              <a:t>Какую функцию денег автор считает основной</a:t>
            </a:r>
          </a:p>
          <a:p>
            <a:pPr marL="839788" lvl="1" indent="-495300"/>
            <a:r>
              <a:rPr lang="ru-RU" sz="2400" dirty="0">
                <a:solidFill>
                  <a:schemeClr val="tx1"/>
                </a:solidFill>
              </a:rPr>
              <a:t>Как называется процесс обратный инфляции</a:t>
            </a:r>
          </a:p>
          <a:p>
            <a:pPr marL="839788" lvl="1" indent="-495300" algn="just">
              <a:buFont typeface="Wingdings" panose="05000000000000000000" pitchFamily="2" charset="2"/>
              <a:buAutoNum type="arabicPeriod"/>
            </a:pPr>
            <a:endParaRPr lang="ru-RU" sz="2400" dirty="0"/>
          </a:p>
        </p:txBody>
      </p:sp>
      <p:pic>
        <p:nvPicPr>
          <p:cNvPr id="63493" name="Picture 5" descr="i?id=17680939-0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17988"/>
            <a:ext cx="2647950" cy="23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91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Впервые об инфляции было упомянуто в период Гражданской войны в США в 1861 – 1865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г.г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490063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altLang="ru-RU" b="1" i="1" dirty="0">
                <a:solidFill>
                  <a:schemeClr val="hlink"/>
                </a:solidFill>
              </a:rPr>
              <a:t>ИНФЛЯЦИЯ –(от </a:t>
            </a:r>
            <a:r>
              <a:rPr lang="ru-RU" altLang="ru-RU" b="1" i="1" dirty="0" err="1">
                <a:solidFill>
                  <a:schemeClr val="hlink"/>
                </a:solidFill>
              </a:rPr>
              <a:t>лат.вздутие</a:t>
            </a:r>
            <a:r>
              <a:rPr lang="ru-RU" altLang="ru-RU" b="1" i="1" dirty="0">
                <a:solidFill>
                  <a:schemeClr val="hlink"/>
                </a:solidFill>
              </a:rPr>
              <a:t>)-долговременное, устойчивое повышение цен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>
                <a:solidFill>
                  <a:srgbClr val="7030A0"/>
                </a:solidFill>
              </a:rPr>
              <a:t>Инфляция </a:t>
            </a:r>
            <a:r>
              <a:rPr lang="ru-RU" b="1" dirty="0"/>
              <a:t>– обесценивание денег в результате того, что количество бумажных денежных знаков, находящихся в обращении, превышает количество товаров.</a:t>
            </a:r>
          </a:p>
          <a:p>
            <a:pPr algn="ctr">
              <a:lnSpc>
                <a:spcPct val="90000"/>
              </a:lnSpc>
              <a:buNone/>
            </a:pPr>
            <a:endParaRPr lang="ru-RU" altLang="ru-RU" b="1" i="1" dirty="0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altLang="ru-RU" sz="2800" b="1" i="1" dirty="0">
                <a:solidFill>
                  <a:srgbClr val="FF0000"/>
                </a:solidFill>
              </a:rPr>
              <a:t>ИНФЛЯЦИЯ-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800" dirty="0">
                <a:solidFill>
                  <a:srgbClr val="FF0000"/>
                </a:solidFill>
              </a:rPr>
              <a:t>процесс</a:t>
            </a:r>
            <a:r>
              <a:rPr lang="ru-RU" altLang="ru-RU" sz="2800" dirty="0"/>
              <a:t> </a:t>
            </a:r>
            <a:r>
              <a:rPr lang="ru-RU" altLang="ru-RU" sz="2800" u="sng" dirty="0"/>
              <a:t>обесценивания</a:t>
            </a:r>
            <a:r>
              <a:rPr lang="ru-RU" altLang="ru-RU" sz="2800" dirty="0"/>
              <a:t> денег, который проявляется в виде </a:t>
            </a:r>
            <a:r>
              <a:rPr lang="ru-RU" altLang="ru-RU" sz="2800" u="sng" dirty="0"/>
              <a:t>долговременного повышения цен </a:t>
            </a:r>
            <a:r>
              <a:rPr lang="ru-RU" altLang="ru-RU" sz="2800" dirty="0"/>
              <a:t>на товары и услуги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12290" name="Picture 2" descr="http://befocus.ru/images/stories/2013/06/inf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8857" y="5229200"/>
            <a:ext cx="3119423" cy="199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4915665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6264696" cy="5184576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1"/>
          <p:cNvSpPr txBox="1">
            <a:spLocks noGrp="1" noChangeArrowheads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ln w="12700" algn="ctr"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Две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стороны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процесса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инфляции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129011"/>
            <a:ext cx="3563888" cy="2127688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03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66763_2.10--___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66763_2.10--___</Template>
  <TotalTime>1471</TotalTime>
  <Words>1834</Words>
  <Application>Microsoft Office PowerPoint</Application>
  <PresentationFormat>Экран (4:3)</PresentationFormat>
  <Paragraphs>358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Arial</vt:lpstr>
      <vt:lpstr>Arial Narrow</vt:lpstr>
      <vt:lpstr>Calibri</vt:lpstr>
      <vt:lpstr>Times New Roman</vt:lpstr>
      <vt:lpstr>Wingdings</vt:lpstr>
      <vt:lpstr>66763_2.10--___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Покупательная способность денег</vt:lpstr>
      <vt:lpstr>Презентация PowerPoint</vt:lpstr>
      <vt:lpstr>Что такое инфляция?</vt:lpstr>
      <vt:lpstr>Презентация PowerPoint</vt:lpstr>
      <vt:lpstr>Работа в группах </vt:lpstr>
      <vt:lpstr>Впервые об инфляции было упомянуто в период Гражданской войны в США в 1861 – 1865 г.г.</vt:lpstr>
      <vt:lpstr>Две стороны процесса инфляции</vt:lpstr>
      <vt:lpstr> Дефляция –(от лат сдувание) повышение реальной стоимости денег и снижение цен на товары</vt:lpstr>
      <vt:lpstr>Презентация PowerPoint</vt:lpstr>
      <vt:lpstr>Презентация PowerPoint</vt:lpstr>
      <vt:lpstr>Презентация PowerPoint</vt:lpstr>
      <vt:lpstr>Причины инфляции: </vt:lpstr>
      <vt:lpstr>Работа в группах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группах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Последствия инфляции</vt:lpstr>
      <vt:lpstr>Презентация PowerPoint</vt:lpstr>
      <vt:lpstr>Кто выигрывает и кто проигрывает от инфляции стр. 97.</vt:lpstr>
      <vt:lpstr>Кто выигрывает и кто проигрывает от инфляции</vt:lpstr>
      <vt:lpstr>Пути выхода из инфляции. Антиинфляционная политика.</vt:lpstr>
      <vt:lpstr>Антиинфляционные меры</vt:lpstr>
      <vt:lpstr>Презентация PowerPoint</vt:lpstr>
      <vt:lpstr>Презентация PowerPoint</vt:lpstr>
      <vt:lpstr>Пути выхода из инфляции (денежная реформа)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Домашнее задание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Экономика</dc:subject>
  <dc:creator>Admin</dc:creator>
  <cp:lastModifiedBy>Админ Админов</cp:lastModifiedBy>
  <cp:revision>85</cp:revision>
  <dcterms:created xsi:type="dcterms:W3CDTF">2015-12-02T08:57:46Z</dcterms:created>
  <dcterms:modified xsi:type="dcterms:W3CDTF">2020-03-27T04:39:15Z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