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3" r:id="rId8"/>
    <p:sldId id="266" r:id="rId9"/>
    <p:sldId id="267" r:id="rId10"/>
    <p:sldId id="269" r:id="rId11"/>
    <p:sldId id="261" r:id="rId12"/>
    <p:sldId id="271" r:id="rId13"/>
    <p:sldId id="272" r:id="rId14"/>
    <p:sldId id="262" r:id="rId15"/>
    <p:sldId id="265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21894-8114-4565-949F-02F40C392C9F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0CC8F-A635-41BC-9E0F-D69460152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6B35-86C5-4BA2-864B-C1E7AB77E3D2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303E-57FA-4897-BF10-9207A4C15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0557-5C6D-4332-B6DD-9CC7B70F4A59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A37EF-9587-45C1-88AE-C93048F87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0F5F-3191-4B11-8FBA-54F86F7DDC2F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06C40-EEC3-4F50-823E-8FFDD6B65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E5EF-EEB3-4D16-BF49-C97C51778AC1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EB45-7904-49F6-92AB-B38EE4DCC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5A20-C645-46A5-9746-678AADB0375E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F0132-88CB-463F-9F83-DB11362DB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EEFA0-0638-4FA2-8C9E-CBA1BB08D6A0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9EAA-C993-450F-96AB-C261A704C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49012-3CC8-456B-BEA6-8C65FC7A9D29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61E5-CA87-4FDA-ABD6-64EBE3DCD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D68E-6D19-4F4C-8D0B-58EB53F6A37E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1BB7C-8DE7-41E2-9563-2E5FC423D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5EE8-D667-4974-8D73-2FC3843C688A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BEDE-C2B0-4E3A-B185-A0552E538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C423-BBE9-4BA9-9469-3EAF96314A8A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A0BF-3F5B-41BC-B174-01EFEBE37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359138-BD6D-4642-934B-9129A8832176}" type="datetimeFigureOut">
              <a:rPr lang="ru-RU"/>
              <a:pPr>
                <a:defRPr/>
              </a:pPr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2B44AB-B23C-471C-9708-312799713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2" descr="C:\Documents and Settings\Admin\Рабочий стол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38"/>
            <a:ext cx="8358188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 rot="10800000" flipV="1">
            <a:off x="2071688" y="2500313"/>
            <a:ext cx="6000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Тема      Конденсаторы</a:t>
            </a:r>
          </a:p>
        </p:txBody>
      </p:sp>
      <p:sp>
        <p:nvSpPr>
          <p:cNvPr id="13316" name="Прямоугольник 6"/>
          <p:cNvSpPr>
            <a:spLocks noChangeArrowheads="1"/>
          </p:cNvSpPr>
          <p:nvPr/>
        </p:nvSpPr>
        <p:spPr bwMode="auto">
          <a:xfrm>
            <a:off x="4643438" y="5357813"/>
            <a:ext cx="321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Преподаватель Лелаус Е.Ф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88" y="1000125"/>
            <a:ext cx="4000500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2000">
                <a:latin typeface="Calibri" pitchFamily="34" charset="0"/>
              </a:rPr>
              <a:t>Профессия </a:t>
            </a:r>
            <a:r>
              <a:rPr lang="ru-RU" sz="2000" u="sng">
                <a:latin typeface="Calibri" pitchFamily="34" charset="0"/>
              </a:rPr>
              <a:t> </a:t>
            </a:r>
            <a:r>
              <a:rPr lang="ru-RU" sz="2000" u="sng"/>
              <a:t>АВТОМЕХАНИК</a:t>
            </a:r>
            <a:r>
              <a:rPr lang="ru-RU" sz="2000" u="sng">
                <a:latin typeface="Calibri" pitchFamily="34" charset="0"/>
              </a:rPr>
              <a:t> ГРУППА № 1-</a:t>
            </a:r>
            <a:r>
              <a:rPr lang="ru-RU" sz="2000" u="sng"/>
              <a:t>3</a:t>
            </a:r>
            <a:r>
              <a:rPr lang="ru-RU" sz="2000" u="sng">
                <a:latin typeface="Calibri" pitchFamily="34" charset="0"/>
              </a:rPr>
              <a:t>БФ    </a:t>
            </a:r>
            <a:br>
              <a:rPr lang="ru-RU" sz="2000" u="sng">
                <a:latin typeface="Calibri" pitchFamily="34" charset="0"/>
              </a:rPr>
            </a:br>
            <a:r>
              <a:rPr lang="ru-RU" sz="2000" u="sng">
                <a:latin typeface="Calibri" pitchFamily="34" charset="0"/>
              </a:rPr>
              <a:t> ДАТА  </a:t>
            </a:r>
            <a:r>
              <a:rPr lang="ru-RU" sz="2000" u="sng" smtClean="0">
                <a:latin typeface="Calibri" pitchFamily="34" charset="0"/>
              </a:rPr>
              <a:t>06.04.2020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 descr="C:\Documents and Settings\Admin\Рабочий стол\hello_html_m2a9e45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85750" y="214313"/>
            <a:ext cx="6858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u="sng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Выведем формулу емкости плоского конденсатора.</a:t>
            </a:r>
            <a:endParaRPr lang="ru-RU" sz="2000"/>
          </a:p>
        </p:txBody>
      </p:sp>
      <p:pic>
        <p:nvPicPr>
          <p:cNvPr id="22531" name="Рисунок 3" descr="C:\Documents and Settings\Admin\Рабочий стол\img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785813"/>
            <a:ext cx="50720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4" descr="C:\Documents and Settings\Admin\Рабочий стол\img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2357438"/>
            <a:ext cx="17859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  <a:p>
            <a:pPr eaLnBrk="0" hangingPunct="0"/>
            <a:endParaRPr lang="ru-RU"/>
          </a:p>
        </p:txBody>
      </p:sp>
      <p:sp>
        <p:nvSpPr>
          <p:cNvPr id="22534" name="AutoShape 2"/>
          <p:cNvSpPr>
            <a:spLocks noChangeAspect="1" noChangeArrowheads="1"/>
          </p:cNvSpPr>
          <p:nvPr/>
        </p:nvSpPr>
        <p:spPr bwMode="auto">
          <a:xfrm>
            <a:off x="0" y="0"/>
            <a:ext cx="1333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5643563" y="1071563"/>
            <a:ext cx="3286125" cy="958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bIns="126960" anchor="ctr">
            <a:spAutoFit/>
          </a:bodyPr>
          <a:lstStyle/>
          <a:p>
            <a:r>
              <a:rPr lang="ru-RU" sz="11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- диэлектрическая проницаемость;</a:t>
            </a:r>
            <a:endParaRPr lang="ru-RU" sz="1100">
              <a:solidFill>
                <a:srgbClr val="333333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S </a:t>
            </a:r>
            <a:r>
              <a:rPr lang="ru-RU" sz="11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 площадь пластин;</a:t>
            </a:r>
            <a:endParaRPr lang="ru-RU" sz="1100">
              <a:solidFill>
                <a:srgbClr val="333333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d </a:t>
            </a:r>
            <a:r>
              <a:rPr lang="ru-RU" sz="11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 расстояние между пластина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22536" name="Прямоугольник 8"/>
          <p:cNvSpPr>
            <a:spLocks noChangeArrowheads="1"/>
          </p:cNvSpPr>
          <p:nvPr/>
        </p:nvSpPr>
        <p:spPr bwMode="auto">
          <a:xfrm>
            <a:off x="5715000" y="2286000"/>
            <a:ext cx="17859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333333"/>
                </a:solidFill>
                <a:cs typeface="Times New Roman" pitchFamily="18" charset="0"/>
              </a:rPr>
              <a:t>Задача 3</a:t>
            </a:r>
            <a:endParaRPr lang="ru-RU" sz="2400"/>
          </a:p>
        </p:txBody>
      </p:sp>
      <p:sp>
        <p:nvSpPr>
          <p:cNvPr id="22537" name="Прямоугольник 9"/>
          <p:cNvSpPr>
            <a:spLocks noChangeArrowheads="1"/>
          </p:cNvSpPr>
          <p:nvPr/>
        </p:nvSpPr>
        <p:spPr bwMode="auto">
          <a:xfrm>
            <a:off x="285750" y="3143250"/>
            <a:ext cx="4929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Helvetica" pitchFamily="34" charset="0"/>
                <a:cs typeface="Times New Roman" pitchFamily="18" charset="0"/>
              </a:rPr>
              <a:t>Рассчитаем емкость демонстрационного конденсатора, измерив радиус пластины (R = 13 см), используя в качестве диэлектрика стеклянную пластину</a:t>
            </a:r>
            <a:endParaRPr lang="ru-RU" b="1">
              <a:solidFill>
                <a:schemeClr val="bg1"/>
              </a:solidFill>
            </a:endParaRPr>
          </a:p>
        </p:txBody>
      </p:sp>
      <p:pic>
        <p:nvPicPr>
          <p:cNvPr id="22538" name="Рисунок 10" descr="C:\Documents and Settings\Admin\Рабочий стол\img6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3" y="2714625"/>
            <a:ext cx="3786187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Прямоугольник 11"/>
          <p:cNvSpPr>
            <a:spLocks noChangeArrowheads="1"/>
          </p:cNvSpPr>
          <p:nvPr/>
        </p:nvSpPr>
        <p:spPr bwMode="auto">
          <a:xfrm>
            <a:off x="285750" y="4429125"/>
            <a:ext cx="4929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solidFill>
                  <a:schemeClr val="bg1"/>
                </a:solidFill>
                <a:latin typeface="Calibri" pitchFamily="34" charset="0"/>
              </a:rPr>
              <a:t>показываем зависимость емкости от площади пластин конденсатора, расстояния между ними и рода диэлектрика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2540" name="Рисунок 12" descr="C:\Documents and Settings\Admin\Рабочий стол\img7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3" y="5500688"/>
            <a:ext cx="2571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1" name="Rectangle 9"/>
          <p:cNvSpPr>
            <a:spLocks noChangeArrowheads="1"/>
          </p:cNvSpPr>
          <p:nvPr/>
        </p:nvSpPr>
        <p:spPr bwMode="auto">
          <a:xfrm>
            <a:off x="4071938" y="5000625"/>
            <a:ext cx="407193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  <a:p>
            <a:pPr eaLnBrk="0" hangingPunct="0">
              <a:buFontTx/>
              <a:buChar char="•"/>
            </a:pPr>
            <a:r>
              <a:rPr lang="ru-RU" sz="1400" b="1">
                <a:solidFill>
                  <a:schemeClr val="bg1"/>
                </a:solidFill>
                <a:latin typeface="Helvetica" pitchFamily="34" charset="0"/>
                <a:cs typeface="Times New Roman" pitchFamily="18" charset="0"/>
              </a:rPr>
              <a:t>S уменьшается → увеличивается U, значит С уменьшается;</a:t>
            </a:r>
            <a:endParaRPr lang="ru-RU" sz="1400" b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1400" b="1">
                <a:solidFill>
                  <a:schemeClr val="bg1"/>
                </a:solidFill>
                <a:latin typeface="Helvetica" pitchFamily="34" charset="0"/>
                <a:cs typeface="Times New Roman" pitchFamily="18" charset="0"/>
              </a:rPr>
              <a:t>d уменьшается → уменьшается U, значит С увеличивается;</a:t>
            </a:r>
            <a:endParaRPr lang="ru-RU" sz="1400" b="1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endParaRPr lang="ru-RU"/>
          </a:p>
        </p:txBody>
      </p:sp>
      <p:sp>
        <p:nvSpPr>
          <p:cNvPr id="22542" name="AutoShape 8"/>
          <p:cNvSpPr>
            <a:spLocks noChangeAspect="1" noChangeArrowheads="1"/>
          </p:cNvSpPr>
          <p:nvPr/>
        </p:nvSpPr>
        <p:spPr bwMode="auto">
          <a:xfrm>
            <a:off x="0" y="0"/>
            <a:ext cx="1333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43" name="Rectangle 10"/>
          <p:cNvSpPr>
            <a:spLocks noChangeArrowheads="1"/>
          </p:cNvSpPr>
          <p:nvPr/>
        </p:nvSpPr>
        <p:spPr bwMode="auto">
          <a:xfrm rot="10800000" flipV="1">
            <a:off x="857250" y="6488113"/>
            <a:ext cx="1465263" cy="369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8643937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1500188" y="500063"/>
            <a:ext cx="5000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Выясним, для чего конденсаторы соединяют в батареи?</a:t>
            </a:r>
            <a:endParaRPr lang="ru-RU">
              <a:latin typeface="Calibri" pitchFamily="34" charset="0"/>
            </a:endParaRPr>
          </a:p>
        </p:txBody>
      </p:sp>
      <p:pic>
        <p:nvPicPr>
          <p:cNvPr id="24579" name="Рисунок 2" descr="C:\Documents and Settings\Admin\Рабочий стол\img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571625"/>
            <a:ext cx="39290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4500563" y="1285875"/>
            <a:ext cx="3500437" cy="708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q = const = q</a:t>
            </a:r>
            <a:r>
              <a:rPr lang="en-US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1</a:t>
            </a:r>
            <a:r>
              <a:rPr lang="en-US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 = q</a:t>
            </a:r>
            <a:r>
              <a:rPr lang="en-US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; C = q/U;</a:t>
            </a:r>
            <a:endParaRPr lang="ru-RU" sz="2000">
              <a:solidFill>
                <a:srgbClr val="333333"/>
              </a:solidFill>
              <a:latin typeface="Helvetica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U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O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 = U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1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 + U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2</a:t>
            </a:r>
            <a:r>
              <a:rPr lang="ru-RU" sz="2000"/>
              <a:t> </a:t>
            </a:r>
          </a:p>
        </p:txBody>
      </p:sp>
      <p:pic>
        <p:nvPicPr>
          <p:cNvPr id="24581" name="Рисунок 4" descr="C:\Documents and Settings\Admin\Рабочий стол\img1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3125"/>
            <a:ext cx="335756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Рисунок 5" descr="C:\Documents and Settings\Admin\Рабочий стол\img1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3571875"/>
            <a:ext cx="36433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Rectangle 3"/>
          <p:cNvSpPr>
            <a:spLocks noChangeArrowheads="1"/>
          </p:cNvSpPr>
          <p:nvPr/>
        </p:nvSpPr>
        <p:spPr bwMode="auto">
          <a:xfrm>
            <a:off x="4643438" y="3646488"/>
            <a:ext cx="3214687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  <a:p>
            <a:pPr eaLnBrk="0" hangingPunct="0">
              <a:buFontTx/>
              <a:buChar char="•"/>
            </a:pP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q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0</a:t>
            </a:r>
            <a:r>
              <a:rPr lang="ru-RU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= q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1</a:t>
            </a:r>
            <a:r>
              <a:rPr lang="ru-RU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+ q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2;</a:t>
            </a:r>
            <a:endParaRPr lang="ru-RU" sz="2000">
              <a:solidFill>
                <a:srgbClr val="333333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U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0</a:t>
            </a:r>
            <a:r>
              <a:rPr lang="ru-RU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= U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1</a:t>
            </a:r>
            <a:r>
              <a:rPr lang="ru-RU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= U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2</a:t>
            </a:r>
            <a:r>
              <a:rPr lang="ru-RU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= const;</a:t>
            </a:r>
            <a:endParaRPr lang="ru-RU" sz="2000">
              <a:solidFill>
                <a:srgbClr val="333333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C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0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U = C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1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U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1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+C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2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U</a:t>
            </a:r>
            <a:r>
              <a:rPr lang="ru-RU" sz="2000" baseline="-30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2</a:t>
            </a:r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=&gt;</a:t>
            </a:r>
            <a:r>
              <a:rPr lang="ru-RU" sz="2000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 sz="2000"/>
          </a:p>
        </p:txBody>
      </p:sp>
      <p:pic>
        <p:nvPicPr>
          <p:cNvPr id="24584" name="Рисунок 29" descr="img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13" y="4572000"/>
            <a:ext cx="9048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Rectangle 4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bIns="126960" anchor="ctr">
            <a:spAutoFit/>
          </a:bodyPr>
          <a:lstStyle/>
          <a:p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.</a:t>
            </a:r>
            <a:endParaRPr lang="ru-RU" sz="900"/>
          </a:p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785813" y="0"/>
            <a:ext cx="8358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u="sng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Получим формулу для расчета энергии электрического поля конденсатора</a:t>
            </a:r>
            <a:endParaRPr lang="ru-RU" sz="2400"/>
          </a:p>
        </p:txBody>
      </p:sp>
      <p:pic>
        <p:nvPicPr>
          <p:cNvPr id="25603" name="Рисунок 2" descr="C:\Documents and Settings\Admin\Рабочий стол\img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3000"/>
            <a:ext cx="54578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500063" y="2357438"/>
            <a:ext cx="8429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u="sng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Плотность энергии электрического поля.</a:t>
            </a:r>
            <a:endParaRPr lang="ru-RU" sz="2400"/>
          </a:p>
        </p:txBody>
      </p:sp>
      <p:pic>
        <p:nvPicPr>
          <p:cNvPr id="25605" name="Рисунок 4" descr="C:\Documents and Settings\Admin\Рабочий стол\img1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25" y="3195638"/>
            <a:ext cx="414337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8715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2643188"/>
            <a:ext cx="27527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Рисунок 3" descr="C:\Documents and Settings\Admin\Рабочий стол\pril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500063"/>
            <a:ext cx="8501062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1428750" y="3214688"/>
            <a:ext cx="4657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-</a:t>
            </a:r>
          </a:p>
        </p:txBody>
      </p:sp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1500188" y="4046538"/>
            <a:ext cx="5357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? </a:t>
            </a: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 rot="10800000" flipV="1">
            <a:off x="428625" y="676275"/>
            <a:ext cx="85725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Контрольные вопросы:</a:t>
            </a:r>
          </a:p>
          <a:p>
            <a:endParaRPr lang="ru-RU" sz="2000" b="1">
              <a:solidFill>
                <a:srgbClr val="333333"/>
              </a:solidFill>
              <a:latin typeface="Helvetica" pitchFamily="34" charset="0"/>
              <a:cs typeface="Times New Roman" pitchFamily="18" charset="0"/>
            </a:endParaRPr>
          </a:p>
          <a:p>
            <a:r>
              <a:rPr lang="ru-RU" sz="2000">
                <a:solidFill>
                  <a:srgbClr val="333333"/>
                </a:solidFill>
                <a:cs typeface="Times New Roman" pitchFamily="18" charset="0"/>
              </a:rPr>
              <a:t>1 Что называют ёмкостью двух проводников?</a:t>
            </a:r>
            <a:endParaRPr lang="ru-RU" sz="2000"/>
          </a:p>
          <a:p>
            <a:r>
              <a:rPr lang="ru-RU" sz="2000">
                <a:latin typeface="Calibri" pitchFamily="34" charset="0"/>
              </a:rPr>
              <a:t>2 Назовите единицы ёмкости</a:t>
            </a:r>
            <a:endParaRPr lang="ru-RU" sz="2000" b="1">
              <a:solidFill>
                <a:srgbClr val="333333"/>
              </a:solidFill>
              <a:latin typeface="Helvetica" pitchFamily="34" charset="0"/>
              <a:cs typeface="Times New Roman" pitchFamily="18" charset="0"/>
            </a:endParaRPr>
          </a:p>
          <a:p>
            <a:r>
              <a:rPr lang="ru-RU" sz="2000">
                <a:latin typeface="Calibri" pitchFamily="34" charset="0"/>
              </a:rPr>
              <a:t>3 Какая система проводников называется конденсатором</a:t>
            </a:r>
          </a:p>
          <a:p>
            <a:pPr>
              <a:buFontTx/>
              <a:buChar char="-"/>
            </a:pPr>
            <a:endParaRPr lang="ru-RU" sz="2000"/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4.Что такое конденсатор?</a:t>
            </a:r>
            <a:endParaRPr lang="ru-RU" sz="2000">
              <a:solidFill>
                <a:srgbClr val="333333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5.Формула емкости плоского конденсатора.</a:t>
            </a:r>
          </a:p>
          <a:p>
            <a:pPr eaLnBrk="0" hangingPunct="0"/>
            <a:r>
              <a:rPr lang="ru-RU" sz="2000">
                <a:latin typeface="Calibri" pitchFamily="34" charset="0"/>
              </a:rPr>
              <a:t> 6.Как зависит электроёмкость плоского конденсатора от его геометрических размеров</a:t>
            </a:r>
            <a:endParaRPr lang="ru-RU" sz="2000">
              <a:solidFill>
                <a:srgbClr val="333333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7.Формула емкости при последовательном и параллельном соединении конденсаторов в батарею.</a:t>
            </a:r>
            <a:endParaRPr lang="ru-RU" sz="2000">
              <a:solidFill>
                <a:srgbClr val="333333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8.Формула энергии и плотности энергии электрического поля заряженного конденсатора.</a:t>
            </a:r>
            <a:endParaRPr lang="ru-RU" sz="2000"/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9.Виды конденсаторов, где применяются</a:t>
            </a:r>
            <a:r>
              <a:rPr lang="ru-RU" sz="20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785813" y="571500"/>
            <a:ext cx="6858000" cy="4832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Вопросы для повторения пройденной темы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1. В каких единицах измеряется напряжённость электрического поля?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2. В каких единицах измеряется электрический заряд?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3. Записать формулу закона Кулона для вакуума в СИ.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4.Записать формулу закона Кулона для среды в СИ.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5.Что такое электрическое поле?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6.Как называют поле неподвижных зарядов?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7. Как связаны напряжение и напряжённость в однородном электрическом поле?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8. От каких величин зависит работа сил электрического поля?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9.Чему равна напряжённость поля точечного заряд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10.Чему равна разность потенциалов между двумя точками заряженного проводника?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Содержание</a:t>
            </a: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857250" y="1143000"/>
            <a:ext cx="67865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конденсатор 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Виды конденсаторов 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4286250" y="3357563"/>
            <a:ext cx="4000500" cy="9382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1.</a:t>
            </a:r>
            <a:r>
              <a:rPr lang="ru-RU" sz="1100" u="sng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 Что такое конденсатор? </a:t>
            </a:r>
            <a:endParaRPr lang="ru-RU" sz="1200">
              <a:cs typeface="Times New Roman" pitchFamily="18" charset="0"/>
            </a:endParaRPr>
          </a:p>
          <a:p>
            <a:pPr eaLnBrk="0" hangingPunct="0"/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2.</a:t>
            </a:r>
            <a:r>
              <a:rPr lang="ru-RU" sz="1100" u="sng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 Каково его устройство?</a:t>
            </a:r>
            <a:endParaRPr lang="ru-RU" sz="1200">
              <a:cs typeface="Times New Roman" pitchFamily="18" charset="0"/>
            </a:endParaRPr>
          </a:p>
          <a:p>
            <a:pPr eaLnBrk="0" hangingPunct="0"/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3.</a:t>
            </a:r>
            <a:r>
              <a:rPr lang="ru-RU" sz="1100" u="sng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 Что понимают под зарядом конденсатора?</a:t>
            </a:r>
            <a:endParaRPr lang="ru-RU" sz="1200">
              <a:cs typeface="Times New Roman" pitchFamily="18" charset="0"/>
            </a:endParaRPr>
          </a:p>
          <a:p>
            <a:pPr eaLnBrk="0" hangingPunct="0"/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4.</a:t>
            </a:r>
            <a:r>
              <a:rPr lang="ru-RU" sz="1100" u="sng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 Почему его емкость не зависит от окружающих тел?</a:t>
            </a:r>
            <a:endParaRPr lang="ru-RU" sz="1100">
              <a:solidFill>
                <a:srgbClr val="333333"/>
              </a:solidFill>
              <a:latin typeface="Helvetica" pitchFamily="34" charset="0"/>
              <a:cs typeface="Times New Roman" pitchFamily="18" charset="0"/>
            </a:endParaRPr>
          </a:p>
          <a:p>
            <a:pPr eaLnBrk="0" hangingPunct="0"/>
            <a:r>
              <a:rPr lang="ru-RU" sz="1100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5.</a:t>
            </a:r>
            <a:r>
              <a:rPr lang="ru-RU" sz="1100" u="sng">
                <a:solidFill>
                  <a:srgbClr val="333333"/>
                </a:solidFill>
                <a:latin typeface="Helvetica" pitchFamily="34" charset="0"/>
                <a:cs typeface="Times New Roman" pitchFamily="18" charset="0"/>
              </a:rPr>
              <a:t> Способы зарядки конденсатора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15365" name="Прямоугольник 5"/>
          <p:cNvSpPr>
            <a:spLocks noChangeArrowheads="1"/>
          </p:cNvSpPr>
          <p:nvPr/>
        </p:nvSpPr>
        <p:spPr bwMode="auto">
          <a:xfrm>
            <a:off x="857250" y="4857750"/>
            <a:ext cx="45720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Calibri" pitchFamily="34" charset="0"/>
              </a:rPr>
              <a:t>о видах конденсаторов, их практическом применении и правилах ТБ при работе с конденсаторами</a:t>
            </a:r>
            <a:endParaRPr lang="ru-RU">
              <a:latin typeface="Calibri" pitchFamily="34" charset="0"/>
            </a:endParaRP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4357688" y="2571750"/>
            <a:ext cx="3571875" cy="523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Ответим на вопросы: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Прямоугольник 7"/>
          <p:cNvSpPr>
            <a:spLocks noChangeArrowheads="1"/>
          </p:cNvSpPr>
          <p:nvPr/>
        </p:nvSpPr>
        <p:spPr bwMode="auto">
          <a:xfrm>
            <a:off x="428625" y="4429125"/>
            <a:ext cx="2071688" cy="369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solidFill>
                  <a:schemeClr val="bg1"/>
                </a:solidFill>
                <a:latin typeface="Calibri" pitchFamily="34" charset="0"/>
              </a:rPr>
              <a:t>Побеседуем  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C:\Documents and Settings\Admin\Рабочий стол\imgr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8429625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714375" y="4643438"/>
            <a:ext cx="7929563" cy="12001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cs typeface="Times New Roman" pitchFamily="18" charset="0"/>
              </a:rPr>
              <a:t>Слово ''конденсатор'' происходит от латинского слова condensare, что означает ''сгущение''. В учении об электрических явлениях этим словом обозначают устройства, позволяющие сгущать электрические заряды и связанное с этими зарядами электрическое поле</a:t>
            </a:r>
            <a:r>
              <a:rPr lang="ru-RU" sz="1300">
                <a:solidFill>
                  <a:schemeClr val="bg1"/>
                </a:solidFill>
                <a:cs typeface="Times New Roman" pitchFamily="18" charset="0"/>
              </a:rPr>
              <a:t>.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00063" y="285750"/>
            <a:ext cx="5500687" cy="267811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Простейший конденсатор состоит из двух проводников, разделённых диэлектриком, толщина которого мала по сравнению с размерами проводника.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80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Рисунок 3" descr="C:\Documents and Settings\Admin\Рабочий стол\hello_html_20c1d2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285750"/>
            <a:ext cx="2786062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5" descr="C:\Documents and Settings\Admin\Рабочий стол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857625"/>
            <a:ext cx="26066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3357563" y="4857750"/>
            <a:ext cx="3714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300">
                <a:solidFill>
                  <a:srgbClr val="333333"/>
                </a:solidFill>
                <a:cs typeface="Times New Roman" pitchFamily="18" charset="0"/>
              </a:rPr>
              <a:t>Электрометр покажет разность потенциалов между пластинами.</a:t>
            </a:r>
            <a:endParaRPr lang="ru-RU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3929063" y="3357563"/>
            <a:ext cx="49291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300" b="1">
                <a:solidFill>
                  <a:srgbClr val="333333"/>
                </a:solidFill>
                <a:cs typeface="Times New Roman" pitchFamily="18" charset="0"/>
              </a:rPr>
              <a:t>Свойство конденсатора накапливать и сохранять электрические заряды и связанное с ними электрическое поле характеризуется особой величиной, называемой электроёмкостью.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Рисунок 2" descr="C:\Documents and Settings\Admin\Рабочий стол\pril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14313"/>
            <a:ext cx="8358187" cy="6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2428875" y="357188"/>
            <a:ext cx="5500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Свойство конденсатора сгущать электрические заряды и связанное с ним электрическое поле можно наблюдать на опыте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571500"/>
          </a:xfrm>
        </p:spPr>
        <p:txBody>
          <a:bodyPr/>
          <a:lstStyle/>
          <a:p>
            <a:pPr algn="just"/>
            <a:endParaRPr lang="ru-RU" sz="2200" smtClean="0"/>
          </a:p>
        </p:txBody>
      </p:sp>
      <p:pic>
        <p:nvPicPr>
          <p:cNvPr id="19459" name="Рисунок 2" descr="C:\Documents and Settings\Admin\Рабочий стол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 rot="10800000" flipV="1">
            <a:off x="214313" y="5465763"/>
            <a:ext cx="8072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Электрической ёмкостью конденсатора называется скалярная величина, характеризующая его свойство накапливать и сохранять электрические заряды и связанное с этими зарядами</a:t>
            </a:r>
            <a:br>
              <a:rPr lang="ru-RU" b="1">
                <a:latin typeface="Calibri" pitchFamily="34" charset="0"/>
              </a:rPr>
            </a:br>
            <a:r>
              <a:rPr lang="ru-RU" b="1">
                <a:latin typeface="Calibri" pitchFamily="34" charset="0"/>
              </a:rPr>
              <a:t> электрическое  поле</a:t>
            </a:r>
            <a:r>
              <a:rPr lang="ru-RU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Рисунок 2" descr="C:\Documents and Settings\Admin\Рабочий стол\hello_html_m2a9e45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8929687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85750" y="214313"/>
            <a:ext cx="45720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Электроёмкость конденсатора равна отношению заряда одной из пластин к напряжению между ними</a:t>
            </a:r>
          </a:p>
        </p:txBody>
      </p:sp>
      <p:pic>
        <p:nvPicPr>
          <p:cNvPr id="20484" name="Рисунок 4" descr="C:\Documents and Settings\Admin\Рабочий стол\hello_html_m1008c77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214313"/>
            <a:ext cx="31432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500063" y="1857375"/>
            <a:ext cx="4572000" cy="1754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За единицу электроёмкости в СИ принимается электроёмкость конденсатора, напряжение между обкладками конденсатора которого равно 1В, когда на его обкладках имеются разноимённые заряды по 1Кл. </a:t>
            </a:r>
          </a:p>
        </p:txBody>
      </p:sp>
      <p:sp>
        <p:nvSpPr>
          <p:cNvPr id="20486" name="Прямоугольник 6"/>
          <p:cNvSpPr>
            <a:spLocks noChangeArrowheads="1"/>
          </p:cNvSpPr>
          <p:nvPr/>
        </p:nvSpPr>
        <p:spPr bwMode="auto">
          <a:xfrm>
            <a:off x="5500688" y="2643188"/>
            <a:ext cx="2928937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Эта единица названа </a:t>
            </a:r>
            <a:r>
              <a:rPr lang="ru-RU" b="1">
                <a:latin typeface="Calibri" pitchFamily="34" charset="0"/>
              </a:rPr>
              <a:t>фарад</a:t>
            </a:r>
            <a:r>
              <a:rPr lang="ru-RU">
                <a:latin typeface="Calibri" pitchFamily="34" charset="0"/>
              </a:rPr>
              <a:t> в честь М.Фарадея: </a:t>
            </a:r>
          </a:p>
        </p:txBody>
      </p:sp>
      <p:pic>
        <p:nvPicPr>
          <p:cNvPr id="20487" name="Рисунок 7" descr="C:\Documents and Settings\Admin\Рабочий стол\hello_html_3d44dfdd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688" y="3000375"/>
            <a:ext cx="1143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Прямоугольник 8"/>
          <p:cNvSpPr>
            <a:spLocks noChangeArrowheads="1"/>
          </p:cNvSpPr>
          <p:nvPr/>
        </p:nvSpPr>
        <p:spPr bwMode="auto">
          <a:xfrm>
            <a:off x="3714750" y="4259263"/>
            <a:ext cx="16430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На практике применяются: </a:t>
            </a:r>
          </a:p>
        </p:txBody>
      </p:sp>
      <p:pic>
        <p:nvPicPr>
          <p:cNvPr id="20489" name="Рисунок 9" descr="C:\Documents and Settings\Admin\Рабочий стол\hello_html_531be094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75" y="4357688"/>
            <a:ext cx="135731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Рисунок 10" descr="C:\Documents and Settings\Admin\Рабочий стол\hello_html_m7c40350c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38" y="5214938"/>
            <a:ext cx="135731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Прямоугольник 11"/>
          <p:cNvSpPr>
            <a:spLocks noChangeArrowheads="1"/>
          </p:cNvSpPr>
          <p:nvPr/>
        </p:nvSpPr>
        <p:spPr bwMode="auto">
          <a:xfrm>
            <a:off x="428625" y="5929313"/>
            <a:ext cx="3929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С</a:t>
            </a:r>
            <a:r>
              <a:rPr lang="ru-RU">
                <a:latin typeface="Calibri" pitchFamily="34" charset="0"/>
              </a:rPr>
              <a:t> конденсатора зависит от площади S пластин и расстояния d между ними: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6" name="Рисунок 2" descr="C:\Documents and Settings\Admin\Рабочий стол\hello_html_568082d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89296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0" y="785813"/>
            <a:ext cx="428625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300">
                <a:solidFill>
                  <a:srgbClr val="333333"/>
                </a:solidFill>
                <a:cs typeface="Times New Roman" pitchFamily="18" charset="0"/>
              </a:rPr>
              <a:t>Какова электроёмкость (в микрофарадах) конденсатора, если при напряжении на его обкладках 300 В заряд равен 1,5 *10</a:t>
            </a:r>
            <a:r>
              <a:rPr lang="ru-RU" sz="1300" baseline="30000">
                <a:solidFill>
                  <a:srgbClr val="333333"/>
                </a:solidFill>
                <a:cs typeface="Times New Roman" pitchFamily="18" charset="0"/>
              </a:rPr>
              <a:t>-5</a:t>
            </a:r>
            <a:r>
              <a:rPr lang="ru-RU" sz="1300">
                <a:solidFill>
                  <a:srgbClr val="333333"/>
                </a:solidFill>
                <a:cs typeface="Times New Roman" pitchFamily="18" charset="0"/>
              </a:rPr>
              <a:t>Кл?</a:t>
            </a:r>
            <a:endParaRPr lang="ru-RU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500063" y="428625"/>
            <a:ext cx="1071562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300">
                <a:solidFill>
                  <a:srgbClr val="333333"/>
                </a:solidFill>
                <a:cs typeface="Times New Roman" pitchFamily="18" charset="0"/>
              </a:rPr>
              <a:t>Задача1</a:t>
            </a:r>
            <a:endParaRPr lang="ru-RU"/>
          </a:p>
        </p:txBody>
      </p:sp>
      <p:pic>
        <p:nvPicPr>
          <p:cNvPr id="21509" name="Рисунок 5" descr="C:\Documents and Settings\Admin\Рабочий стол\hello_html_1e2940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285750"/>
            <a:ext cx="47863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214313" y="2143125"/>
            <a:ext cx="75723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solidFill>
                  <a:srgbClr val="333333"/>
                </a:solidFill>
                <a:cs typeface="Times New Roman" pitchFamily="18" charset="0"/>
              </a:rPr>
              <a:t>Какую площадь должны иметь пластины плоского воздушного конденсатора для того, чтобы его электроёмкость была равна 1пФ? Расстояние между пластинами q =0,5мм.</a:t>
            </a:r>
            <a:endParaRPr lang="ru-RU"/>
          </a:p>
        </p:txBody>
      </p:sp>
      <p:pic>
        <p:nvPicPr>
          <p:cNvPr id="21511" name="Рисунок 7" descr="C:\Documents and Settings\Admin\Рабочий стол\hello_html_m4ca975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786063"/>
            <a:ext cx="4000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Rectangle 2"/>
          <p:cNvSpPr>
            <a:spLocks noChangeArrowheads="1"/>
          </p:cNvSpPr>
          <p:nvPr/>
        </p:nvSpPr>
        <p:spPr bwMode="auto">
          <a:xfrm>
            <a:off x="500063" y="1785938"/>
            <a:ext cx="1223962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300">
                <a:solidFill>
                  <a:srgbClr val="333333"/>
                </a:solidFill>
                <a:cs typeface="Times New Roman" pitchFamily="18" charset="0"/>
              </a:rPr>
              <a:t>Задача 2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511</Words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Содержание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25</cp:revision>
  <dcterms:modified xsi:type="dcterms:W3CDTF">2020-04-06T07:28:35Z</dcterms:modified>
</cp:coreProperties>
</file>