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83" r:id="rId2"/>
    <p:sldId id="284" r:id="rId3"/>
    <p:sldId id="295" r:id="rId4"/>
    <p:sldId id="285" r:id="rId5"/>
    <p:sldId id="281" r:id="rId6"/>
    <p:sldId id="286" r:id="rId7"/>
    <p:sldId id="288" r:id="rId8"/>
    <p:sldId id="275" r:id="rId9"/>
    <p:sldId id="289" r:id="rId10"/>
    <p:sldId id="296" r:id="rId11"/>
    <p:sldId id="291" r:id="rId12"/>
    <p:sldId id="276" r:id="rId13"/>
    <p:sldId id="277" r:id="rId14"/>
    <p:sldId id="293" r:id="rId15"/>
    <p:sldId id="294" r:id="rId16"/>
    <p:sldId id="297" r:id="rId17"/>
    <p:sldId id="299" r:id="rId18"/>
    <p:sldId id="258" r:id="rId19"/>
    <p:sldId id="300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4A84-97BE-465E-BD7C-E061DDCB57DE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727F-7C31-4A92-8CB5-BBF9EE162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7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99E-B994-4F4D-931C-DB784FD00296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6DDA-E002-49BA-BD85-542972900031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EA9D-EB6D-4291-91F4-52B931FFADF8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2B9D-94ED-437F-AE73-B2B1D7B21EB6}" type="datetime1">
              <a:rPr lang="ru-RU" smtClean="0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B2EF-7184-4619-BAD3-D2FF2AED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774F-0570-493C-B295-AD81A14E6DFF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CB3B-034A-43C4-BBA5-27C6E1AD2DF8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130106-CEF1-484C-BA99-0E25C9E47008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533B-73E8-4E37-96AA-C4A23E4A3F30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10C1-5FD8-4A99-81CE-9A43E612F56D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918-6F3C-4262-A5CF-02E491581324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ADC7-62E0-4C4D-8312-B00FFCA6DA96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360B23-9D20-448C-9A3F-EAF488BBBAF3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14AE19-290D-4254-B3C6-9486A21DE500}" type="datetime1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Атаманова И.В. МОУ "Чойская СОШ"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FDA9C8-5A17-4A86-8AC3-D0D0680F7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4"/>
          <p:cNvSpPr txBox="1">
            <a:spLocks noChangeArrowheads="1"/>
          </p:cNvSpPr>
          <p:nvPr/>
        </p:nvSpPr>
        <p:spPr bwMode="auto">
          <a:xfrm>
            <a:off x="428596" y="5000636"/>
            <a:ext cx="342902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    </a:t>
            </a:r>
            <a:r>
              <a:rPr lang="ru-RU" sz="2000" b="1" dirty="0" smtClean="0">
                <a:latin typeface="Calibri" pitchFamily="34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Антон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Павлович Чехов</a:t>
            </a:r>
          </a:p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    (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1860-1904)</a:t>
            </a:r>
          </a:p>
        </p:txBody>
      </p:sp>
      <p:pic>
        <p:nvPicPr>
          <p:cNvPr id="2051" name="Picture 75" descr="cheht"/>
          <p:cNvPicPr>
            <a:picLocks noChangeAspect="1" noChangeArrowheads="1"/>
          </p:cNvPicPr>
          <p:nvPr/>
        </p:nvPicPr>
        <p:blipFill>
          <a:blip r:embed="rId2"/>
          <a:srcRect l="14483" t="13994" r="13532"/>
          <a:stretch>
            <a:fillRect/>
          </a:stretch>
        </p:blipFill>
        <p:spPr bwMode="auto">
          <a:xfrm>
            <a:off x="500034" y="571480"/>
            <a:ext cx="2643206" cy="40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9"/>
          <p:cNvSpPr>
            <a:spLocks noChangeArrowheads="1"/>
          </p:cNvSpPr>
          <p:nvPr/>
        </p:nvSpPr>
        <p:spPr bwMode="auto">
          <a:xfrm flipV="1">
            <a:off x="250825" y="6788150"/>
            <a:ext cx="8893175" cy="698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3402" name="Group 90"/>
          <p:cNvGraphicFramePr>
            <a:graphicFrameLocks noGrp="1"/>
          </p:cNvGraphicFramePr>
          <p:nvPr/>
        </p:nvGraphicFramePr>
        <p:xfrm>
          <a:off x="0" y="3429000"/>
          <a:ext cx="207968" cy="517956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4" marR="91284" marT="45618" marB="4561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" name="Rectangle 91"/>
          <p:cNvSpPr>
            <a:spLocks noChangeArrowheads="1"/>
          </p:cNvSpPr>
          <p:nvPr/>
        </p:nvSpPr>
        <p:spPr bwMode="auto">
          <a:xfrm>
            <a:off x="4357686" y="285728"/>
            <a:ext cx="4537075" cy="57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/>
            </a:r>
            <a:br>
              <a:rPr lang="ru-RU" sz="2800" b="1" dirty="0">
                <a:latin typeface="Calibri" pitchFamily="34" charset="0"/>
              </a:rPr>
            </a:br>
            <a:r>
              <a:rPr lang="ru-RU" sz="3600" b="1" dirty="0">
                <a:latin typeface="Calibri" pitchFamily="34" charset="0"/>
              </a:rPr>
              <a:t>«…Если в жизни есть смысл и цель, то смысл этот и цель вовсе не в нашем счастье, </a:t>
            </a:r>
            <a:r>
              <a:rPr lang="ru-RU" sz="3600" b="1" dirty="0" smtClean="0">
                <a:latin typeface="Calibri" pitchFamily="34" charset="0"/>
              </a:rPr>
              <a:t>а </a:t>
            </a:r>
            <a:r>
              <a:rPr lang="ru-RU" sz="3600" b="1" dirty="0">
                <a:latin typeface="Calibri" pitchFamily="34" charset="0"/>
              </a:rPr>
              <a:t>в чем-то более разумном и </a:t>
            </a:r>
            <a:r>
              <a:rPr lang="ru-RU" sz="3600" b="1" dirty="0" smtClean="0">
                <a:latin typeface="Calibri" pitchFamily="34" charset="0"/>
              </a:rPr>
              <a:t>великом.  Делайте </a:t>
            </a:r>
            <a:r>
              <a:rPr lang="ru-RU" sz="3600" b="1" dirty="0">
                <a:latin typeface="Calibri" pitchFamily="34" charset="0"/>
              </a:rPr>
              <a:t>добро!» </a:t>
            </a:r>
            <a:endParaRPr lang="ru-RU" sz="2800" b="1" dirty="0">
              <a:latin typeface="Calibri" pitchFamily="34" charset="0"/>
            </a:endParaRPr>
          </a:p>
          <a:p>
            <a:r>
              <a:rPr lang="ru-RU" sz="2800" b="1" i="1" dirty="0">
                <a:latin typeface="Calibri" pitchFamily="34" charset="0"/>
              </a:rPr>
              <a:t>                                 А.П.Чехов </a:t>
            </a:r>
            <a:endParaRPr lang="ru-RU" sz="2800" b="1" dirty="0">
              <a:latin typeface="Calibri" pitchFamily="34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Старцев  Дмитрий  </a:t>
            </a:r>
            <a:r>
              <a:rPr lang="ru-RU" b="1" dirty="0" err="1" smtClean="0">
                <a:solidFill>
                  <a:srgbClr val="7030A0"/>
                </a:solidFill>
              </a:rPr>
              <a:t>Ионыч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554162"/>
            <a:ext cx="350046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 чём заставляет задуматься фамилия этого героя?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 чём смысл названия рассказа?</a:t>
            </a:r>
          </a:p>
        </p:txBody>
      </p:sp>
      <p:pic>
        <p:nvPicPr>
          <p:cNvPr id="4" name="Рисунок 3" descr="00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780271" cy="3500462"/>
          </a:xfrm>
          <a:prstGeom prst="rect">
            <a:avLst/>
          </a:prstGeom>
        </p:spPr>
      </p:pic>
      <p:pic>
        <p:nvPicPr>
          <p:cNvPr id="5" name="Рисунок 4" descr="000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43050"/>
            <a:ext cx="2798677" cy="40944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Душа </a:t>
            </a:r>
            <a:r>
              <a:rPr lang="ru-RU" b="1" dirty="0" err="1" smtClean="0">
                <a:solidFill>
                  <a:srgbClr val="7030A0"/>
                </a:solidFill>
              </a:rPr>
              <a:t>Ионыча</a:t>
            </a:r>
            <a:r>
              <a:rPr lang="ru-RU" b="1" dirty="0" smtClean="0">
                <a:solidFill>
                  <a:srgbClr val="7030A0"/>
                </a:solidFill>
              </a:rPr>
              <a:t> гибнет?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937"/>
                <a:gridCol w="4305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Да</a:t>
                      </a:r>
                      <a:endParaRPr lang="en-US" sz="3600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Нет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Аргументы и факты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Аргументы и факты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4714884"/>
            <a:ext cx="747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Вывод: ……………………………………………………………………………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Современный критик Гурвич:</a:t>
            </a:r>
          </a:p>
          <a:p>
            <a:pPr>
              <a:buNone/>
            </a:pPr>
            <a:r>
              <a:rPr lang="ru-RU" sz="3200" b="1" dirty="0" smtClean="0"/>
              <a:t>«Вина обстоятельств, вина гнетущей обыденности у Чехова бесспорна. Но столь же бесспорна, как мы убедились, и вина самого человека – чеховского героя».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572428" cy="557216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b="1" dirty="0" smtClean="0"/>
              <a:t>В рассказе «</a:t>
            </a:r>
            <a:r>
              <a:rPr lang="ru-RU" sz="2800" b="1" dirty="0" err="1" smtClean="0"/>
              <a:t>Ионыч</a:t>
            </a:r>
            <a:r>
              <a:rPr lang="ru-RU" sz="2800" b="1" dirty="0" smtClean="0"/>
              <a:t>» Чехов </a:t>
            </a:r>
          </a:p>
          <a:p>
            <a:pPr>
              <a:buNone/>
            </a:pPr>
            <a:r>
              <a:rPr lang="ru-RU" sz="2800" b="1" dirty="0" smtClean="0"/>
              <a:t>как будто обращается к </a:t>
            </a:r>
          </a:p>
          <a:p>
            <a:pPr>
              <a:buNone/>
            </a:pPr>
            <a:r>
              <a:rPr lang="ru-RU" sz="2800" b="1" dirty="0" smtClean="0"/>
              <a:t>читателям с призывом не поддаваться губительному влиянию обывательской среды, вырабатывать в себе силу сопротивления обстоятельствам, не предавать светлые идеалы молодости и любовь, беречь в себе человека, бояться жажды накопительства.</a:t>
            </a:r>
          </a:p>
          <a:p>
            <a:pPr>
              <a:buNone/>
            </a:pPr>
            <a:r>
              <a:rPr lang="ru-RU" sz="2800" b="1" dirty="0" smtClean="0"/>
              <a:t> 	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Чехов\Ионыч\Ионыч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829764" cy="27726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Высказывание почитательницы: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«Рассказ вызывает стремление к непримиримости, сопротивлению среде и обстоятельствам, заставляет задуматься о самом главном - о смысле жизни, о степени личной ответственности каждого перед собой и другими».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 Д.С.Лихачёв</a:t>
            </a:r>
            <a:r>
              <a:rPr lang="ru-RU" dirty="0" smtClean="0"/>
              <a:t> писал: «Исправить человечество нельзя, исправить себя - просто»</a:t>
            </a: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2500306"/>
            <a:ext cx="2742234" cy="373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5699008" cy="53435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7030A0"/>
                </a:solidFill>
              </a:rPr>
              <a:t>Не было ли в самом Дмитрии </a:t>
            </a:r>
            <a:r>
              <a:rPr lang="ru-RU" sz="3200" b="1" dirty="0" err="1" smtClean="0">
                <a:solidFill>
                  <a:srgbClr val="7030A0"/>
                </a:solidFill>
              </a:rPr>
              <a:t>Ионыче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чего– то, что благоприятствовало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гибели его души?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074" name="Picture 2" descr="H:\Чехов\Ионыч\Ионы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276956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8588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Не было ли в самом Дмитрии </a:t>
            </a:r>
            <a:r>
              <a:rPr lang="ru-RU" sz="2200" b="1" dirty="0" err="1" smtClean="0">
                <a:solidFill>
                  <a:srgbClr val="7030A0"/>
                </a:solidFill>
              </a:rPr>
              <a:t>Ионыче</a:t>
            </a:r>
            <a:r>
              <a:rPr lang="ru-RU" sz="2200" b="1" dirty="0" smtClean="0">
                <a:solidFill>
                  <a:srgbClr val="7030A0"/>
                </a:solidFill>
              </a:rPr>
              <a:t> чего– то, что благоприятствовало гибели его души?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Не было сопротивления среде.</a:t>
            </a:r>
          </a:p>
          <a:p>
            <a:r>
              <a:rPr lang="ru-RU" sz="2400" dirty="0" smtClean="0"/>
              <a:t>Не было сопротивления пошлости, лени, мещанству, эгоизму.</a:t>
            </a:r>
          </a:p>
          <a:p>
            <a:r>
              <a:rPr lang="ru-RU" sz="2400" dirty="0" smtClean="0"/>
              <a:t>Не было активной жизненной позиции.</a:t>
            </a:r>
          </a:p>
          <a:p>
            <a:r>
              <a:rPr lang="ru-RU" sz="2400" dirty="0" smtClean="0"/>
              <a:t>Не задумывался о степени личной ответственности за свою жизнь.</a:t>
            </a:r>
          </a:p>
          <a:p>
            <a:endParaRPr lang="ru-RU" dirty="0"/>
          </a:p>
        </p:txBody>
      </p:sp>
      <p:pic>
        <p:nvPicPr>
          <p:cNvPr id="4098" name="Picture 2" descr="H:\Чехов\Ионыч\Ионыч2.jpg"/>
          <p:cNvPicPr>
            <a:picLocks noChangeAspect="1" noChangeArrowheads="1"/>
          </p:cNvPicPr>
          <p:nvPr/>
        </p:nvPicPr>
        <p:blipFill>
          <a:blip r:embed="rId2"/>
          <a:srcRect l="12500" t="18125" r="14375" b="21875"/>
          <a:stretch>
            <a:fillRect/>
          </a:stretch>
        </p:blipFill>
        <p:spPr bwMode="auto">
          <a:xfrm>
            <a:off x="5286380" y="3714752"/>
            <a:ext cx="3308472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66FF"/>
                </a:solidFill>
              </a:rPr>
              <a:t>Финал рассказа возвращает нас к его началу, где говорится о губернском городе С. </a:t>
            </a:r>
            <a:r>
              <a:rPr lang="ru-RU" sz="2800" dirty="0" smtClean="0">
                <a:solidFill>
                  <a:srgbClr val="0066FF"/>
                </a:solidFill>
              </a:rPr>
              <a:t>и </a:t>
            </a:r>
            <a:r>
              <a:rPr lang="ru-RU" sz="2800" dirty="0">
                <a:solidFill>
                  <a:srgbClr val="0066FF"/>
                </a:solidFill>
              </a:rPr>
              <a:t>о «самой образованной и талантливой» семье Туркиных. </a:t>
            </a:r>
            <a:r>
              <a:rPr lang="ru-RU" sz="2800" dirty="0" smtClean="0">
                <a:solidFill>
                  <a:srgbClr val="0066FF"/>
                </a:solidFill>
              </a:rPr>
              <a:t/>
            </a:r>
            <a:br>
              <a:rPr lang="ru-RU" sz="2800" dirty="0" smtClean="0">
                <a:solidFill>
                  <a:srgbClr val="0066FF"/>
                </a:solidFill>
              </a:rPr>
            </a:br>
            <a:r>
              <a:rPr lang="ru-RU" sz="2800" dirty="0" smtClean="0">
                <a:solidFill>
                  <a:srgbClr val="0066FF"/>
                </a:solidFill>
              </a:rPr>
              <a:t>Кольцевая </a:t>
            </a:r>
            <a:r>
              <a:rPr lang="ru-RU" sz="2800" dirty="0">
                <a:solidFill>
                  <a:srgbClr val="0066FF"/>
                </a:solidFill>
              </a:rPr>
              <a:t>композиция усиливает ощущение замкнутости жизненного круга, невозможности его преодоления, трагичности жизни, придаёт всей этой грустной истории притчевый характер, поучительный смысл не только для её участников.</a:t>
            </a:r>
            <a:br>
              <a:rPr lang="ru-RU" sz="2800" dirty="0">
                <a:solidFill>
                  <a:srgbClr val="0066FF"/>
                </a:solidFill>
              </a:rPr>
            </a:br>
            <a:r>
              <a:rPr lang="ru-RU" sz="2800" dirty="0">
                <a:solidFill>
                  <a:srgbClr val="0066FF"/>
                </a:solidFill>
              </a:rPr>
              <a:t>                                   В.Крючков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118059" cy="3786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200024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Не успокаивайтесь, не давайте усыплять себя! Пока молоды, сильны, бодры, не уставайте делать добро.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      А.П. Чехов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4771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/>
              <a:t>Этапы жизненного пути Чехова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916113"/>
            <a:ext cx="3616325" cy="4179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endParaRPr lang="ru-RU" sz="2400" i="1" dirty="0" smtClean="0"/>
          </a:p>
        </p:txBody>
      </p:sp>
      <p:pic>
        <p:nvPicPr>
          <p:cNvPr id="4710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46" y="1500174"/>
            <a:ext cx="3101975" cy="439261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5B2EF-7184-4619-BAD3-D2FF2AED5BE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00240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Сахалин,</a:t>
            </a:r>
          </a:p>
          <a:p>
            <a:r>
              <a:rPr lang="ru-RU" sz="2800" b="1" dirty="0" smtClean="0"/>
              <a:t>              Мелихово,  </a:t>
            </a:r>
          </a:p>
          <a:p>
            <a:r>
              <a:rPr lang="ru-RU" sz="2800" b="1" dirty="0" smtClean="0"/>
              <a:t>                                Ялта,</a:t>
            </a:r>
          </a:p>
          <a:p>
            <a:r>
              <a:rPr lang="ru-RU" sz="2800" b="1" dirty="0" smtClean="0"/>
              <a:t>                                       Таганрог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500702"/>
            <a:ext cx="89466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Расставить в хронологической последовательности.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Какими добрыми делами ознаменован каждый этап?/ прокомментировать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задание/ на выбор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Эссе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В чем заключается счастье для каждого из героев рассказа?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Встречаются ли сейчас «</a:t>
            </a:r>
            <a:r>
              <a:rPr lang="ru-RU" sz="2800" dirty="0" err="1" smtClean="0"/>
              <a:t>ионычи</a:t>
            </a:r>
            <a:r>
              <a:rPr lang="ru-RU" sz="2800" dirty="0" smtClean="0"/>
              <a:t>»?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Каково Ваше понимание счастья?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Интерпретация</a:t>
            </a:r>
            <a:r>
              <a:rPr lang="ru-RU" sz="2800" dirty="0" smtClean="0"/>
              <a:t> афоризма А.П. Чехова.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16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51097" cy="2428892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5B2EF-7184-4619-BAD3-D2FF2AED5BE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5" descr="Усадебный дом А.П.Чехова в Мелих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093270" cy="2428892"/>
          </a:xfrm>
          <a:prstGeom prst="rect">
            <a:avLst/>
          </a:prstGeom>
          <a:noFill/>
        </p:spPr>
      </p:pic>
      <p:pic>
        <p:nvPicPr>
          <p:cNvPr id="9" name="Picture 5" descr="Белая дача А.П.Чехова. 1901г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429000"/>
            <a:ext cx="4145687" cy="2571768"/>
          </a:xfrm>
          <a:prstGeom prst="rect">
            <a:avLst/>
          </a:prstGeom>
          <a:noFill/>
        </p:spPr>
      </p:pic>
      <p:pic>
        <p:nvPicPr>
          <p:cNvPr id="11" name="Picture 11" descr="7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42"/>
            <a:ext cx="4000527" cy="2290766"/>
          </a:xfrm>
          <a:prstGeom prst="rect">
            <a:avLst/>
          </a:prstGeom>
          <a:noFill/>
        </p:spPr>
      </p:pic>
      <p:pic>
        <p:nvPicPr>
          <p:cNvPr id="12" name="Picture 9" descr="6ф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285992"/>
            <a:ext cx="1714512" cy="1818567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TextBox 13"/>
          <p:cNvSpPr txBox="1"/>
          <p:nvPr/>
        </p:nvSpPr>
        <p:spPr>
          <a:xfrm>
            <a:off x="571472" y="2928934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Дом в Таганроге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6000768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Дом в Мелихово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2928934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остров Сахалин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6072206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Белая дача в Ялте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428736"/>
            <a:ext cx="5341818" cy="4786346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«Желание служить общему благу должно непременно быть потребностью души, условием личного счастья»</a:t>
            </a:r>
            <a:b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</a:t>
            </a:r>
            <a:r>
              <a:rPr lang="ru-RU" sz="3600" dirty="0" smtClean="0"/>
              <a:t>А.П. Чехов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5B2EF-7184-4619-BAD3-D2FF2AED5B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1857364"/>
            <a:ext cx="2744407" cy="3768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5715016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Худ. Серов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4691066" cy="91440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в рассказе </a:t>
            </a:r>
          </a:p>
          <a:p>
            <a:r>
              <a:rPr lang="ru-RU" sz="2800" b="1" dirty="0" smtClean="0"/>
              <a:t>А.П.Чехова «</a:t>
            </a:r>
            <a:r>
              <a:rPr lang="ru-RU" sz="2800" b="1" dirty="0" err="1" smtClean="0"/>
              <a:t>Ионыч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4691066" cy="2031325"/>
          </a:xfrm>
        </p:spPr>
        <p:txBody>
          <a:bodyPr anchor="t">
            <a:spAutoFit/>
          </a:bodyPr>
          <a:lstStyle/>
          <a:p>
            <a:pPr algn="ctr"/>
            <a:r>
              <a:rPr lang="ru-RU" b="1" dirty="0" smtClean="0"/>
              <a:t>Душевная деградация </a:t>
            </a:r>
            <a:br>
              <a:rPr lang="ru-RU" b="1" dirty="0" smtClean="0"/>
            </a:br>
            <a:r>
              <a:rPr lang="ru-RU" b="1" dirty="0" smtClean="0"/>
              <a:t>человека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5844" y="642918"/>
            <a:ext cx="3118059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57214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2011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57338"/>
            <a:ext cx="8713788" cy="2871794"/>
          </a:xfrm>
        </p:spPr>
        <p:txBody>
          <a:bodyPr>
            <a:normAutofit fontScale="90000"/>
          </a:bodyPr>
          <a:lstStyle/>
          <a:p>
            <a:pPr algn="just">
              <a:buFontTx/>
              <a:buChar char="•"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800" b="1" dirty="0">
                <a:solidFill>
                  <a:srgbClr val="00B0F0"/>
                </a:solidFill>
              </a:rPr>
              <a:t>Деградация </a:t>
            </a:r>
            <a:r>
              <a:rPr lang="ru-RU" sz="2800" b="1" dirty="0">
                <a:solidFill>
                  <a:schemeClr val="tx1"/>
                </a:solidFill>
              </a:rPr>
              <a:t>– постепенное  ухудшение, утрата  ценных свойств  </a:t>
            </a:r>
            <a:r>
              <a:rPr lang="ru-RU" sz="2800" b="1" dirty="0" smtClean="0">
                <a:solidFill>
                  <a:schemeClr val="tx1"/>
                </a:solidFill>
              </a:rPr>
              <a:t>и качеств</a:t>
            </a:r>
            <a:r>
              <a:rPr lang="ru-RU" sz="2800" b="1" dirty="0">
                <a:solidFill>
                  <a:schemeClr val="tx1"/>
                </a:solidFill>
              </a:rPr>
              <a:t>;  упадок. </a:t>
            </a:r>
            <a:r>
              <a:rPr lang="ru-RU" sz="2400" b="1" i="1" dirty="0">
                <a:solidFill>
                  <a:schemeClr val="tx1"/>
                </a:solidFill>
              </a:rPr>
              <a:t>Деградация искусства, деградация  почвы, деградация </a:t>
            </a:r>
            <a:r>
              <a:rPr lang="ru-RU" sz="2400" b="1" i="1" dirty="0" smtClean="0">
                <a:solidFill>
                  <a:schemeClr val="tx1"/>
                </a:solidFill>
              </a:rPr>
              <a:t>человека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00B0F0"/>
                </a:solidFill>
              </a:rPr>
              <a:t>Душа</a:t>
            </a:r>
            <a:r>
              <a:rPr lang="ru-RU" sz="2700" b="1" dirty="0" smtClean="0">
                <a:solidFill>
                  <a:schemeClr val="tx1"/>
                </a:solidFill>
              </a:rPr>
              <a:t> – внутренний психический  мир человека, свойство характера, основные черты личности.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Робкая душа, душа поэта, душа общества, мёртвая душа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987675" y="188913"/>
            <a:ext cx="35290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46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682625" cy="493713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42918"/>
            <a:ext cx="364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Лексическая работа: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Деградация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духовная капитуляция человека; </a:t>
            </a:r>
            <a:endParaRPr lang="ru-RU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нравственное падение человека;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духовное оскудение;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падение вниз человека;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духовное перерождение;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потеря своей души;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разрушение личности;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опустошение;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обнищание духа;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err="1" smtClean="0">
                <a:latin typeface="Calibri" pitchFamily="34" charset="0"/>
                <a:cs typeface="Times New Roman" pitchFamily="18" charset="0"/>
              </a:rPr>
              <a:t>самовырождение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 человека;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изменение человека в худшую сторону;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опуститься; </a:t>
            </a:r>
            <a:endParaRPr lang="ru-RU" sz="2800" b="1" dirty="0" smtClean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гибель человеческой души</a:t>
            </a:r>
            <a:endParaRPr lang="ru-RU" sz="2800" b="1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2698612" cy="7589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Цель урока:</a:t>
            </a:r>
            <a:endParaRPr lang="ru-RU" sz="20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раскрытие трагизма повседневно-будничного существования и духовного оскудения личности  в рассказе «</a:t>
            </a:r>
            <a:r>
              <a:rPr lang="ru-RU" dirty="0" err="1" smtClean="0"/>
              <a:t>Ионыч</a:t>
            </a:r>
            <a:r>
              <a:rPr lang="ru-RU" dirty="0" smtClean="0"/>
              <a:t>»;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371600"/>
            <a:ext cx="4214842" cy="46817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проанализировать    рассказ  </a:t>
            </a:r>
          </a:p>
          <a:p>
            <a:pPr>
              <a:buNone/>
            </a:pPr>
            <a:r>
              <a:rPr lang="ru-RU" sz="1800" dirty="0" smtClean="0"/>
              <a:t>Чехова«</a:t>
            </a:r>
            <a:r>
              <a:rPr lang="ru-RU" sz="1800" dirty="0" err="1" smtClean="0"/>
              <a:t>Ионыч</a:t>
            </a:r>
            <a:r>
              <a:rPr lang="ru-RU" sz="1800" dirty="0" smtClean="0"/>
              <a:t>»   и   рассмотреть  </a:t>
            </a:r>
          </a:p>
          <a:p>
            <a:pPr>
              <a:buNone/>
            </a:pPr>
            <a:r>
              <a:rPr lang="ru-RU" sz="1800" dirty="0" smtClean="0"/>
              <a:t> степень    личной    ответственности    героя     за свою    жизнь</a:t>
            </a:r>
          </a:p>
          <a:p>
            <a:r>
              <a:rPr lang="ru-RU" sz="1800" dirty="0" smtClean="0"/>
              <a:t>применять приобретённые знания  для создания связного текста (устного   и письменного) на заданную тему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71435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1857364"/>
            <a:ext cx="8534400" cy="4429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Никто не понимал так  ясно и тонко, как Антон Чехов, трагизм  мелочей  жизни, никто  до  него  не  умел  так  беспощадно правдиво нарисовать  людям  позорную  и тоскливую  картину их  жизни  в  тусклом хаосе  мещанской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hlinkClick r:id="rId2" action="ppaction://hlinksldjump"/>
              </a:rPr>
              <a:t>обыденности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                                                 Максим  Горький</a:t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A9C8-5A17-4A86-8AC3-D0D0680F7B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3.7|4|3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339</TotalTime>
  <Words>522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Impact</vt:lpstr>
      <vt:lpstr>Monotype Corsiva</vt:lpstr>
      <vt:lpstr>Times New Roman</vt:lpstr>
      <vt:lpstr>Wingdings</vt:lpstr>
      <vt:lpstr>Wingdings 2</vt:lpstr>
      <vt:lpstr>Официальная</vt:lpstr>
      <vt:lpstr>Презентация PowerPoint</vt:lpstr>
      <vt:lpstr>Этапы жизненного пути Чехова </vt:lpstr>
      <vt:lpstr>Презентация PowerPoint</vt:lpstr>
      <vt:lpstr>«Желание служить общему благу должно непременно быть потребностью души, условием личного счастья»                          А.П. Чехов     </vt:lpstr>
      <vt:lpstr>Душевная деградация  человека </vt:lpstr>
      <vt:lpstr>  Деградация – постепенное  ухудшение, утрата  ценных свойств  и качеств;  упадок. Деградация искусства, деградация  почвы, деградация человека  Душа – внутренний психический  мир человека, свойство характера, основные черты личности. Робкая душа, душа поэта, душа общества, мёртвая душа</vt:lpstr>
      <vt:lpstr>Деградация</vt:lpstr>
      <vt:lpstr>Цель урока:</vt:lpstr>
      <vt:lpstr>Никто не понимал так  ясно и тонко, как Антон Чехов, трагизм  мелочей  жизни, никто  до  него  не  умел  так  беспощадно правдиво нарисовать  людям  позорную  и тоскливую  картину их  жизни  в  тусклом хаосе  мещанской  обыденности.                                                   Максим  Горький </vt:lpstr>
      <vt:lpstr>Старцев  Дмитрий  Ионыч</vt:lpstr>
      <vt:lpstr>Душа Ионыча гибнет?</vt:lpstr>
      <vt:lpstr>Презентация PowerPoint</vt:lpstr>
      <vt:lpstr>Выводы</vt:lpstr>
      <vt:lpstr>Презентация PowerPoint</vt:lpstr>
      <vt:lpstr>Презентация PowerPoint</vt:lpstr>
      <vt:lpstr>Не было ли в самом Дмитрии Ионыче  чего– то, что благоприятствовало  гибели его души?   </vt:lpstr>
      <vt:lpstr>Не было ли в самом Дмитрии Ионыче чего– то, что благоприятствовало гибели его души?  </vt:lpstr>
      <vt:lpstr>Финал рассказа возвращает нас к его началу, где говорится о губернском городе С. и о «самой образованной и талантливой» семье Туркиных.  Кольцевая композиция усиливает ощущение замкнутости жизненного круга, невозможности его преодоления, трагичности жизни, придаёт всей этой грустной истории притчевый характер, поучительный смысл не только для её участников.                                    В.Крючков</vt:lpstr>
      <vt:lpstr>Презентация PowerPoint</vt:lpstr>
      <vt:lpstr>Домашнее задание/ на выбор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</dc:title>
  <dc:creator>Zver</dc:creator>
  <cp:lastModifiedBy>ь</cp:lastModifiedBy>
  <cp:revision>57</cp:revision>
  <dcterms:created xsi:type="dcterms:W3CDTF">2011-04-05T12:45:13Z</dcterms:created>
  <dcterms:modified xsi:type="dcterms:W3CDTF">2020-05-17T13:41:07Z</dcterms:modified>
</cp:coreProperties>
</file>