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54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DA693-CB0B-4186-BEFA-DEB48DE2848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5868-A6C3-48CA-A28F-F622D680C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7E9B-C99E-4B32-BB61-783AFCE4FBB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C8A2-CC6B-4685-B797-A5B811334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81CEA-C331-44E6-B25A-F6F326C15354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23D1F-9CFC-435D-A591-D1F691378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D258-8EA1-4040-A02B-9CA581A8FA70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371D-3569-4CFA-BFC6-C23FCAFD8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5B6C-631E-4F1B-BCAE-0A84A44EC33A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87CC-A74C-495C-9584-74F301F09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DA36-FC8A-4C15-A707-B3F9EEBFC72D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0559-7530-4789-A4A5-DA4367678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73F8D-4293-42A0-AE67-AF3FF82669B9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357F-3B9B-43DC-9795-CAFCCCEBE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192B8-DA33-46AA-8543-5002B6AA5D21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EFA24-D80F-4513-B5B7-25714B20D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2C0B-2717-49AE-8032-AE07605162F5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9DBD-CA73-43A9-9B83-4E004674F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8F20-3371-43D7-8495-23BECECE7917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F437-42D8-4A1B-BDAB-E49D085BD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ABD45-A828-43A7-9241-A83FE9340443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00D5E-51B0-4B62-809D-3259D4F3B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674F30-4E6A-4129-9605-CF61F7920C60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D4461D-90C9-43B3-8CB4-413DEEA8B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6.jpeg"/><Relationship Id="rId3" Type="http://schemas.openxmlformats.org/officeDocument/2006/relationships/slide" Target="slide6.xml"/><Relationship Id="rId7" Type="http://schemas.openxmlformats.org/officeDocument/2006/relationships/slide" Target="slide7.xml"/><Relationship Id="rId12" Type="http://schemas.openxmlformats.org/officeDocument/2006/relationships/image" Target="../media/image5.jpeg"/><Relationship Id="rId17" Type="http://schemas.openxmlformats.org/officeDocument/2006/relationships/image" Target="../media/image10.jpeg"/><Relationship Id="rId2" Type="http://schemas.openxmlformats.org/officeDocument/2006/relationships/slide" Target="slide12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image" Target="../media/image4.jpeg"/><Relationship Id="rId5" Type="http://schemas.openxmlformats.org/officeDocument/2006/relationships/slide" Target="slide11.xml"/><Relationship Id="rId15" Type="http://schemas.openxmlformats.org/officeDocument/2006/relationships/image" Target="../media/image8.jpeg"/><Relationship Id="rId10" Type="http://schemas.openxmlformats.org/officeDocument/2006/relationships/image" Target="../media/image3.jpeg"/><Relationship Id="rId4" Type="http://schemas.openxmlformats.org/officeDocument/2006/relationships/slide" Target="slide8.xml"/><Relationship Id="rId9" Type="http://schemas.openxmlformats.org/officeDocument/2006/relationships/slide" Target="slide4.xml"/><Relationship Id="rId1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slide" Target="slide3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latin typeface="Arno Pro Caption" pitchFamily="18" charset="0"/>
              </a:rPr>
              <a:t>Двойничество</a:t>
            </a:r>
            <a:r>
              <a:rPr lang="ru-RU" dirty="0" smtClean="0">
                <a:latin typeface="Arno Pro Caption" pitchFamily="18" charset="0"/>
              </a:rPr>
              <a:t> в системе двойников в романе Ф.М.Достоевского «Преступление и наказание»</a:t>
            </a:r>
            <a:endParaRPr lang="ru-RU" dirty="0">
              <a:latin typeface="Arno Pro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5" y="2857500"/>
            <a:ext cx="4114800" cy="33401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Arno Pro Display" pitchFamily="18" charset="0"/>
              </a:rPr>
              <a:t>«Серьёзнее этой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Arno Pro Display" pitchFamily="18" charset="0"/>
              </a:rPr>
              <a:t>идеи я никогда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Arno Pro Display" pitchFamily="18" charset="0"/>
              </a:rPr>
              <a:t>ничего не проводил»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smtClean="0">
                <a:latin typeface="Arno Pro Display" pitchFamily="18" charset="0"/>
              </a:rPr>
              <a:t>                    Ф.М.Достоевский</a:t>
            </a:r>
          </a:p>
        </p:txBody>
      </p:sp>
      <p:pic>
        <p:nvPicPr>
          <p:cNvPr id="1026" name="Picture 2" descr="C:\Documents and Settings\Admin\Рабочий стол\Преступление и наказание\начало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2143125"/>
            <a:ext cx="3071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571480"/>
            <a:ext cx="1571636" cy="23036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00042"/>
            <a:ext cx="1500198" cy="226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Волна 6"/>
          <p:cNvSpPr/>
          <p:nvPr/>
        </p:nvSpPr>
        <p:spPr>
          <a:xfrm>
            <a:off x="428596" y="3071810"/>
            <a:ext cx="214314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8" name="Волна 7"/>
          <p:cNvSpPr/>
          <p:nvPr/>
        </p:nvSpPr>
        <p:spPr>
          <a:xfrm>
            <a:off x="6143636" y="3000372"/>
            <a:ext cx="2357454" cy="785818"/>
          </a:xfrm>
          <a:prstGeom prst="wave">
            <a:avLst>
              <a:gd name="adj1" fmla="val 12500"/>
              <a:gd name="adj2" fmla="val 467"/>
            </a:avLst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Евдокия Романовна Раскольникова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2714612" y="857232"/>
            <a:ext cx="3286148" cy="1000132"/>
          </a:xfrm>
          <a:prstGeom prst="wedgeEllipseCallout">
            <a:avLst>
              <a:gd name="adj1" fmla="val 61926"/>
              <a:gd name="adj2" fmla="val -20146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«Я выхожу за Петра Петровича, потому что из двух зол выбирают меньшее»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142852"/>
            <a:ext cx="3071834" cy="500066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«Лицом она была похожа на брата»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2714612" y="2071678"/>
            <a:ext cx="3286148" cy="857256"/>
          </a:xfrm>
          <a:prstGeom prst="wedgeEllipseCallout">
            <a:avLst>
              <a:gd name="adj1" fmla="val -51055"/>
              <a:gd name="adj2" fmla="val -31198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«Не бывать этому браку, пока я жив, и к чёрту господина Лужина!»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214546" y="3714752"/>
            <a:ext cx="2286016" cy="1214446"/>
          </a:xfrm>
          <a:prstGeom prst="wedgeRoundRectCallout">
            <a:avLst>
              <a:gd name="adj1" fmla="val -65632"/>
              <a:gd name="adj2" fmla="val 3847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«Он никого не любит, и никогда не полюбит…вы сами ужасно как похожи на своего брата, даже во всём!»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42844" y="5429240"/>
            <a:ext cx="2928990" cy="1428760"/>
          </a:xfrm>
          <a:prstGeom prst="wedgeRoundRectCallout">
            <a:avLst>
              <a:gd name="adj1" fmla="val 53682"/>
              <a:gd name="adj2" fmla="val 11489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«Я ведь вас за кого почитаю? Я вас почитаю за одного из таких, которым хоть кишки вырезай, а он будет стоять да с  улыбочкой смотреть на мучителей, - если только веру иль Бога найдёт»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4572000" y="3714752"/>
            <a:ext cx="2928958" cy="3143248"/>
          </a:xfrm>
          <a:prstGeom prst="wedgeRoundRectCallout">
            <a:avLst>
              <a:gd name="adj1" fmla="val 57052"/>
              <a:gd name="adj2" fmla="val 11804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«Знаете, мне всегда было жаль, что судьба не дала родиться вашей сестре во втором или третьем столетии нашей эры, где-нибудь дочерью влиятельного князька, и там какого-нибудь правителя, или проконсула в Малой Азии. Она, без сомнения, была бы одна из тех, которые потерпели мученичество и уж, конечно, бы улыбались, когда ей жгли грудь раскаленными щипцами»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643315"/>
            <a:ext cx="1267044" cy="13573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834" y="3929066"/>
            <a:ext cx="1385029" cy="19351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5072074"/>
            <a:ext cx="1214446" cy="1428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214282" y="5143512"/>
            <a:ext cx="1357322" cy="214314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Разумихин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6500834"/>
            <a:ext cx="1643074" cy="214290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Порфирий Петрович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643835" y="6072207"/>
            <a:ext cx="1285883" cy="357190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Свидригайлов</a:t>
            </a:r>
            <a:endParaRPr lang="ru-RU" sz="1600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3357562"/>
            <a:ext cx="1428760" cy="239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5" name="Прямоугольник 24"/>
          <p:cNvSpPr/>
          <p:nvPr/>
        </p:nvSpPr>
        <p:spPr>
          <a:xfrm>
            <a:off x="3500430" y="5929330"/>
            <a:ext cx="1714512" cy="714380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Пульхерия</a:t>
            </a: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 Александровна Раскольникова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0" y="4071942"/>
            <a:ext cx="3071834" cy="1214446"/>
          </a:xfrm>
          <a:prstGeom prst="wedgeRoundRectCallout">
            <a:avLst>
              <a:gd name="adj1" fmla="val 62543"/>
              <a:gd name="adj2" fmla="val 11489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«Он может сделать с собой такое, чего ни один человек никогда и не  подумает сделать(женитьба на этой, на дочери </a:t>
            </a: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Зарицыной</a:t>
            </a: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)»</a:t>
            </a: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5500694" y="4000504"/>
            <a:ext cx="3071834" cy="1285884"/>
          </a:xfrm>
          <a:prstGeom prst="wedgeRoundRectCallout">
            <a:avLst>
              <a:gd name="adj1" fmla="val -60830"/>
              <a:gd name="adj2" fmla="val 14573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«Знаешь, Дуня, ты его портрет. И не столько лицом, сколько душой: оба вы меланхолики, оба угрюмые и вспыльчивые, оба высокомерные и оба великодушные»</a:t>
            </a:r>
          </a:p>
        </p:txBody>
      </p:sp>
      <p:sp>
        <p:nvSpPr>
          <p:cNvPr id="24" name="Стрелка вправо с вырезом 23">
            <a:hlinkClick r:id="rId8" action="ppaction://hlinksldjump"/>
          </p:cNvPr>
          <p:cNvSpPr/>
          <p:nvPr/>
        </p:nvSpPr>
        <p:spPr>
          <a:xfrm>
            <a:off x="7929586" y="5429264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785926"/>
            <a:ext cx="1506745" cy="22860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857364"/>
            <a:ext cx="1533771" cy="22145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Волна 10"/>
          <p:cNvSpPr/>
          <p:nvPr/>
        </p:nvSpPr>
        <p:spPr>
          <a:xfrm>
            <a:off x="571472" y="4214818"/>
            <a:ext cx="250033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12" name="Волна 11"/>
          <p:cNvSpPr/>
          <p:nvPr/>
        </p:nvSpPr>
        <p:spPr>
          <a:xfrm>
            <a:off x="6286512" y="4214818"/>
            <a:ext cx="250033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Соня Мармеладова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142852"/>
            <a:ext cx="3071834" cy="1500198"/>
          </a:xfrm>
          <a:prstGeom prst="roundRect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Caption" pitchFamily="18" charset="0"/>
              </a:rPr>
              <a:t>«Огарок уже давно погасал в кривом подсвечнике, тускло освещая в этой нищенской комнате убийцу и блудницу, странно сошедших за чтением Великой книги»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0"/>
            <a:ext cx="2143140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357158" y="5000636"/>
            <a:ext cx="2928958" cy="1643074"/>
          </a:xfrm>
          <a:prstGeom prst="rect">
            <a:avLst/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«Понапрасну взял грех…убил, а ограбить не сумел. Убил, для себя убил: а там стал ли бы я чьим-нибудь благодетелем….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А старушонку эту не я убил!»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5000636"/>
            <a:ext cx="2714644" cy="1571636"/>
          </a:xfrm>
          <a:prstGeom prst="rect">
            <a:avLst/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«Ты великая грешница, то это так, а пуще всего тем ты грешница, что понапрасну умертвила и предала себя»</a:t>
            </a:r>
          </a:p>
        </p:txBody>
      </p:sp>
      <p:sp>
        <p:nvSpPr>
          <p:cNvPr id="17" name="Овальная выноска 16"/>
          <p:cNvSpPr/>
          <p:nvPr/>
        </p:nvSpPr>
        <p:spPr>
          <a:xfrm>
            <a:off x="2928926" y="2857496"/>
            <a:ext cx="3714776" cy="500066"/>
          </a:xfrm>
          <a:prstGeom prst="wedgeEllipseCallout">
            <a:avLst>
              <a:gd name="adj1" fmla="val 55367"/>
              <a:gd name="adj2" fmla="val -71888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«Ведь ты уже бросил мать и сестру»</a:t>
            </a:r>
          </a:p>
        </p:txBody>
      </p:sp>
      <p:sp>
        <p:nvSpPr>
          <p:cNvPr id="18" name="Овальная выноска 17"/>
          <p:cNvSpPr/>
          <p:nvPr/>
        </p:nvSpPr>
        <p:spPr>
          <a:xfrm>
            <a:off x="2928926" y="3429000"/>
            <a:ext cx="3786214" cy="571504"/>
          </a:xfrm>
          <a:prstGeom prst="wedgeEllipseCallout">
            <a:avLst>
              <a:gd name="adj1" fmla="val -51374"/>
              <a:gd name="adj2" fmla="val -47654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«Я тебя выбрал… я тебя давно выбрал…»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4143380"/>
            <a:ext cx="2428892" cy="1785950"/>
          </a:xfrm>
          <a:prstGeom prst="rect">
            <a:avLst/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«Ты тоже переступила… смогла переступить. Ты уже и теперь как помешанная, стало быть, нам вместе идти, по одной дороге!»</a:t>
            </a: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4286256"/>
            <a:ext cx="1643074" cy="1933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3643306" y="6357958"/>
            <a:ext cx="2071702" cy="285752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Порфирий Петрович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214282" y="5143512"/>
            <a:ext cx="3071834" cy="1428760"/>
          </a:xfrm>
          <a:prstGeom prst="wedgeRoundRectCallout">
            <a:avLst>
              <a:gd name="adj1" fmla="val -19348"/>
              <a:gd name="adj2" fmla="val -73729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«Ей три дороги: броситься в канаву, попасть в сумасшедший дом, или…</a:t>
            </a: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или</a:t>
            </a: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, наконец, броситься в разврат, одурманивающий ум и </a:t>
            </a: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окаменяющий</a:t>
            </a: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 сердце»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5929322" y="5000636"/>
            <a:ext cx="3071834" cy="1428760"/>
          </a:xfrm>
          <a:prstGeom prst="wedgeRoundRectCallout">
            <a:avLst>
              <a:gd name="adj1" fmla="val -58180"/>
              <a:gd name="adj2" fmla="val -19326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«Да куда ему бежать… ведь современно-то развитый человек скорее острог предпочтёт, чем с такими иностранцами, как мужики наши, жить. Он психологически не убежит…»</a:t>
            </a:r>
          </a:p>
        </p:txBody>
      </p:sp>
      <p:sp>
        <p:nvSpPr>
          <p:cNvPr id="24" name="Стрелка вправо с вырезом 23">
            <a:hlinkClick r:id="rId6" action="ppaction://hlinksldjump"/>
          </p:cNvPr>
          <p:cNvSpPr/>
          <p:nvPr/>
        </p:nvSpPr>
        <p:spPr>
          <a:xfrm>
            <a:off x="8001024" y="5572140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857364"/>
            <a:ext cx="1694582" cy="22145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Волна 9"/>
          <p:cNvSpPr/>
          <p:nvPr/>
        </p:nvSpPr>
        <p:spPr>
          <a:xfrm>
            <a:off x="1142976" y="4286256"/>
            <a:ext cx="2286016" cy="714380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5857884" y="4286256"/>
            <a:ext cx="2286016" cy="714380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Порфирий Петрович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1928802"/>
            <a:ext cx="1708675" cy="2211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857224" y="357166"/>
            <a:ext cx="2643206" cy="1214446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no Pro Display" pitchFamily="18" charset="0"/>
              </a:rPr>
              <a:t>«Да-с, и настаиваю, что акт исполнения преступления сопровождается болезнью»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214950"/>
            <a:ext cx="3357586" cy="1500174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no Pro Display" pitchFamily="18" charset="0"/>
              </a:rPr>
              <a:t>«Старуха была только болезнь… Я переступить скорее хотел… Я это должен был знать…. Я обязан был заранее знать… Э! да ведь я же заранее и знал!»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5214950"/>
            <a:ext cx="2714644" cy="1428760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no Pro Display" pitchFamily="18" charset="0"/>
              </a:rPr>
              <a:t>«А вы ведь вашей теории уже больше не верите – с чем же вы убежите? Погуляйте немножко…. Добрых мыслей, благих намерений!»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1785926"/>
            <a:ext cx="2071702" cy="2286016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no Pro Display" pitchFamily="18" charset="0"/>
              </a:rPr>
              <a:t>«Говорит, а у самого ещё зубки во рту один о другой колотятся! Ироничный вы человек! Если бог приведёт, так и очень, и очень увидимся-с!»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214290"/>
            <a:ext cx="2357454" cy="1357322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no Pro Display" pitchFamily="18" charset="0"/>
              </a:rPr>
              <a:t>«Если бы вы знали, как вы меня интересуете! Любопытно и смотреть, и слушать…»</a:t>
            </a:r>
          </a:p>
        </p:txBody>
      </p:sp>
      <p:sp>
        <p:nvSpPr>
          <p:cNvPr id="12" name="Стрелка вправо с вырезом 11">
            <a:hlinkClick r:id="rId4" action="ppaction://hlinksldjump"/>
          </p:cNvPr>
          <p:cNvSpPr/>
          <p:nvPr/>
        </p:nvSpPr>
        <p:spPr>
          <a:xfrm>
            <a:off x="8001024" y="5572140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Arno Pro Caption" pitchFamily="18" charset="0"/>
              </a:rPr>
              <a:t>Определите, кого из героев характеризуют следующие качества: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53578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способен для достижения своих целей на демагогию, клевету, донос. Более всего на свете любил и ценил свои деньги: они равняли его со всем, что было выше его»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не возмущается, не протестует, а смиряется и страдает, считает, что искупить свою вину можно только страданием 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ведёт тонкую игру, делает ставку на живую душу, хороший актёр, постоянно провоцирует, задавая каверзные и как бы нелепые вопросы»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что-то в нём было очень странное; во взгляде его светилась как будто даже восторженность, но в то же время мелькало как будто безумие»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скорее в негры пойдёт к плантатору… чем оподлит дух свой и нравственное чувство своё связью с человеком, которого не уважает»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он уже по ту сторону добра и зла; освобождение от запретов нравственности, данное злодею, не знающему ничего кроме своих желаний, и приходящего к смерти»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>
                <a:latin typeface="Arno Pro Display" pitchFamily="18" charset="0"/>
              </a:rPr>
              <a:t>«… один из того бесчисленного и </a:t>
            </a:r>
            <a:r>
              <a:rPr lang="ru-RU" sz="2000" dirty="0" err="1" smtClean="0">
                <a:latin typeface="Arno Pro Display" pitchFamily="18" charset="0"/>
              </a:rPr>
              <a:t>разноличного</a:t>
            </a:r>
            <a:r>
              <a:rPr lang="ru-RU" sz="2000" dirty="0" smtClean="0">
                <a:latin typeface="Arno Pro Display" pitchFamily="18" charset="0"/>
              </a:rPr>
              <a:t> легиона пошляков, которые мигом пристают непременно к самой модной ходячей идее, чтобы тотчас же опошлить её»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dirty="0" smtClean="0">
              <a:latin typeface="Arno Pro Display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dirty="0">
              <a:latin typeface="Arno Pro Display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5984" y="1500174"/>
            <a:ext cx="4357718" cy="3857652"/>
          </a:xfrm>
          <a:prstGeom prst="roundRect">
            <a:avLst/>
          </a:prstGeom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В романе нет практически ни одного события, ни одного сколько-нибудь значительного явления, которое тем или иным образом не было бы предварено или повторено.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Найдите эпизоды, подтверждающие этот характерный для Ф.М.Достоевского приём в произведении «Преступление и наказание»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mtClean="0">
                <a:latin typeface="Arno Pro Caption" pitchFamily="18" charset="0"/>
              </a:rPr>
              <a:t>Цели и задачи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altLang="ru-RU" smtClean="0">
                <a:latin typeface="Arno Pro Display" pitchFamily="18" charset="0"/>
              </a:rPr>
              <a:t>Определить идею двойственности, двойничества в названии произведения и образе героя</a:t>
            </a:r>
          </a:p>
          <a:p>
            <a:pPr eaLnBrk="1" hangingPunct="1">
              <a:buFont typeface="Wingdings" pitchFamily="2" charset="2"/>
              <a:buChar char="v"/>
            </a:pPr>
            <a:endParaRPr lang="ru-RU" altLang="ru-RU" smtClean="0">
              <a:latin typeface="Arno Pro Display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mtClean="0">
                <a:latin typeface="Arno Pro Display" pitchFamily="18" charset="0"/>
              </a:rPr>
              <a:t>Раскрыть двойственность самой структуры романа</a:t>
            </a:r>
          </a:p>
          <a:p>
            <a:pPr eaLnBrk="1" hangingPunct="1">
              <a:buFont typeface="Wingdings" pitchFamily="2" charset="2"/>
              <a:buChar char="v"/>
            </a:pPr>
            <a:endParaRPr lang="ru-RU" altLang="ru-RU" smtClean="0">
              <a:latin typeface="Arno Pro Display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mtClean="0">
                <a:latin typeface="Arno Pro Display" pitchFamily="18" charset="0"/>
              </a:rPr>
              <a:t>Выяснить не только внешнее, но и внутреннее значение образов двойников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3286116" y="6357958"/>
            <a:ext cx="2714644" cy="295957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Порфирий Петрович</a:t>
            </a: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2000232" y="2143116"/>
            <a:ext cx="1285884" cy="285752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Лужин</a:t>
            </a: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1285852" y="5929330"/>
            <a:ext cx="1875248" cy="285752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latin typeface="Arno Pro Caption" pitchFamily="18" charset="0"/>
              </a:rPr>
              <a:t>Свидригайлов</a:t>
            </a:r>
            <a:endParaRPr lang="ru-RU" sz="2000" dirty="0">
              <a:solidFill>
                <a:schemeClr val="tx1"/>
              </a:solidFill>
              <a:latin typeface="Arno Pro Caption" pitchFamily="18" charset="0"/>
            </a:endParaRPr>
          </a:p>
        </p:txBody>
      </p:sp>
      <p:sp>
        <p:nvSpPr>
          <p:cNvPr id="17" name="Прямоугольник 16">
            <a:hlinkClick r:id="rId5" action="ppaction://hlinksldjump"/>
          </p:cNvPr>
          <p:cNvSpPr/>
          <p:nvPr/>
        </p:nvSpPr>
        <p:spPr>
          <a:xfrm>
            <a:off x="5929322" y="5857892"/>
            <a:ext cx="2268158" cy="357189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Соня Мармеладова</a:t>
            </a:r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7500958" y="3429000"/>
            <a:ext cx="1500198" cy="591916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Евдокия Романовна</a:t>
            </a:r>
          </a:p>
        </p:txBody>
      </p:sp>
      <p:sp>
        <p:nvSpPr>
          <p:cNvPr id="19" name="Прямоугольник 18">
            <a:hlinkClick r:id="rId7" action="ppaction://hlinksldjump"/>
          </p:cNvPr>
          <p:cNvSpPr/>
          <p:nvPr/>
        </p:nvSpPr>
        <p:spPr>
          <a:xfrm>
            <a:off x="142844" y="3643314"/>
            <a:ext cx="1714512" cy="326574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latin typeface="Arno Pro Caption" pitchFamily="18" charset="0"/>
              </a:rPr>
              <a:t>Лебезятников</a:t>
            </a:r>
            <a:endParaRPr lang="ru-RU" sz="2000" dirty="0">
              <a:solidFill>
                <a:schemeClr val="tx1"/>
              </a:solidFill>
              <a:latin typeface="Arno Pro Caption" pitchFamily="18" charset="0"/>
            </a:endParaRPr>
          </a:p>
        </p:txBody>
      </p:sp>
      <p:sp>
        <p:nvSpPr>
          <p:cNvPr id="20" name="Прямоугольник 19">
            <a:hlinkClick r:id="rId8" action="ppaction://hlinksldjump"/>
          </p:cNvPr>
          <p:cNvSpPr/>
          <p:nvPr/>
        </p:nvSpPr>
        <p:spPr>
          <a:xfrm>
            <a:off x="5500694" y="2143116"/>
            <a:ext cx="1714512" cy="285752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Мармеладов</a:t>
            </a:r>
          </a:p>
        </p:txBody>
      </p:sp>
      <p:sp>
        <p:nvSpPr>
          <p:cNvPr id="21" name="Прямоугольник 20">
            <a:hlinkClick r:id="rId9" action="ppaction://hlinksldjump"/>
          </p:cNvPr>
          <p:cNvSpPr/>
          <p:nvPr/>
        </p:nvSpPr>
        <p:spPr>
          <a:xfrm>
            <a:off x="3714744" y="4071942"/>
            <a:ext cx="1768091" cy="285752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Раскольников</a:t>
            </a:r>
          </a:p>
        </p:txBody>
      </p:sp>
      <p:pic>
        <p:nvPicPr>
          <p:cNvPr id="12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428604"/>
            <a:ext cx="1285734" cy="1643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000232" y="357166"/>
            <a:ext cx="1285884" cy="16727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2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2214554"/>
            <a:ext cx="1311934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57158" y="1785926"/>
            <a:ext cx="1250165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571604" y="4000504"/>
            <a:ext cx="1271864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4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572396" y="1571612"/>
            <a:ext cx="1285884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4500570"/>
            <a:ext cx="1351485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357950" y="4000504"/>
            <a:ext cx="1285884" cy="1725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2536031" y="4822032"/>
            <a:ext cx="135731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464718" y="4822032"/>
            <a:ext cx="135731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321969" y="4750594"/>
            <a:ext cx="135731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14563" y="4572000"/>
            <a:ext cx="5000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no Pro Display" pitchFamily="18" charset="0"/>
              </a:rPr>
              <a:t>по          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3" y="1571625"/>
            <a:ext cx="3857625" cy="12144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9600" smtClean="0">
                <a:solidFill>
                  <a:srgbClr val="C00000"/>
                </a:solidFill>
                <a:latin typeface="Arno Pro Caption" pitchFamily="18" charset="0"/>
              </a:rPr>
              <a:t>ЕНИЕ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71563" y="2143125"/>
            <a:ext cx="3929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6000">
                <a:solidFill>
                  <a:srgbClr val="FF0000"/>
                </a:solidFill>
                <a:latin typeface="Arno Pro Caption" pitchFamily="18" charset="0"/>
              </a:rPr>
              <a:t>ПОМРАЧ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642938"/>
            <a:ext cx="50006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no Pro Display" pitchFamily="18" charset="0"/>
              </a:rPr>
              <a:t>пере  ступил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285875"/>
            <a:ext cx="8358187" cy="3786188"/>
          </a:xfrm>
        </p:spPr>
        <p:txBody>
          <a:bodyPr/>
          <a:lstStyle/>
          <a:p>
            <a:pPr algn="l" eaLnBrk="1" hangingPunct="1"/>
            <a:r>
              <a:rPr lang="ru-RU" altLang="ru-RU" sz="5400" dirty="0" smtClean="0">
                <a:solidFill>
                  <a:srgbClr val="C00000"/>
                </a:solidFill>
                <a:latin typeface="Arno Pro Caption" pitchFamily="18" charset="0"/>
              </a:rPr>
              <a:t> ПРЕСТУПЛ </a:t>
            </a:r>
            <a:r>
              <a:rPr lang="ru-RU" altLang="ru-RU" sz="6000" dirty="0" smtClean="0">
                <a:solidFill>
                  <a:srgbClr val="C00000"/>
                </a:solidFill>
                <a:latin typeface="Arno Pro Caption" pitchFamily="18" charset="0"/>
              </a:rPr>
              <a:t/>
            </a:r>
            <a:br>
              <a:rPr lang="ru-RU" altLang="ru-RU" sz="6000" dirty="0" smtClean="0">
                <a:solidFill>
                  <a:srgbClr val="C00000"/>
                </a:solidFill>
                <a:latin typeface="Arno Pro Caption" pitchFamily="18" charset="0"/>
              </a:rPr>
            </a:br>
            <a:r>
              <a:rPr lang="ru-RU" altLang="ru-RU" sz="6000" dirty="0" smtClean="0">
                <a:solidFill>
                  <a:srgbClr val="C00000"/>
                </a:solidFill>
                <a:latin typeface="Arno Pro Caption" pitchFamily="18" charset="0"/>
              </a:rPr>
              <a:t>     </a:t>
            </a:r>
            <a:r>
              <a:rPr lang="ru-RU" altLang="ru-RU" sz="5400" dirty="0" smtClean="0">
                <a:solidFill>
                  <a:srgbClr val="C00000"/>
                </a:solidFill>
                <a:latin typeface="Arno Pro Caption" pitchFamily="18" charset="0"/>
              </a:rPr>
              <a:t>                   </a:t>
            </a:r>
            <a:r>
              <a:rPr lang="ru-RU" altLang="ru-RU" sz="6000" dirty="0" smtClean="0">
                <a:solidFill>
                  <a:srgbClr val="C00000"/>
                </a:solidFill>
                <a:latin typeface="Arno Pro Caption" pitchFamily="18" charset="0"/>
              </a:rPr>
              <a:t>    </a:t>
            </a:r>
            <a:br>
              <a:rPr lang="ru-RU" altLang="ru-RU" sz="6000" dirty="0" smtClean="0">
                <a:solidFill>
                  <a:srgbClr val="C00000"/>
                </a:solidFill>
                <a:latin typeface="Arno Pro Caption" pitchFamily="18" charset="0"/>
              </a:rPr>
            </a:br>
            <a:r>
              <a:rPr lang="ru-RU" altLang="ru-RU" sz="6000" dirty="0" smtClean="0">
                <a:solidFill>
                  <a:srgbClr val="C00000"/>
                </a:solidFill>
                <a:latin typeface="Arno Pro Caption" pitchFamily="18" charset="0"/>
              </a:rPr>
              <a:t>                      </a:t>
            </a:r>
            <a:r>
              <a:rPr lang="ru-RU" altLang="ru-RU" sz="5400" dirty="0" smtClean="0">
                <a:solidFill>
                  <a:srgbClr val="C00000"/>
                </a:solidFill>
                <a:latin typeface="Arno Pro Caption" pitchFamily="18" charset="0"/>
              </a:rPr>
              <a:t>И </a:t>
            </a:r>
            <a:br>
              <a:rPr lang="ru-RU" altLang="ru-RU" sz="5400" dirty="0" smtClean="0">
                <a:solidFill>
                  <a:srgbClr val="C00000"/>
                </a:solidFill>
                <a:latin typeface="Arno Pro Caption" pitchFamily="18" charset="0"/>
              </a:rPr>
            </a:br>
            <a:r>
              <a:rPr lang="ru-RU" altLang="ru-RU" sz="5400" dirty="0" smtClean="0">
                <a:solidFill>
                  <a:srgbClr val="C00000"/>
                </a:solidFill>
                <a:latin typeface="Arno Pro Caption" pitchFamily="18" charset="0"/>
              </a:rPr>
              <a:t>            НАКАЗАНИЕ</a:t>
            </a:r>
          </a:p>
        </p:txBody>
      </p:sp>
      <p:pic>
        <p:nvPicPr>
          <p:cNvPr id="1026" name="Picture 2" descr="C:\Documents and Settings\Admin\Рабочий стол\Преступление и наказание\переул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85728"/>
            <a:ext cx="4071966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1250156" y="1535907"/>
            <a:ext cx="135731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Admin\Рабочий стол\Преступление и наказание\изм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2285992"/>
            <a:ext cx="2357454" cy="33575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C:\Documents and Settings\Admin\Рабочий стол\Преступление и наказание\изм 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2214554"/>
            <a:ext cx="2357433" cy="33575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43188" y="500063"/>
            <a:ext cx="3857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FF0000"/>
                </a:solidFill>
                <a:latin typeface="Arno Pro Display" pitchFamily="18" charset="0"/>
              </a:rPr>
              <a:t>«Когда две бездны рядом созерцает человек, то в этой расколотости его главнейшая мука»</a:t>
            </a:r>
          </a:p>
        </p:txBody>
      </p:sp>
      <p:sp>
        <p:nvSpPr>
          <p:cNvPr id="16" name="Стрелка вправо с вырезом 15">
            <a:hlinkClick r:id="rId5" action="ppaction://hlinksldjump"/>
          </p:cNvPr>
          <p:cNvSpPr/>
          <p:nvPr/>
        </p:nvSpPr>
        <p:spPr>
          <a:xfrm>
            <a:off x="7786710" y="5357826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4" descr="C:\Documents and Settings\Admin\Рабочий стол\Преступление и наказание\изм 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28992" y="2285992"/>
            <a:ext cx="2357454" cy="33575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2428868"/>
            <a:ext cx="1770224" cy="21431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2500306"/>
            <a:ext cx="1841570" cy="22145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Волна 6"/>
          <p:cNvSpPr/>
          <p:nvPr/>
        </p:nvSpPr>
        <p:spPr>
          <a:xfrm>
            <a:off x="1142976" y="4786322"/>
            <a:ext cx="250033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8" name="Волна 7"/>
          <p:cNvSpPr/>
          <p:nvPr/>
        </p:nvSpPr>
        <p:spPr>
          <a:xfrm>
            <a:off x="5357818" y="4643446"/>
            <a:ext cx="2428892" cy="785818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Семён Захарович Мармеладов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42852"/>
            <a:ext cx="2071702" cy="928718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«Несколько медных денег неприметно положил на окошко»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500702"/>
            <a:ext cx="3357586" cy="1214446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«Разве  так убивают? Разве так идут убивать, как я шёл…(он облокотился на колено и, как в клещах, стиснул себе ладонями голову)»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5429264"/>
            <a:ext cx="3286148" cy="1285884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«Мармеладов, не входя в комнату, стал в самых дверях на колени. Она схватила его за волосы и потащила в комнату. Он смиренно полз за нею на коленях»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52"/>
            <a:ext cx="2357454" cy="785818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«Помогал чахоточному университетскому товарищу»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1214422"/>
            <a:ext cx="2000264" cy="785818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«Спас от пожара двух маленьких детей»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43306" y="2428868"/>
            <a:ext cx="1857388" cy="2286016"/>
          </a:xfrm>
          <a:prstGeom prst="round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Caption" pitchFamily="18" charset="0"/>
              </a:rPr>
              <a:t>«нищета-порок-с… её метлой выметают из компании человеческой»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00298" y="1142984"/>
            <a:ext cx="2857520" cy="1143008"/>
          </a:xfrm>
          <a:prstGeom prst="rect">
            <a:avLst/>
          </a:prstGeom>
          <a:ln/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«Невеста была… и такая хворая, а впрочем с некоторым достоинством… да и приданого тоже никакого»</a:t>
            </a:r>
          </a:p>
        </p:txBody>
      </p:sp>
      <p:sp>
        <p:nvSpPr>
          <p:cNvPr id="21" name="Овальная выноска 20"/>
          <p:cNvSpPr/>
          <p:nvPr/>
        </p:nvSpPr>
        <p:spPr>
          <a:xfrm>
            <a:off x="0" y="2071678"/>
            <a:ext cx="1500166" cy="2857520"/>
          </a:xfrm>
          <a:prstGeom prst="wedgeEllipseCallout">
            <a:avLst>
              <a:gd name="adj1" fmla="val 49668"/>
              <a:gd name="adj2" fmla="val 24332"/>
            </a:avLst>
          </a:prstGeom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«Вот, смотрите, совсем пьяная, как бы нам её домой отправить»</a:t>
            </a:r>
            <a:endParaRPr lang="ru-RU" dirty="0">
              <a:latin typeface="Arno Pro Display" pitchFamily="18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>
            <a:off x="5429256" y="142852"/>
            <a:ext cx="3714744" cy="2071654"/>
          </a:xfrm>
          <a:prstGeom prst="wedgeEllipseCallout">
            <a:avLst>
              <a:gd name="adj1" fmla="val -26171"/>
              <a:gd name="adj2" fmla="val 50269"/>
            </a:avLst>
          </a:prstGeom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«И осталась она после с трёмя малолетними детьми в уезде далёком и зверском…руку свою предложил, ибо не мог смотреть на такое страдание»</a:t>
            </a:r>
          </a:p>
        </p:txBody>
      </p:sp>
      <p:sp>
        <p:nvSpPr>
          <p:cNvPr id="23" name="Овальная выноска 22"/>
          <p:cNvSpPr/>
          <p:nvPr/>
        </p:nvSpPr>
        <p:spPr>
          <a:xfrm>
            <a:off x="7643834" y="2643182"/>
            <a:ext cx="1285884" cy="1590684"/>
          </a:xfrm>
          <a:prstGeom prst="wedgeEllipseCallout">
            <a:avLst>
              <a:gd name="adj1" fmla="val -61698"/>
              <a:gd name="adj2" fmla="val 457"/>
            </a:avLst>
          </a:prstGeom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«Пью, ибо сугубо страдать хочу»</a:t>
            </a:r>
          </a:p>
        </p:txBody>
      </p:sp>
      <p:sp>
        <p:nvSpPr>
          <p:cNvPr id="24" name="Стрелка вправо с вырезом 23">
            <a:hlinkClick r:id="rId4" action="ppaction://hlinksldjump"/>
          </p:cNvPr>
          <p:cNvSpPr/>
          <p:nvPr/>
        </p:nvSpPr>
        <p:spPr>
          <a:xfrm>
            <a:off x="7929586" y="4286256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8604"/>
            <a:ext cx="2571768" cy="1214446"/>
          </a:xfrm>
          <a:prstGeom prst="rect">
            <a:avLst/>
          </a:prstGeom>
          <a:ln w="57150">
            <a:noFill/>
          </a:ln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no Pro Display" pitchFamily="18" charset="0"/>
              </a:rPr>
              <a:t>«А доведите до последствий, что вы давеча проповедовали, и выйдет, что людей можно резать»</a:t>
            </a:r>
          </a:p>
        </p:txBody>
      </p:sp>
      <p:sp>
        <p:nvSpPr>
          <p:cNvPr id="6" name="Волна 5"/>
          <p:cNvSpPr/>
          <p:nvPr/>
        </p:nvSpPr>
        <p:spPr>
          <a:xfrm>
            <a:off x="1428728" y="4214818"/>
            <a:ext cx="2428892" cy="571504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7" name="Волна 6"/>
          <p:cNvSpPr/>
          <p:nvPr/>
        </p:nvSpPr>
        <p:spPr>
          <a:xfrm>
            <a:off x="5143504" y="4143380"/>
            <a:ext cx="250033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Пётр Петрович Лужин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85926"/>
            <a:ext cx="1785950" cy="22799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759084"/>
            <a:ext cx="1643073" cy="22604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7358082" y="1142984"/>
            <a:ext cx="1643074" cy="2714644"/>
          </a:xfrm>
          <a:prstGeom prst="rect">
            <a:avLst/>
          </a:prstGeom>
          <a:ln w="57150">
            <a:noFill/>
          </a:ln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no Pro Display" pitchFamily="18" charset="0"/>
              </a:rPr>
              <a:t>«Возлюби, прежде всех, одного себя, ибо всё на свете на личном интересе основано»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857760"/>
            <a:ext cx="3643338" cy="2000240"/>
          </a:xfrm>
          <a:prstGeom prst="rect">
            <a:avLst/>
          </a:prstGeom>
          <a:ln w="57150">
            <a:noFill/>
          </a:ln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no Pro Display" pitchFamily="18" charset="0"/>
              </a:rPr>
              <a:t>«Я </a:t>
            </a:r>
            <a:r>
              <a:rPr lang="ru-RU" dirty="0" err="1">
                <a:latin typeface="Arno Pro Display" pitchFamily="18" charset="0"/>
              </a:rPr>
              <a:t>просто-запросто</a:t>
            </a:r>
            <a:r>
              <a:rPr lang="ru-RU" dirty="0">
                <a:latin typeface="Arno Pro Display" pitchFamily="18" charset="0"/>
              </a:rPr>
              <a:t> намекнул, что «необыкновенный» человек имеет право… то есть не официальное право, а сам имеет право разрешать своей совести перемахнуть … через иные препятствия, если исполнение его идеи(иногда спасительной)»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5072074"/>
            <a:ext cx="3571900" cy="1285884"/>
          </a:xfrm>
          <a:prstGeom prst="rect">
            <a:avLst/>
          </a:prstGeom>
          <a:ln w="57150">
            <a:noFill/>
          </a:ln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no Pro Display" pitchFamily="18" charset="0"/>
              </a:rPr>
              <a:t>«Все богатеют разными способами, так и мне поскорей захотелось разбогатеть… Пробил час великий, тут всех и объявился чем смотрит…»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142852"/>
            <a:ext cx="3357586" cy="1428760"/>
          </a:xfrm>
          <a:prstGeom prst="rect">
            <a:avLst/>
          </a:prstGeom>
          <a:ln w="57150">
            <a:noFill/>
          </a:ln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no Pro Display" pitchFamily="18" charset="0"/>
              </a:rPr>
              <a:t>«Экономическая правда прибавляет, чем больше в обществе целых кафтанов, тем более для него твёрдых оснований и тем более устраивает в  нём и общее дело»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18" y="1785926"/>
            <a:ext cx="1785950" cy="2283168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Стрелка вправо с вырезом 12">
            <a:hlinkClick r:id="rId5" action="ppaction://hlinksldjump"/>
          </p:cNvPr>
          <p:cNvSpPr/>
          <p:nvPr/>
        </p:nvSpPr>
        <p:spPr>
          <a:xfrm>
            <a:off x="8001024" y="3929066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857364"/>
            <a:ext cx="1571636" cy="23574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Волна 6"/>
          <p:cNvSpPr/>
          <p:nvPr/>
        </p:nvSpPr>
        <p:spPr>
          <a:xfrm>
            <a:off x="428596" y="4429132"/>
            <a:ext cx="214314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8" name="Волна 7"/>
          <p:cNvSpPr/>
          <p:nvPr/>
        </p:nvSpPr>
        <p:spPr>
          <a:xfrm>
            <a:off x="6500826" y="4357694"/>
            <a:ext cx="2286016" cy="100013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Андрей </a:t>
            </a:r>
            <a:r>
              <a:rPr lang="ru-RU" sz="2000" dirty="0" err="1">
                <a:solidFill>
                  <a:schemeClr val="tx1"/>
                </a:solidFill>
                <a:latin typeface="Arno Pro Display" pitchFamily="18" charset="0"/>
              </a:rPr>
              <a:t>Семёныч</a:t>
            </a: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no Pro Display" pitchFamily="18" charset="0"/>
              </a:rPr>
              <a:t>Лебезятников</a:t>
            </a:r>
            <a:endParaRPr lang="ru-RU" sz="2000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5429256" y="214290"/>
            <a:ext cx="3286148" cy="1071570"/>
          </a:xfrm>
          <a:prstGeom prst="wedgeEllipseCallout">
            <a:avLst>
              <a:gd name="adj1" fmla="val 42146"/>
              <a:gd name="adj2" fmla="val 65186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«Всякому человеку позволительно, надеюсь, защищать свою личность…»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2857488" y="3429000"/>
            <a:ext cx="3429024" cy="1643074"/>
          </a:xfrm>
          <a:prstGeom prst="wedgeEllipseCallout">
            <a:avLst>
              <a:gd name="adj1" fmla="val 55962"/>
              <a:gd name="adj2" fmla="val -34797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«Вон </a:t>
            </a: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Варенц</a:t>
            </a: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 семь лет с мужем прожила, двух детей бросила, разом отрезала мужу: «Я осознала, что с вами не могу быть счастлива»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4643438" y="5429264"/>
            <a:ext cx="4357718" cy="1214422"/>
          </a:xfrm>
          <a:prstGeom prst="wedgeEllipseCallout">
            <a:avLst>
              <a:gd name="adj1" fmla="val 16714"/>
              <a:gd name="adj2" fmla="val -66826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«На Софью Семёновну смотрю как на энергетический и олицетворяющий протест против устройства общества и глубоко уважаю её за это»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2928926" y="1571612"/>
            <a:ext cx="3714776" cy="1571636"/>
          </a:xfrm>
          <a:prstGeom prst="wedgeEllipseCallout">
            <a:avLst>
              <a:gd name="adj1" fmla="val 51060"/>
              <a:gd name="adj2" fmla="val 28717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«Вот у нас обвинили было </a:t>
            </a:r>
            <a:r>
              <a:rPr lang="ru-RU" sz="1600" dirty="0" err="1">
                <a:solidFill>
                  <a:schemeClr val="tx1"/>
                </a:solidFill>
                <a:latin typeface="Arno Pro Display" pitchFamily="18" charset="0"/>
              </a:rPr>
              <a:t>Теребьёву</a:t>
            </a: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, что когда она вышла из семьи…и…не хочет жить среди предрассудков и вступает в гражданский брак» 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142844" y="142852"/>
            <a:ext cx="4857784" cy="1643074"/>
          </a:xfrm>
          <a:prstGeom prst="cloudCallout">
            <a:avLst>
              <a:gd name="adj1" fmla="val -2262"/>
              <a:gd name="adj2" fmla="val 84885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«Почему пришлось ему выслушать… такие мысли, когда в собственной голове его только что зародились…такие же точно мысли?»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14282" y="5286388"/>
            <a:ext cx="4357718" cy="1143008"/>
          </a:xfrm>
          <a:prstGeom prst="wedgeRoundRectCallout">
            <a:avLst>
              <a:gd name="adj1" fmla="val -48559"/>
              <a:gd name="adj2" fmla="val 69321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«За одну жизнь - тысячи жизней, спасённых от гниения и разложения. Одна смерть и сто жизней взамен – да ведь тут арифметика!»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1" y="1962820"/>
            <a:ext cx="1571636" cy="23200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Стрелка вправо с вырезом 15">
            <a:hlinkClick r:id="rId4" action="ppaction://hlinksldjump"/>
          </p:cNvPr>
          <p:cNvSpPr/>
          <p:nvPr/>
        </p:nvSpPr>
        <p:spPr>
          <a:xfrm>
            <a:off x="8143868" y="5429264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143116"/>
            <a:ext cx="1979098" cy="25066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Волна 6"/>
          <p:cNvSpPr/>
          <p:nvPr/>
        </p:nvSpPr>
        <p:spPr>
          <a:xfrm>
            <a:off x="714348" y="4786322"/>
            <a:ext cx="2500330" cy="64294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8" name="Волна 7"/>
          <p:cNvSpPr/>
          <p:nvPr/>
        </p:nvSpPr>
        <p:spPr>
          <a:xfrm>
            <a:off x="5929322" y="4714884"/>
            <a:ext cx="2571768" cy="1000132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Аркадий Иванович </a:t>
            </a:r>
            <a:r>
              <a:rPr lang="ru-RU" sz="2000" dirty="0" err="1">
                <a:solidFill>
                  <a:schemeClr val="tx1"/>
                </a:solidFill>
                <a:latin typeface="Arno Pro Display" pitchFamily="18" charset="0"/>
              </a:rPr>
              <a:t>Свидригайлов</a:t>
            </a:r>
            <a:endParaRPr lang="ru-RU" sz="2000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143116"/>
            <a:ext cx="1857388" cy="24695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Выноска-облако 9"/>
          <p:cNvSpPr/>
          <p:nvPr/>
        </p:nvSpPr>
        <p:spPr>
          <a:xfrm>
            <a:off x="214282" y="0"/>
            <a:ext cx="4857784" cy="2000240"/>
          </a:xfrm>
          <a:prstGeom prst="cloudCallout">
            <a:avLst>
              <a:gd name="adj1" fmla="val -3594"/>
              <a:gd name="adj2" fmla="val 69462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«Вдруг ему показалось, что дверь из спальни приоткрылась и что там тоже засмеялись и шепчутся. Бешенство одолело : изо всей силы он начал бить старуху по голове, но с каждым ударом топора смех раздавался всё сильнее»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4857752" y="0"/>
            <a:ext cx="4286248" cy="2000216"/>
          </a:xfrm>
          <a:prstGeom prst="cloudCallout">
            <a:avLst>
              <a:gd name="adj1" fmla="val 8831"/>
              <a:gd name="adj2" fmla="val 59200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«Он нагнулся со свечой и  увидел ребёнка… но вот она уже совсем перестала сдерживаться, это уже явный смех, что-то нахальное, вызывающее светится на совсем не детском лице»</a:t>
            </a:r>
          </a:p>
        </p:txBody>
      </p:sp>
      <p:sp>
        <p:nvSpPr>
          <p:cNvPr id="14" name="Овальная выноска 13"/>
          <p:cNvSpPr/>
          <p:nvPr/>
        </p:nvSpPr>
        <p:spPr>
          <a:xfrm>
            <a:off x="285720" y="5429264"/>
            <a:ext cx="5572164" cy="642942"/>
          </a:xfrm>
          <a:prstGeom prst="wedgeEllipseCallout">
            <a:avLst>
              <a:gd name="adj1" fmla="val -32636"/>
              <a:gd name="adj2" fmla="val -63870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«Просто - запросто вы противны… гонят вас, и ступайте!»</a:t>
            </a:r>
          </a:p>
        </p:txBody>
      </p:sp>
      <p:sp>
        <p:nvSpPr>
          <p:cNvPr id="15" name="Овальная выноска 14"/>
          <p:cNvSpPr/>
          <p:nvPr/>
        </p:nvSpPr>
        <p:spPr>
          <a:xfrm>
            <a:off x="2571736" y="6072206"/>
            <a:ext cx="6215106" cy="642942"/>
          </a:xfrm>
          <a:prstGeom prst="wedgeEllipseCallout">
            <a:avLst>
              <a:gd name="adj1" fmla="val 22327"/>
              <a:gd name="adj2" fmla="val -123845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«Я было думал схитрить, да нет, как раз на самую настоящую точку стали!»</a:t>
            </a:r>
          </a:p>
        </p:txBody>
      </p:sp>
      <p:sp>
        <p:nvSpPr>
          <p:cNvPr id="16" name="Овальная выноска 15"/>
          <p:cNvSpPr/>
          <p:nvPr/>
        </p:nvSpPr>
        <p:spPr>
          <a:xfrm>
            <a:off x="3143240" y="1643050"/>
            <a:ext cx="2643206" cy="3571900"/>
          </a:xfrm>
          <a:prstGeom prst="wedgeEllipseCallout">
            <a:avLst>
              <a:gd name="adj1" fmla="val 60850"/>
              <a:gd name="adj2" fmla="val 7812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no Pro Display" pitchFamily="18" charset="0"/>
              </a:rPr>
              <a:t>«То, что в своём доме преследовал беззащитную девицу… я способен польстится и полюбить, тогда всё самым естественным образом объясняется. Тут весь вопрос: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Arno Pro Displa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14750" y="4286250"/>
            <a:ext cx="1571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solidFill>
                  <a:srgbClr val="C00000"/>
                </a:solidFill>
                <a:latin typeface="Arno Pro Display" pitchFamily="18" charset="0"/>
              </a:rPr>
              <a:t>ИЗВЕРГ ЛИ Я ИЛИ САМ ЖЕРТВА?</a:t>
            </a:r>
            <a:r>
              <a:rPr lang="ru-RU" altLang="ru-RU" sz="1600">
                <a:latin typeface="Arno Pro Display" pitchFamily="18" charset="0"/>
              </a:rPr>
              <a:t>»</a:t>
            </a:r>
            <a:endParaRPr lang="ru-RU" altLang="ru-RU" sz="1600">
              <a:solidFill>
                <a:srgbClr val="C00000"/>
              </a:solidFill>
              <a:latin typeface="Arno Pro Displa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143108" y="5715016"/>
            <a:ext cx="5429288" cy="714380"/>
          </a:xfrm>
          <a:prstGeom prst="roundRect">
            <a:avLst/>
          </a:prstGeom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«А потом откроется скука и «комната с пауками»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08" y="4857760"/>
            <a:ext cx="5357850" cy="714380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  <a:latin typeface="Arno Pro Display" pitchFamily="18" charset="0"/>
              </a:rPr>
              <a:t>«Я себя убил, а не старушонку! Тут так-таки разом и ухлопал себя навеки!»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1670" y="4071942"/>
            <a:ext cx="5429288" cy="714380"/>
          </a:xfrm>
          <a:prstGeom prst="roundRect">
            <a:avLst/>
          </a:prstGeom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«Одиночество, бесконечное отвращение и великая грусть»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142984"/>
            <a:ext cx="3163074" cy="28289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7072330" y="357166"/>
            <a:ext cx="1928826" cy="2857520"/>
          </a:xfrm>
          <a:prstGeom prst="rect">
            <a:avLst/>
          </a:prstGeom>
          <a:ln/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— особый знак, которым был отмечен, согласно Библии, старший сын Адама и Евы Каин — за то, что убил из зависти своего брата Авеля. Синоним проклятия.</a:t>
            </a:r>
          </a:p>
        </p:txBody>
      </p:sp>
      <p:sp>
        <p:nvSpPr>
          <p:cNvPr id="8" name="Лента лицом вниз 7"/>
          <p:cNvSpPr/>
          <p:nvPr/>
        </p:nvSpPr>
        <p:spPr>
          <a:xfrm>
            <a:off x="2214546" y="214290"/>
            <a:ext cx="4786346" cy="857256"/>
          </a:xfrm>
          <a:prstGeom prst="ribbon">
            <a:avLst/>
          </a:prstGeom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no Pro Caption" pitchFamily="18" charset="0"/>
              </a:rPr>
              <a:t>Каинова печать</a:t>
            </a:r>
          </a:p>
        </p:txBody>
      </p:sp>
      <p:sp>
        <p:nvSpPr>
          <p:cNvPr id="12" name="Волна 11"/>
          <p:cNvSpPr/>
          <p:nvPr/>
        </p:nvSpPr>
        <p:spPr>
          <a:xfrm>
            <a:off x="142844" y="3786190"/>
            <a:ext cx="2571768" cy="714380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Раскольников</a:t>
            </a:r>
          </a:p>
        </p:txBody>
      </p:sp>
      <p:sp>
        <p:nvSpPr>
          <p:cNvPr id="13" name="Волна 12"/>
          <p:cNvSpPr/>
          <p:nvPr/>
        </p:nvSpPr>
        <p:spPr>
          <a:xfrm>
            <a:off x="6429388" y="3643314"/>
            <a:ext cx="2571768" cy="857256"/>
          </a:xfrm>
          <a:prstGeom prst="wave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no Pro Display" pitchFamily="18" charset="0"/>
              </a:rPr>
              <a:t>Аркадий Иванович </a:t>
            </a:r>
            <a:r>
              <a:rPr lang="ru-RU" sz="2000" dirty="0" err="1">
                <a:solidFill>
                  <a:schemeClr val="tx1"/>
                </a:solidFill>
                <a:latin typeface="Arno Pro Display" pitchFamily="18" charset="0"/>
              </a:rPr>
              <a:t>Свидригайлов</a:t>
            </a:r>
            <a:endParaRPr lang="ru-RU" sz="2000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000108"/>
            <a:ext cx="1761043" cy="25717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1000108"/>
            <a:ext cx="1716575" cy="25971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Овальная выноска 13"/>
          <p:cNvSpPr/>
          <p:nvPr/>
        </p:nvSpPr>
        <p:spPr>
          <a:xfrm>
            <a:off x="2357422" y="0"/>
            <a:ext cx="4357718" cy="1428736"/>
          </a:xfrm>
          <a:prstGeom prst="wedgeEllipseCallout">
            <a:avLst>
              <a:gd name="adj1" fmla="val 49546"/>
              <a:gd name="adj2" fmla="val 47986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«Верите ли вы, что есть привидения? Привидения могут являться не иначе больным, а не то, что их нет, самих по себе… они клочки и обрывки других миров… так что когда умрёт совсем человек, то переедёт в другой мир»</a:t>
            </a:r>
          </a:p>
        </p:txBody>
      </p:sp>
      <p:sp>
        <p:nvSpPr>
          <p:cNvPr id="16" name="Овальная выноска 15"/>
          <p:cNvSpPr/>
          <p:nvPr/>
        </p:nvSpPr>
        <p:spPr>
          <a:xfrm>
            <a:off x="2714612" y="6286520"/>
            <a:ext cx="3929090" cy="357166"/>
          </a:xfrm>
          <a:prstGeom prst="wedgeEllipseCallout">
            <a:avLst>
              <a:gd name="adj1" fmla="val -41022"/>
              <a:gd name="adj2" fmla="val -96072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«Я совсем об этом не думал»</a:t>
            </a:r>
          </a:p>
        </p:txBody>
      </p:sp>
      <p:sp>
        <p:nvSpPr>
          <p:cNvPr id="17" name="Овальная выноска 16"/>
          <p:cNvSpPr/>
          <p:nvPr/>
        </p:nvSpPr>
        <p:spPr>
          <a:xfrm>
            <a:off x="2643174" y="2500306"/>
            <a:ext cx="3929090" cy="357190"/>
          </a:xfrm>
          <a:prstGeom prst="wedgeEllipseCallout">
            <a:avLst>
              <a:gd name="adj1" fmla="val -55602"/>
              <a:gd name="adj2" fmla="val 60787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«Это помешанный!»</a:t>
            </a:r>
          </a:p>
        </p:txBody>
      </p:sp>
      <p:sp>
        <p:nvSpPr>
          <p:cNvPr id="18" name="Овальная выноска 17"/>
          <p:cNvSpPr/>
          <p:nvPr/>
        </p:nvSpPr>
        <p:spPr>
          <a:xfrm>
            <a:off x="2643174" y="2928934"/>
            <a:ext cx="3929090" cy="500066"/>
          </a:xfrm>
          <a:prstGeom prst="wedgeEllipseCallout">
            <a:avLst>
              <a:gd name="adj1" fmla="val 50387"/>
              <a:gd name="adj2" fmla="val -23679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«… совесть моя совершенно покойна, я без всяких расчётов предложил»</a:t>
            </a:r>
          </a:p>
        </p:txBody>
      </p:sp>
      <p:sp>
        <p:nvSpPr>
          <p:cNvPr id="19" name="Овальная выноска 18"/>
          <p:cNvSpPr/>
          <p:nvPr/>
        </p:nvSpPr>
        <p:spPr>
          <a:xfrm>
            <a:off x="2786050" y="5143512"/>
            <a:ext cx="3929090" cy="357190"/>
          </a:xfrm>
          <a:prstGeom prst="wedgeEllipseCallout">
            <a:avLst>
              <a:gd name="adj1" fmla="val -42984"/>
              <a:gd name="adj2" fmla="val -53162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«И подслушивайте у дверей!»</a:t>
            </a:r>
          </a:p>
        </p:txBody>
      </p:sp>
      <p:sp>
        <p:nvSpPr>
          <p:cNvPr id="20" name="Овальная выноска 19"/>
          <p:cNvSpPr/>
          <p:nvPr/>
        </p:nvSpPr>
        <p:spPr>
          <a:xfrm>
            <a:off x="2643174" y="2000240"/>
            <a:ext cx="3929090" cy="428628"/>
          </a:xfrm>
          <a:prstGeom prst="wedgeEllipseCallout">
            <a:avLst>
              <a:gd name="adj1" fmla="val 52910"/>
              <a:gd name="adj2" fmla="val 28028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«А что если там одни пауки или что-нибудь в этом роде?»</a:t>
            </a:r>
          </a:p>
        </p:txBody>
      </p:sp>
      <p:sp>
        <p:nvSpPr>
          <p:cNvPr id="21" name="Овальная выноска 20"/>
          <p:cNvSpPr/>
          <p:nvPr/>
        </p:nvSpPr>
        <p:spPr>
          <a:xfrm>
            <a:off x="2714612" y="4143380"/>
            <a:ext cx="4000528" cy="928694"/>
          </a:xfrm>
          <a:prstGeom prst="wedgeEllipseCallout">
            <a:avLst>
              <a:gd name="adj1" fmla="val 37774"/>
              <a:gd name="adj2" fmla="val -53359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«Если же убеждён, что у дверей нельзя подслушивать, а старушонку можно лущить чем попало, то уезжайте куда-нибудь поскорее в Америку!»</a:t>
            </a:r>
          </a:p>
        </p:txBody>
      </p:sp>
      <p:sp>
        <p:nvSpPr>
          <p:cNvPr id="22" name="Овальная выноска 21"/>
          <p:cNvSpPr/>
          <p:nvPr/>
        </p:nvSpPr>
        <p:spPr>
          <a:xfrm>
            <a:off x="2571736" y="1500174"/>
            <a:ext cx="3929090" cy="428628"/>
          </a:xfrm>
          <a:prstGeom prst="wedgeEllipseCallout">
            <a:avLst>
              <a:gd name="adj1" fmla="val -48311"/>
              <a:gd name="adj2" fmla="val 44357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«Нет, ни за что не поверю!»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«Я не верю в будущую жизнь!»</a:t>
            </a:r>
          </a:p>
        </p:txBody>
      </p:sp>
      <p:sp>
        <p:nvSpPr>
          <p:cNvPr id="23" name="Овальная выноска 22"/>
          <p:cNvSpPr/>
          <p:nvPr/>
        </p:nvSpPr>
        <p:spPr>
          <a:xfrm>
            <a:off x="2786050" y="5643554"/>
            <a:ext cx="3929090" cy="500090"/>
          </a:xfrm>
          <a:prstGeom prst="wedgeEllipseCallout">
            <a:avLst>
              <a:gd name="adj1" fmla="val 46181"/>
              <a:gd name="adj2" fmla="val -74524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«Ну, не правду я сказал, что мы одного поля ягоды?»</a:t>
            </a:r>
          </a:p>
        </p:txBody>
      </p:sp>
      <p:sp>
        <p:nvSpPr>
          <p:cNvPr id="24" name="Овальная выноска 23"/>
          <p:cNvSpPr/>
          <p:nvPr/>
        </p:nvSpPr>
        <p:spPr>
          <a:xfrm>
            <a:off x="2857488" y="3571876"/>
            <a:ext cx="3500462" cy="428628"/>
          </a:xfrm>
          <a:prstGeom prst="wedgeEllipseCallout">
            <a:avLst>
              <a:gd name="adj1" fmla="val -50360"/>
              <a:gd name="adj2" fmla="val -65660"/>
            </a:avLst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no Pro Display" pitchFamily="18" charset="0"/>
              </a:rPr>
              <a:t>«Но вы действительно, действительно сумасшедший!»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42843" y="4572008"/>
            <a:ext cx="2313917" cy="2071702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«Я окончательно хотел решиться и лично ходил близ Невы: я хотел там и покончить, но…я не решился…»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786578" y="4500570"/>
            <a:ext cx="2214578" cy="2143140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no Pro Display" pitchFamily="18" charset="0"/>
              </a:rPr>
              <a:t>«Место хорошее, коли тебя смогут спрашивать, так и отвечай, что поехал в Америку…»</a:t>
            </a:r>
          </a:p>
        </p:txBody>
      </p:sp>
      <p:sp>
        <p:nvSpPr>
          <p:cNvPr id="27" name="Стрелка вправо с вырезом 26">
            <a:hlinkClick r:id="rId5" action="ppaction://hlinksldjump"/>
          </p:cNvPr>
          <p:cNvSpPr/>
          <p:nvPr/>
        </p:nvSpPr>
        <p:spPr>
          <a:xfrm>
            <a:off x="7929586" y="5572140"/>
            <a:ext cx="1000132" cy="1143008"/>
          </a:xfrm>
          <a:prstGeom prst="notchedRightArrow">
            <a:avLst/>
          </a:prstGeom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1725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Arno Pro Caption</vt:lpstr>
      <vt:lpstr>Arno Pro Display</vt:lpstr>
      <vt:lpstr>Arial</vt:lpstr>
      <vt:lpstr>Calibri</vt:lpstr>
      <vt:lpstr>Wingdings</vt:lpstr>
      <vt:lpstr>Тема Office</vt:lpstr>
      <vt:lpstr>Двойничество в системе двойников в романе Ф.М.Достоевского «Преступление и наказание»</vt:lpstr>
      <vt:lpstr>Цели и задачи урока:</vt:lpstr>
      <vt:lpstr>Презентация PowerPoint</vt:lpstr>
      <vt:lpstr> ПРЕСТУПЛ                                                     И              НАКАЗАНИЕ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Определите, кого из героев характеризуют следующие качества: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ь</cp:lastModifiedBy>
  <cp:revision>86</cp:revision>
  <dcterms:created xsi:type="dcterms:W3CDTF">2012-01-29T19:09:06Z</dcterms:created>
  <dcterms:modified xsi:type="dcterms:W3CDTF">2020-03-17T16:17:31Z</dcterms:modified>
</cp:coreProperties>
</file>