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8" r:id="rId3"/>
    <p:sldId id="259" r:id="rId4"/>
    <p:sldId id="275" r:id="rId5"/>
    <p:sldId id="260" r:id="rId6"/>
    <p:sldId id="261" r:id="rId7"/>
    <p:sldId id="262" r:id="rId8"/>
    <p:sldId id="263" r:id="rId9"/>
    <p:sldId id="272" r:id="rId10"/>
    <p:sldId id="273" r:id="rId11"/>
    <p:sldId id="264" r:id="rId12"/>
    <p:sldId id="265" r:id="rId13"/>
    <p:sldId id="266" r:id="rId14"/>
    <p:sldId id="267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AB4"/>
    <a:srgbClr val="FF0000"/>
    <a:srgbClr val="EEF0AE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709" autoAdjust="0"/>
  </p:normalViewPr>
  <p:slideViewPr>
    <p:cSldViewPr>
      <p:cViewPr>
        <p:scale>
          <a:sx n="69" d="100"/>
          <a:sy n="69" d="100"/>
        </p:scale>
        <p:origin x="-56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izikaMa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4300" y="1196975"/>
            <a:ext cx="5038725" cy="1152525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4076700"/>
            <a:ext cx="4211637" cy="20161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21500" y="274638"/>
            <a:ext cx="2222500" cy="6583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518275" cy="6583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5C3EA-775A-4266-8449-E45763844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B7D83-7F30-492F-9A67-9B1B0F71D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FCE74-5F6F-4D9C-8875-42E85F1F1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370388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3613" y="1412875"/>
            <a:ext cx="4370387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izikaSlaid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363075" cy="702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89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893175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  <p:sldLayoutId id="2147483680" r:id="rId12"/>
    <p:sldLayoutId id="2147483681" r:id="rId13"/>
    <p:sldLayoutId id="214748368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B%D0%B5%D0%BA%D1%82%D1%80%D0%B8%D1%87%D0%B5%D1%81%D0%BA%D0%B8%D0%B9_%D1%82%D0%BE%D0%BA" TargetMode="External"/><Relationship Id="rId2" Type="http://schemas.openxmlformats.org/officeDocument/2006/relationships/hyperlink" Target="http://ru.wikipedia.org/wiki/%D0%AD%D0%BB%D0%B5%D0%BA%D1%82%D1%80%D0%B8%D1%87%D0%B5%D1%81%D0%BA%D0%B8%D0%B9_%D0%B7%D0%B0%D1%80%D1%8F%D0%B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051050" y="549275"/>
            <a:ext cx="6911975" cy="2303463"/>
          </a:xfrm>
        </p:spPr>
        <p:txBody>
          <a:bodyPr/>
          <a:lstStyle/>
          <a:p>
            <a:pPr eaLnBrk="1" hangingPunct="1"/>
            <a:r>
              <a:rPr lang="ru-RU" sz="4400" b="1" smtClean="0"/>
              <a:t>Тема Электрическое поле. Напряженность электрического поля.</a:t>
            </a:r>
            <a:r>
              <a:rPr lang="ru-RU" sz="4400" smtClean="0"/>
              <a:t>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500" y="4357688"/>
            <a:ext cx="3714750" cy="1735137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mtClean="0"/>
              <a:t>Преподаватель Лелаус Е.Ф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29" name="Picture 29" descr="C:\Users\Аш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286250"/>
            <a:ext cx="8929687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u="sng" smtClean="0"/>
              <a:t>Теорема Гаусса</a:t>
            </a:r>
          </a:p>
        </p:txBody>
      </p:sp>
      <p:sp>
        <p:nvSpPr>
          <p:cNvPr id="29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8135937" cy="47513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/>
              <a:t>      </a:t>
            </a:r>
            <a:r>
              <a:rPr lang="ru-RU" sz="2800" i="1" smtClean="0"/>
              <a:t>Если внутри замкнутой поверхности любой формы находятся точечные электрические заряды</a:t>
            </a:r>
            <a:r>
              <a:rPr lang="ru-RU" smtClean="0"/>
              <a:t> </a:t>
            </a:r>
            <a:r>
              <a:rPr lang="en-US" smtClean="0"/>
              <a:t>q</a:t>
            </a:r>
            <a:r>
              <a:rPr lang="en-US" sz="1400" smtClean="0"/>
              <a:t>1 </a:t>
            </a:r>
            <a:r>
              <a:rPr lang="ru-RU" sz="2400" smtClean="0"/>
              <a:t>,</a:t>
            </a:r>
            <a:r>
              <a:rPr lang="en-US" smtClean="0"/>
              <a:t>q</a:t>
            </a:r>
            <a:r>
              <a:rPr lang="en-US" sz="1400" smtClean="0"/>
              <a:t>2</a:t>
            </a:r>
            <a:r>
              <a:rPr lang="ru-RU" sz="1400" smtClean="0"/>
              <a:t> </a:t>
            </a:r>
            <a:r>
              <a:rPr lang="ru-RU" sz="2400" smtClean="0"/>
              <a:t>, …</a:t>
            </a:r>
            <a:r>
              <a:rPr lang="en-US" smtClean="0"/>
              <a:t> q</a:t>
            </a:r>
            <a:r>
              <a:rPr lang="en-US" sz="1600" smtClean="0"/>
              <a:t>n </a:t>
            </a:r>
            <a:r>
              <a:rPr lang="ru-RU" sz="2400" smtClean="0"/>
              <a:t>, </a:t>
            </a:r>
            <a:r>
              <a:rPr lang="ru-RU" sz="2800" i="1" smtClean="0"/>
              <a:t>то общий поток вектора напряженности электрического поля равен алгебраической сумме этих зарядов, деленной на </a:t>
            </a:r>
          </a:p>
        </p:txBody>
      </p:sp>
      <p:graphicFrame>
        <p:nvGraphicFramePr>
          <p:cNvPr id="29725" name="Object 2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6038"/>
          <a:ext cx="114300" cy="215900"/>
        </p:xfrm>
        <a:graphic>
          <a:graphicData uri="http://schemas.openxmlformats.org/presentationml/2006/ole">
            <p:oleObj spid="_x0000_s29725" name="Формула" r:id="rId4" imgW="114151" imgH="215619" progId="Equation.3">
              <p:embed/>
            </p:oleObj>
          </a:graphicData>
        </a:graphic>
      </p:graphicFrame>
      <p:sp>
        <p:nvSpPr>
          <p:cNvPr id="29732" name="Rectangle 4"/>
          <p:cNvSpPr>
            <a:spLocks noChangeArrowheads="1"/>
          </p:cNvSpPr>
          <p:nvPr/>
        </p:nvSpPr>
        <p:spPr bwMode="auto">
          <a:xfrm>
            <a:off x="2357438" y="500063"/>
            <a:ext cx="4967287" cy="8636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26" name="Object 30"/>
          <p:cNvGraphicFramePr>
            <a:graphicFrameLocks noChangeAspect="1"/>
          </p:cNvGraphicFramePr>
          <p:nvPr/>
        </p:nvGraphicFramePr>
        <p:xfrm>
          <a:off x="7667625" y="3789363"/>
          <a:ext cx="180975" cy="228600"/>
        </p:xfrm>
        <a:graphic>
          <a:graphicData uri="http://schemas.openxmlformats.org/presentationml/2006/ole">
            <p:oleObj spid="_x0000_s29726" name="Формула" r:id="rId5" imgW="177646" imgH="228402" progId="Equation.3">
              <p:embed/>
            </p:oleObj>
          </a:graphicData>
        </a:graphic>
      </p:graphicFrame>
      <p:sp>
        <p:nvSpPr>
          <p:cNvPr id="29734" name="Rectangle 26"/>
          <p:cNvSpPr>
            <a:spLocks noChangeArrowheads="1"/>
          </p:cNvSpPr>
          <p:nvPr/>
        </p:nvSpPr>
        <p:spPr bwMode="auto">
          <a:xfrm>
            <a:off x="3786188" y="4643438"/>
            <a:ext cx="531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Ф=</a:t>
            </a:r>
            <a:endParaRPr lang="ru-RU" sz="2000"/>
          </a:p>
        </p:txBody>
      </p:sp>
      <p:graphicFrame>
        <p:nvGraphicFramePr>
          <p:cNvPr id="29727" name="Object 31"/>
          <p:cNvGraphicFramePr>
            <a:graphicFrameLocks noChangeAspect="1"/>
          </p:cNvGraphicFramePr>
          <p:nvPr/>
        </p:nvGraphicFramePr>
        <p:xfrm>
          <a:off x="4286250" y="4429125"/>
          <a:ext cx="588963" cy="720725"/>
        </p:xfrm>
        <a:graphic>
          <a:graphicData uri="http://schemas.openxmlformats.org/presentationml/2006/ole">
            <p:oleObj spid="_x0000_s29727" name="Формула" r:id="rId6" imgW="380835" imgH="469696" progId="Equation.3">
              <p:embed/>
            </p:oleObj>
          </a:graphicData>
        </a:graphic>
      </p:graphicFrame>
      <p:sp>
        <p:nvSpPr>
          <p:cNvPr id="29735" name="Rectangle 27"/>
          <p:cNvSpPr>
            <a:spLocks noChangeArrowheads="1"/>
          </p:cNvSpPr>
          <p:nvPr/>
        </p:nvSpPr>
        <p:spPr bwMode="auto">
          <a:xfrm>
            <a:off x="3643313" y="4357688"/>
            <a:ext cx="1441450" cy="93503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6" name="Rectangle 2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28" name="Object 32"/>
          <p:cNvGraphicFramePr>
            <a:graphicFrameLocks noChangeAspect="1"/>
          </p:cNvGraphicFramePr>
          <p:nvPr/>
        </p:nvGraphicFramePr>
        <p:xfrm>
          <a:off x="6372225" y="4437063"/>
          <a:ext cx="2376488" cy="725487"/>
        </p:xfrm>
        <a:graphic>
          <a:graphicData uri="http://schemas.openxmlformats.org/presentationml/2006/ole">
            <p:oleObj spid="_x0000_s29728" name="Формула" r:id="rId7" imgW="1524000" imgH="419100" progId="Equation.3">
              <p:embed/>
            </p:oleObj>
          </a:graphicData>
        </a:graphic>
      </p:graphicFrame>
      <p:sp>
        <p:nvSpPr>
          <p:cNvPr id="29737" name="Line 30"/>
          <p:cNvSpPr>
            <a:spLocks noChangeShapeType="1"/>
          </p:cNvSpPr>
          <p:nvPr/>
        </p:nvSpPr>
        <p:spPr bwMode="auto">
          <a:xfrm flipH="1">
            <a:off x="5148263" y="49418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38" name="Rectangle 31"/>
          <p:cNvSpPr>
            <a:spLocks noChangeArrowheads="1"/>
          </p:cNvSpPr>
          <p:nvPr/>
        </p:nvSpPr>
        <p:spPr bwMode="auto">
          <a:xfrm>
            <a:off x="5795963" y="5157788"/>
            <a:ext cx="3082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электрическая постоянная </a:t>
            </a:r>
          </a:p>
        </p:txBody>
      </p:sp>
      <p:sp>
        <p:nvSpPr>
          <p:cNvPr id="29739" name="Rectangle 32"/>
          <p:cNvSpPr>
            <a:spLocks noChangeArrowheads="1"/>
          </p:cNvSpPr>
          <p:nvPr/>
        </p:nvSpPr>
        <p:spPr bwMode="auto">
          <a:xfrm>
            <a:off x="142875" y="5500688"/>
            <a:ext cx="856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Число линий напряженности через поверхность, перпендикулярную вектору Е</a:t>
            </a:r>
          </a:p>
        </p:txBody>
      </p:sp>
      <p:sp>
        <p:nvSpPr>
          <p:cNvPr id="29740" name="Rectangle 34"/>
          <p:cNvSpPr>
            <a:spLocks noChangeArrowheads="1"/>
          </p:cNvSpPr>
          <p:nvPr/>
        </p:nvSpPr>
        <p:spPr bwMode="auto">
          <a:xfrm>
            <a:off x="571500" y="4643438"/>
            <a:ext cx="2763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(поток)          Ф= Е * </a:t>
            </a:r>
            <a:r>
              <a:rPr lang="en-US"/>
              <a:t>S</a:t>
            </a:r>
          </a:p>
        </p:txBody>
      </p:sp>
      <p:sp>
        <p:nvSpPr>
          <p:cNvPr id="29741" name="Line 36"/>
          <p:cNvSpPr>
            <a:spLocks noChangeShapeType="1"/>
          </p:cNvSpPr>
          <p:nvPr/>
        </p:nvSpPr>
        <p:spPr bwMode="auto">
          <a:xfrm>
            <a:off x="1428750" y="48577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42" name="Line 37"/>
          <p:cNvSpPr>
            <a:spLocks noChangeShapeType="1"/>
          </p:cNvSpPr>
          <p:nvPr/>
        </p:nvSpPr>
        <p:spPr bwMode="auto">
          <a:xfrm>
            <a:off x="2286000" y="50006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43" name="Line 39"/>
          <p:cNvSpPr>
            <a:spLocks noChangeShapeType="1"/>
          </p:cNvSpPr>
          <p:nvPr/>
        </p:nvSpPr>
        <p:spPr bwMode="auto">
          <a:xfrm>
            <a:off x="8501063" y="55006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90" name="Picture 217" descr="C:\Users\Аш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285875"/>
            <a:ext cx="8143875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u="sng" smtClean="0"/>
              <a:t> Применение теории Гаусса</a:t>
            </a:r>
          </a:p>
        </p:txBody>
      </p:sp>
      <p:sp>
        <p:nvSpPr>
          <p:cNvPr id="11492" name="Rectangle 5"/>
          <p:cNvSpPr>
            <a:spLocks noChangeArrowheads="1"/>
          </p:cNvSpPr>
          <p:nvPr/>
        </p:nvSpPr>
        <p:spPr bwMode="auto">
          <a:xfrm>
            <a:off x="1763713" y="476250"/>
            <a:ext cx="5400675" cy="719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481" name="Object 217"/>
          <p:cNvGraphicFramePr>
            <a:graphicFrameLocks noChangeAspect="1"/>
          </p:cNvGraphicFramePr>
          <p:nvPr/>
        </p:nvGraphicFramePr>
        <p:xfrm>
          <a:off x="3995738" y="2060575"/>
          <a:ext cx="152400" cy="142875"/>
        </p:xfrm>
        <a:graphic>
          <a:graphicData uri="http://schemas.openxmlformats.org/presentationml/2006/ole">
            <p:oleObj spid="_x0000_s11481" name="Формула" r:id="rId4" imgW="152334" imgH="139639" progId="Equation.3">
              <p:embed/>
            </p:oleObj>
          </a:graphicData>
        </a:graphic>
      </p:graphicFrame>
      <p:graphicFrame>
        <p:nvGraphicFramePr>
          <p:cNvPr id="11482" name="Object 218"/>
          <p:cNvGraphicFramePr>
            <a:graphicFrameLocks noChangeAspect="1"/>
          </p:cNvGraphicFramePr>
          <p:nvPr/>
        </p:nvGraphicFramePr>
        <p:xfrm>
          <a:off x="6011863" y="2852738"/>
          <a:ext cx="936625" cy="919162"/>
        </p:xfrm>
        <a:graphic>
          <a:graphicData uri="http://schemas.openxmlformats.org/presentationml/2006/ole">
            <p:oleObj spid="_x0000_s11482" name="Формула" r:id="rId5" imgW="507780" imgH="495085" progId="Equation.3">
              <p:embed/>
            </p:oleObj>
          </a:graphicData>
        </a:graphic>
      </p:graphicFrame>
      <p:graphicFrame>
        <p:nvGraphicFramePr>
          <p:cNvPr id="11483" name="Object 219"/>
          <p:cNvGraphicFramePr>
            <a:graphicFrameLocks noChangeAspect="1"/>
          </p:cNvGraphicFramePr>
          <p:nvPr/>
        </p:nvGraphicFramePr>
        <p:xfrm>
          <a:off x="3995738" y="4076700"/>
          <a:ext cx="152400" cy="161925"/>
        </p:xfrm>
        <a:graphic>
          <a:graphicData uri="http://schemas.openxmlformats.org/presentationml/2006/ole">
            <p:oleObj spid="_x0000_s11483" name="Формула" r:id="rId6" imgW="152268" imgH="164957" progId="Equation.3">
              <p:embed/>
            </p:oleObj>
          </a:graphicData>
        </a:graphic>
      </p:graphicFrame>
      <p:graphicFrame>
        <p:nvGraphicFramePr>
          <p:cNvPr id="11484" name="Object 220"/>
          <p:cNvGraphicFramePr>
            <a:graphicFrameLocks noChangeAspect="1"/>
          </p:cNvGraphicFramePr>
          <p:nvPr/>
        </p:nvGraphicFramePr>
        <p:xfrm>
          <a:off x="4211638" y="4508500"/>
          <a:ext cx="447675" cy="390525"/>
        </p:xfrm>
        <a:graphic>
          <a:graphicData uri="http://schemas.openxmlformats.org/presentationml/2006/ole">
            <p:oleObj spid="_x0000_s11484" name="Формула" r:id="rId7" imgW="444307" imgH="393529" progId="Equation.3">
              <p:embed/>
            </p:oleObj>
          </a:graphicData>
        </a:graphic>
      </p:graphicFrame>
      <p:graphicFrame>
        <p:nvGraphicFramePr>
          <p:cNvPr id="11485" name="Object 221"/>
          <p:cNvGraphicFramePr>
            <a:graphicFrameLocks noChangeAspect="1"/>
          </p:cNvGraphicFramePr>
          <p:nvPr/>
        </p:nvGraphicFramePr>
        <p:xfrm>
          <a:off x="6156325" y="4076700"/>
          <a:ext cx="473075" cy="792163"/>
        </p:xfrm>
        <a:graphic>
          <a:graphicData uri="http://schemas.openxmlformats.org/presentationml/2006/ole">
            <p:oleObj spid="_x0000_s11485" name="Формула" r:id="rId8" imgW="291973" imgH="495085" progId="Equation.3">
              <p:embed/>
            </p:oleObj>
          </a:graphicData>
        </a:graphic>
      </p:graphicFrame>
      <p:graphicFrame>
        <p:nvGraphicFramePr>
          <p:cNvPr id="11486" name="Object 222"/>
          <p:cNvGraphicFramePr>
            <a:graphicFrameLocks noChangeAspect="1"/>
          </p:cNvGraphicFramePr>
          <p:nvPr/>
        </p:nvGraphicFramePr>
        <p:xfrm>
          <a:off x="5148263" y="5949950"/>
          <a:ext cx="428625" cy="390525"/>
        </p:xfrm>
        <a:graphic>
          <a:graphicData uri="http://schemas.openxmlformats.org/presentationml/2006/ole">
            <p:oleObj spid="_x0000_s11486" name="Формула" r:id="rId9" imgW="431613" imgH="393529" progId="Equation.3">
              <p:embed/>
            </p:oleObj>
          </a:graphicData>
        </a:graphic>
      </p:graphicFrame>
      <p:graphicFrame>
        <p:nvGraphicFramePr>
          <p:cNvPr id="11487" name="Object 223"/>
          <p:cNvGraphicFramePr>
            <a:graphicFrameLocks noChangeAspect="1"/>
          </p:cNvGraphicFramePr>
          <p:nvPr/>
        </p:nvGraphicFramePr>
        <p:xfrm>
          <a:off x="6227763" y="5734050"/>
          <a:ext cx="350837" cy="792163"/>
        </p:xfrm>
        <a:graphic>
          <a:graphicData uri="http://schemas.openxmlformats.org/presentationml/2006/ole">
            <p:oleObj spid="_x0000_s11487" name="Формула" r:id="rId10" imgW="215713" imgH="494870" progId="Equation.3">
              <p:embed/>
            </p:oleObj>
          </a:graphicData>
        </a:graphic>
      </p:graphicFrame>
      <p:sp>
        <p:nvSpPr>
          <p:cNvPr id="11493" name="Line 9"/>
          <p:cNvSpPr>
            <a:spLocks noChangeShapeType="1"/>
          </p:cNvSpPr>
          <p:nvPr/>
        </p:nvSpPr>
        <p:spPr bwMode="auto">
          <a:xfrm>
            <a:off x="3006725" y="5191125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494" name="Line 8"/>
          <p:cNvSpPr>
            <a:spLocks noChangeShapeType="1"/>
          </p:cNvSpPr>
          <p:nvPr/>
        </p:nvSpPr>
        <p:spPr bwMode="auto">
          <a:xfrm>
            <a:off x="3236913" y="518318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495" name="Line 10"/>
          <p:cNvSpPr>
            <a:spLocks noChangeShapeType="1"/>
          </p:cNvSpPr>
          <p:nvPr/>
        </p:nvSpPr>
        <p:spPr bwMode="auto">
          <a:xfrm>
            <a:off x="3008313" y="54117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96" name="Line 11"/>
          <p:cNvSpPr>
            <a:spLocks noChangeShapeType="1"/>
          </p:cNvSpPr>
          <p:nvPr/>
        </p:nvSpPr>
        <p:spPr bwMode="auto">
          <a:xfrm>
            <a:off x="3008313" y="56403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97" name="Line 12"/>
          <p:cNvSpPr>
            <a:spLocks noChangeShapeType="1"/>
          </p:cNvSpPr>
          <p:nvPr/>
        </p:nvSpPr>
        <p:spPr bwMode="auto">
          <a:xfrm>
            <a:off x="3236913" y="54117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98" name="Line 13"/>
          <p:cNvSpPr>
            <a:spLocks noChangeShapeType="1"/>
          </p:cNvSpPr>
          <p:nvPr/>
        </p:nvSpPr>
        <p:spPr bwMode="auto">
          <a:xfrm>
            <a:off x="2779713" y="56403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499" name="Line 14"/>
          <p:cNvSpPr>
            <a:spLocks noChangeShapeType="1"/>
          </p:cNvSpPr>
          <p:nvPr/>
        </p:nvSpPr>
        <p:spPr bwMode="auto">
          <a:xfrm>
            <a:off x="2779713" y="54117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00" name="Line 15"/>
          <p:cNvSpPr>
            <a:spLocks noChangeShapeType="1"/>
          </p:cNvSpPr>
          <p:nvPr/>
        </p:nvSpPr>
        <p:spPr bwMode="auto">
          <a:xfrm>
            <a:off x="3236913" y="56403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01" name="Rectangle 34"/>
          <p:cNvSpPr>
            <a:spLocks noChangeArrowheads="1"/>
          </p:cNvSpPr>
          <p:nvPr/>
        </p:nvSpPr>
        <p:spPr bwMode="auto">
          <a:xfrm>
            <a:off x="4067175" y="2060575"/>
            <a:ext cx="1141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-поверхност-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ная плотность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заряда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11502" name="Rectangle 36"/>
          <p:cNvSpPr>
            <a:spLocks noChangeArrowheads="1"/>
          </p:cNvSpPr>
          <p:nvPr/>
        </p:nvSpPr>
        <p:spPr bwMode="auto">
          <a:xfrm>
            <a:off x="5651500" y="3141663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  <a:cs typeface="Times New Roman" pitchFamily="18" charset="0"/>
              </a:rPr>
              <a:t>E=</a:t>
            </a:r>
            <a:endParaRPr lang="en-US"/>
          </a:p>
        </p:txBody>
      </p:sp>
      <p:sp>
        <p:nvSpPr>
          <p:cNvPr id="11503" name="Rectangle 42"/>
          <p:cNvSpPr>
            <a:spLocks noChangeArrowheads="1"/>
          </p:cNvSpPr>
          <p:nvPr/>
        </p:nvSpPr>
        <p:spPr bwMode="auto">
          <a:xfrm>
            <a:off x="5795963" y="21336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E=</a:t>
            </a:r>
            <a:endParaRPr lang="en-US"/>
          </a:p>
        </p:txBody>
      </p:sp>
      <p:sp>
        <p:nvSpPr>
          <p:cNvPr id="11504" name="Rectangle 46"/>
          <p:cNvSpPr>
            <a:spLocks noChangeArrowheads="1"/>
          </p:cNvSpPr>
          <p:nvPr/>
        </p:nvSpPr>
        <p:spPr bwMode="auto">
          <a:xfrm>
            <a:off x="7927975" y="3573463"/>
            <a:ext cx="1216025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505" name="Rectangle 49"/>
          <p:cNvSpPr>
            <a:spLocks noChangeArrowheads="1"/>
          </p:cNvSpPr>
          <p:nvPr/>
        </p:nvSpPr>
        <p:spPr bwMode="auto">
          <a:xfrm>
            <a:off x="250825" y="5516563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506" name="Rectangle 50"/>
          <p:cNvSpPr>
            <a:spLocks noChangeArrowheads="1"/>
          </p:cNvSpPr>
          <p:nvPr/>
        </p:nvSpPr>
        <p:spPr bwMode="auto">
          <a:xfrm>
            <a:off x="4067175" y="3789363"/>
            <a:ext cx="9223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-объемная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плотность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заряда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11507" name="Rectangle 52"/>
          <p:cNvSpPr>
            <a:spLocks noChangeArrowheads="1"/>
          </p:cNvSpPr>
          <p:nvPr/>
        </p:nvSpPr>
        <p:spPr bwMode="auto">
          <a:xfrm>
            <a:off x="5795963" y="4005263"/>
            <a:ext cx="936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E=0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E=</a:t>
            </a:r>
            <a:endParaRPr lang="en-US" sz="1600"/>
          </a:p>
        </p:txBody>
      </p:sp>
      <p:sp>
        <p:nvSpPr>
          <p:cNvPr id="11508" name="Rectangle 58"/>
          <p:cNvSpPr>
            <a:spLocks noChangeArrowheads="1"/>
          </p:cNvSpPr>
          <p:nvPr/>
        </p:nvSpPr>
        <p:spPr bwMode="auto">
          <a:xfrm>
            <a:off x="3924300" y="5300663"/>
            <a:ext cx="12954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Поверхностные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плотности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зарядов на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обеих плоскос-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тях одинаковы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11509" name="Rectangle 60"/>
          <p:cNvSpPr>
            <a:spLocks noChangeArrowheads="1"/>
          </p:cNvSpPr>
          <p:nvPr/>
        </p:nvSpPr>
        <p:spPr bwMode="auto">
          <a:xfrm>
            <a:off x="5795963" y="5300663"/>
            <a:ext cx="106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Внутри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конденсатора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E=</a:t>
            </a:r>
            <a:endParaRPr lang="en-US"/>
          </a:p>
        </p:txBody>
      </p:sp>
      <p:graphicFrame>
        <p:nvGraphicFramePr>
          <p:cNvPr id="11541" name="Group 277"/>
          <p:cNvGraphicFramePr>
            <a:graphicFrameLocks noGrp="1"/>
          </p:cNvGraphicFramePr>
          <p:nvPr/>
        </p:nvGraphicFramePr>
        <p:xfrm>
          <a:off x="827088" y="1341438"/>
          <a:ext cx="7704137" cy="5180012"/>
        </p:xfrm>
        <a:graphic>
          <a:graphicData uri="http://schemas.openxmlformats.org/drawingml/2006/table">
            <a:tbl>
              <a:tblPr/>
              <a:tblGrid>
                <a:gridCol w="1539875"/>
                <a:gridCol w="1349375"/>
                <a:gridCol w="1944687"/>
                <a:gridCol w="1330325"/>
                <a:gridCol w="1539875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Электростатическое поле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схема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пояснение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напряженность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Бесконечной равномерно заряженной плоскости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 постоянная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не зависит от расстояния до плоскости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шара, равномерно заряженного по поверхности или по объему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 создает во внешнем пространстве такое поле, как если бы весь заряд был сосредоточен в его центре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Напряженность одинакова, независимо от того, заряжен ли шар по объему или по поверхности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шара, равномерно заряженного по поверхности или по объему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 равномерно заряжен по поверхности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 равномерно заряжен по объему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Двух параллельных разноименно и равномерно заряженных плоскостей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5275" algn="l"/>
                          <a:tab pos="433388" algn="ct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+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5275" algn="l"/>
                          <a:tab pos="433388" algn="ct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 	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внешне пространстве результирующее поле равно 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488" name="Object 224"/>
          <p:cNvGraphicFramePr>
            <a:graphicFrameLocks noChangeAspect="1"/>
          </p:cNvGraphicFramePr>
          <p:nvPr/>
        </p:nvGraphicFramePr>
        <p:xfrm>
          <a:off x="3924300" y="2276475"/>
          <a:ext cx="152400" cy="142875"/>
        </p:xfrm>
        <a:graphic>
          <a:graphicData uri="http://schemas.openxmlformats.org/presentationml/2006/ole">
            <p:oleObj spid="_x0000_s11488" name="Формула" r:id="rId11" imgW="152334" imgH="139639" progId="Equation.3">
              <p:embed/>
            </p:oleObj>
          </a:graphicData>
        </a:graphic>
      </p:graphicFrame>
      <p:graphicFrame>
        <p:nvGraphicFramePr>
          <p:cNvPr id="11489" name="Object 225"/>
          <p:cNvGraphicFramePr>
            <a:graphicFrameLocks noChangeAspect="1"/>
          </p:cNvGraphicFramePr>
          <p:nvPr/>
        </p:nvGraphicFramePr>
        <p:xfrm>
          <a:off x="6156325" y="1989138"/>
          <a:ext cx="439738" cy="719137"/>
        </p:xfrm>
        <a:graphic>
          <a:graphicData uri="http://schemas.openxmlformats.org/presentationml/2006/ole">
            <p:oleObj spid="_x0000_s11489" name="Формула" r:id="rId12" imgW="291973" imgH="482391" progId="Equation.3">
              <p:embed/>
            </p:oleObj>
          </a:graphicData>
        </a:graphic>
      </p:graphicFrame>
      <p:sp>
        <p:nvSpPr>
          <p:cNvPr id="11548" name="Oval 222"/>
          <p:cNvSpPr>
            <a:spLocks noChangeArrowheads="1"/>
          </p:cNvSpPr>
          <p:nvPr/>
        </p:nvSpPr>
        <p:spPr bwMode="auto">
          <a:xfrm>
            <a:off x="2987675" y="3141663"/>
            <a:ext cx="288925" cy="287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49" name="Line 223"/>
          <p:cNvSpPr>
            <a:spLocks noChangeShapeType="1"/>
          </p:cNvSpPr>
          <p:nvPr/>
        </p:nvSpPr>
        <p:spPr bwMode="auto">
          <a:xfrm flipV="1">
            <a:off x="3132138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50" name="Line 224"/>
          <p:cNvSpPr>
            <a:spLocks noChangeShapeType="1"/>
          </p:cNvSpPr>
          <p:nvPr/>
        </p:nvSpPr>
        <p:spPr bwMode="auto">
          <a:xfrm>
            <a:off x="3132138" y="34290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51" name="Line 225"/>
          <p:cNvSpPr>
            <a:spLocks noChangeShapeType="1"/>
          </p:cNvSpPr>
          <p:nvPr/>
        </p:nvSpPr>
        <p:spPr bwMode="auto">
          <a:xfrm>
            <a:off x="3276600" y="32845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52" name="Line 227"/>
          <p:cNvSpPr>
            <a:spLocks noChangeShapeType="1"/>
          </p:cNvSpPr>
          <p:nvPr/>
        </p:nvSpPr>
        <p:spPr bwMode="auto">
          <a:xfrm flipH="1">
            <a:off x="2627313" y="32845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53" name="Line 228"/>
          <p:cNvSpPr>
            <a:spLocks noChangeShapeType="1"/>
          </p:cNvSpPr>
          <p:nvPr/>
        </p:nvSpPr>
        <p:spPr bwMode="auto">
          <a:xfrm flipV="1">
            <a:off x="3203575" y="29972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54" name="Line 229"/>
          <p:cNvSpPr>
            <a:spLocks noChangeShapeType="1"/>
          </p:cNvSpPr>
          <p:nvPr/>
        </p:nvSpPr>
        <p:spPr bwMode="auto">
          <a:xfrm flipH="1" flipV="1">
            <a:off x="2843213" y="29972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55" name="Line 230"/>
          <p:cNvSpPr>
            <a:spLocks noChangeShapeType="1"/>
          </p:cNvSpPr>
          <p:nvPr/>
        </p:nvSpPr>
        <p:spPr bwMode="auto">
          <a:xfrm flipH="1">
            <a:off x="2771775" y="33575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56" name="Line 231"/>
          <p:cNvSpPr>
            <a:spLocks noChangeShapeType="1"/>
          </p:cNvSpPr>
          <p:nvPr/>
        </p:nvSpPr>
        <p:spPr bwMode="auto">
          <a:xfrm>
            <a:off x="3276600" y="33575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Oval 235"/>
          <p:cNvSpPr>
            <a:spLocks noChangeArrowheads="1"/>
          </p:cNvSpPr>
          <p:nvPr/>
        </p:nvSpPr>
        <p:spPr bwMode="auto">
          <a:xfrm>
            <a:off x="2916238" y="306863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Oval 238"/>
          <p:cNvSpPr>
            <a:spLocks noChangeArrowheads="1"/>
          </p:cNvSpPr>
          <p:nvPr/>
        </p:nvSpPr>
        <p:spPr bwMode="auto">
          <a:xfrm>
            <a:off x="3059113" y="3213100"/>
            <a:ext cx="144462" cy="144463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239"/>
          <p:cNvSpPr>
            <a:spLocks noChangeArrowheads="1"/>
          </p:cNvSpPr>
          <p:nvPr/>
        </p:nvSpPr>
        <p:spPr bwMode="auto">
          <a:xfrm>
            <a:off x="2627313" y="4076700"/>
            <a:ext cx="792162" cy="7207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241"/>
          <p:cNvSpPr>
            <a:spLocks noChangeArrowheads="1"/>
          </p:cNvSpPr>
          <p:nvPr/>
        </p:nvSpPr>
        <p:spPr bwMode="auto">
          <a:xfrm>
            <a:off x="2771775" y="4221163"/>
            <a:ext cx="504825" cy="431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61" name="Line 242"/>
          <p:cNvSpPr>
            <a:spLocks noChangeShapeType="1"/>
          </p:cNvSpPr>
          <p:nvPr/>
        </p:nvSpPr>
        <p:spPr bwMode="auto">
          <a:xfrm flipV="1">
            <a:off x="3059113" y="4365625"/>
            <a:ext cx="21748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62" name="Line 248"/>
          <p:cNvSpPr>
            <a:spLocks noChangeShapeType="1"/>
          </p:cNvSpPr>
          <p:nvPr/>
        </p:nvSpPr>
        <p:spPr bwMode="auto">
          <a:xfrm flipV="1">
            <a:off x="2700338" y="2060575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63" name="Line 250"/>
          <p:cNvSpPr>
            <a:spLocks noChangeShapeType="1"/>
          </p:cNvSpPr>
          <p:nvPr/>
        </p:nvSpPr>
        <p:spPr bwMode="auto">
          <a:xfrm flipV="1">
            <a:off x="2627313" y="2420938"/>
            <a:ext cx="576262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64" name="Line 251"/>
          <p:cNvSpPr>
            <a:spLocks noChangeShapeType="1"/>
          </p:cNvSpPr>
          <p:nvPr/>
        </p:nvSpPr>
        <p:spPr bwMode="auto">
          <a:xfrm flipH="1">
            <a:off x="3203575" y="2060575"/>
            <a:ext cx="730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65" name="Line 252"/>
          <p:cNvSpPr>
            <a:spLocks noChangeShapeType="1"/>
          </p:cNvSpPr>
          <p:nvPr/>
        </p:nvSpPr>
        <p:spPr bwMode="auto">
          <a:xfrm flipH="1">
            <a:off x="2627313" y="2276475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66" name="Line 253"/>
          <p:cNvSpPr>
            <a:spLocks noChangeShapeType="1"/>
          </p:cNvSpPr>
          <p:nvPr/>
        </p:nvSpPr>
        <p:spPr bwMode="auto">
          <a:xfrm>
            <a:off x="2700338" y="25654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67" name="Line 254"/>
          <p:cNvSpPr>
            <a:spLocks noChangeShapeType="1"/>
          </p:cNvSpPr>
          <p:nvPr/>
        </p:nvSpPr>
        <p:spPr bwMode="auto">
          <a:xfrm>
            <a:off x="2916238" y="24923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68" name="Line 255"/>
          <p:cNvSpPr>
            <a:spLocks noChangeShapeType="1"/>
          </p:cNvSpPr>
          <p:nvPr/>
        </p:nvSpPr>
        <p:spPr bwMode="auto">
          <a:xfrm>
            <a:off x="3132138" y="24209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69" name="Line 256"/>
          <p:cNvSpPr>
            <a:spLocks noChangeShapeType="1"/>
          </p:cNvSpPr>
          <p:nvPr/>
        </p:nvSpPr>
        <p:spPr bwMode="auto">
          <a:xfrm>
            <a:off x="2771775" y="23495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70" name="Line 257"/>
          <p:cNvSpPr>
            <a:spLocks noChangeShapeType="1"/>
          </p:cNvSpPr>
          <p:nvPr/>
        </p:nvSpPr>
        <p:spPr bwMode="auto">
          <a:xfrm>
            <a:off x="2987675" y="22764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71" name="Line 258"/>
          <p:cNvSpPr>
            <a:spLocks noChangeShapeType="1"/>
          </p:cNvSpPr>
          <p:nvPr/>
        </p:nvSpPr>
        <p:spPr bwMode="auto">
          <a:xfrm>
            <a:off x="3132138" y="21336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72" name="Line 259"/>
          <p:cNvSpPr>
            <a:spLocks noChangeShapeType="1"/>
          </p:cNvSpPr>
          <p:nvPr/>
        </p:nvSpPr>
        <p:spPr bwMode="auto">
          <a:xfrm>
            <a:off x="2411413" y="23495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73" name="Line 260"/>
          <p:cNvSpPr>
            <a:spLocks noChangeShapeType="1"/>
          </p:cNvSpPr>
          <p:nvPr/>
        </p:nvSpPr>
        <p:spPr bwMode="auto">
          <a:xfrm>
            <a:off x="2411413" y="24923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74" name="Line 261"/>
          <p:cNvSpPr>
            <a:spLocks noChangeShapeType="1"/>
          </p:cNvSpPr>
          <p:nvPr/>
        </p:nvSpPr>
        <p:spPr bwMode="auto">
          <a:xfrm>
            <a:off x="2627313" y="22050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75" name="Line 262"/>
          <p:cNvSpPr>
            <a:spLocks noChangeShapeType="1"/>
          </p:cNvSpPr>
          <p:nvPr/>
        </p:nvSpPr>
        <p:spPr bwMode="auto">
          <a:xfrm>
            <a:off x="2843213" y="2133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4" name="Picture 24" descr="C:\Users\Аш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5572125"/>
            <a:ext cx="44291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5" name="Picture 23" descr="C:\Users\Аш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1563" y="3214688"/>
            <a:ext cx="6929437" cy="1643062"/>
          </a:xfrm>
        </p:spPr>
      </p:pic>
      <p:sp>
        <p:nvSpPr>
          <p:cNvPr id="12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u="sng" smtClean="0"/>
              <a:t>Потенциал и разность потенциалов</a:t>
            </a:r>
          </a:p>
        </p:txBody>
      </p:sp>
      <p:sp>
        <p:nvSpPr>
          <p:cNvPr id="12317" name="Rectangle 5"/>
          <p:cNvSpPr>
            <a:spLocks noChangeArrowheads="1"/>
          </p:cNvSpPr>
          <p:nvPr/>
        </p:nvSpPr>
        <p:spPr bwMode="auto">
          <a:xfrm>
            <a:off x="827088" y="404813"/>
            <a:ext cx="7561262" cy="9366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1187450" y="3357563"/>
          <a:ext cx="1439863" cy="688975"/>
        </p:xfrm>
        <a:graphic>
          <a:graphicData uri="http://schemas.openxmlformats.org/presentationml/2006/ole">
            <p:oleObj spid="_x0000_s12311" name="Формула" r:id="rId4" imgW="914400" imgH="393700" progId="Equation.3">
              <p:embed/>
            </p:oleObj>
          </a:graphicData>
        </a:graphic>
      </p:graphicFrame>
      <p:sp>
        <p:nvSpPr>
          <p:cNvPr id="12319" name="Rectangle 13"/>
          <p:cNvSpPr>
            <a:spLocks noChangeArrowheads="1"/>
          </p:cNvSpPr>
          <p:nvPr/>
        </p:nvSpPr>
        <p:spPr bwMode="auto">
          <a:xfrm>
            <a:off x="0" y="150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0" name="Rectangle 15"/>
          <p:cNvSpPr>
            <a:spLocks noChangeArrowheads="1"/>
          </p:cNvSpPr>
          <p:nvPr/>
        </p:nvSpPr>
        <p:spPr bwMode="auto">
          <a:xfrm>
            <a:off x="323850" y="5013325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3779838" y="3644900"/>
          <a:ext cx="1079500" cy="955675"/>
        </p:xfrm>
        <a:graphic>
          <a:graphicData uri="http://schemas.openxmlformats.org/presentationml/2006/ole">
            <p:oleObj spid="_x0000_s12312" name="Формула" r:id="rId5" imgW="507780" imgH="444307" progId="Equation.3">
              <p:embed/>
            </p:oleObj>
          </a:graphicData>
        </a:graphic>
      </p:graphicFrame>
      <p:sp>
        <p:nvSpPr>
          <p:cNvPr id="12321" name="Rectangle 16"/>
          <p:cNvSpPr>
            <a:spLocks noChangeArrowheads="1"/>
          </p:cNvSpPr>
          <p:nvPr/>
        </p:nvSpPr>
        <p:spPr bwMode="auto">
          <a:xfrm>
            <a:off x="0" y="3516313"/>
            <a:ext cx="312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12322" name="Rectangle 17"/>
          <p:cNvSpPr>
            <a:spLocks noChangeArrowheads="1"/>
          </p:cNvSpPr>
          <p:nvPr/>
        </p:nvSpPr>
        <p:spPr bwMode="auto">
          <a:xfrm>
            <a:off x="3708400" y="3644900"/>
            <a:ext cx="129698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23" name="Rectangle 18"/>
          <p:cNvSpPr>
            <a:spLocks noChangeArrowheads="1"/>
          </p:cNvSpPr>
          <p:nvPr/>
        </p:nvSpPr>
        <p:spPr bwMode="auto">
          <a:xfrm>
            <a:off x="6227763" y="350043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скаляр</a:t>
            </a:r>
          </a:p>
        </p:txBody>
      </p:sp>
      <p:sp>
        <p:nvSpPr>
          <p:cNvPr id="12324" name="Line 19"/>
          <p:cNvSpPr>
            <a:spLocks noChangeShapeType="1"/>
          </p:cNvSpPr>
          <p:nvPr/>
        </p:nvSpPr>
        <p:spPr bwMode="auto">
          <a:xfrm flipV="1">
            <a:off x="5076825" y="3644900"/>
            <a:ext cx="10795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25" name="Line 20"/>
          <p:cNvSpPr>
            <a:spLocks noChangeShapeType="1"/>
          </p:cNvSpPr>
          <p:nvPr/>
        </p:nvSpPr>
        <p:spPr bwMode="auto">
          <a:xfrm>
            <a:off x="2700338" y="3644900"/>
            <a:ext cx="9350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6" name="Rectangle 21"/>
          <p:cNvSpPr>
            <a:spLocks noChangeArrowheads="1"/>
          </p:cNvSpPr>
          <p:nvPr/>
        </p:nvSpPr>
        <p:spPr bwMode="auto">
          <a:xfrm>
            <a:off x="285750" y="4857750"/>
            <a:ext cx="8478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Потенциал поля в произвольной точке  определяется как алгебраическая  </a:t>
            </a:r>
          </a:p>
          <a:p>
            <a:r>
              <a:rPr lang="ru-RU" i="1">
                <a:solidFill>
                  <a:schemeClr val="bg1"/>
                </a:solidFill>
              </a:rPr>
              <a:t>сумма потенциалов,  создаваемых отдельными точечными зарядами.</a:t>
            </a:r>
          </a:p>
        </p:txBody>
      </p:sp>
      <p:sp>
        <p:nvSpPr>
          <p:cNvPr id="12327" name="Rectangle 2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2484438" y="5734050"/>
          <a:ext cx="3889375" cy="708025"/>
        </p:xfrm>
        <a:graphic>
          <a:graphicData uri="http://schemas.openxmlformats.org/presentationml/2006/ole">
            <p:oleObj spid="_x0000_s12313" name="Формула" r:id="rId6" imgW="1574800" imgH="228600" progId="Equation.3">
              <p:embed/>
            </p:oleObj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36" name="Picture 223" descr="C:\Users\Аш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85750"/>
            <a:ext cx="8929687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1800" smtClean="0"/>
              <a:t> </a:t>
            </a:r>
            <a:r>
              <a:rPr lang="ru-RU" sz="1800" b="1" smtClean="0">
                <a:solidFill>
                  <a:schemeClr val="tx1"/>
                </a:solidFill>
              </a:rPr>
              <a:t>Разность потенциалов</a:t>
            </a:r>
            <a:r>
              <a:rPr lang="ru-RU" sz="1800" smtClean="0">
                <a:solidFill>
                  <a:schemeClr val="tx1"/>
                </a:solidFill>
              </a:rPr>
              <a:t> (напряжение)</a:t>
            </a:r>
          </a:p>
        </p:txBody>
      </p:sp>
      <p:sp>
        <p:nvSpPr>
          <p:cNvPr id="13538" name="Rectangle 2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534" name="Object 222"/>
          <p:cNvGraphicFramePr>
            <a:graphicFrameLocks noChangeAspect="1"/>
          </p:cNvGraphicFramePr>
          <p:nvPr/>
        </p:nvGraphicFramePr>
        <p:xfrm>
          <a:off x="1476375" y="1773238"/>
          <a:ext cx="3600450" cy="996950"/>
        </p:xfrm>
        <a:graphic>
          <a:graphicData uri="http://schemas.openxmlformats.org/presentationml/2006/ole">
            <p:oleObj spid="_x0000_s13534" name="Формула" r:id="rId4" imgW="1511300" imgH="419100" progId="Equation.3">
              <p:embed/>
            </p:oleObj>
          </a:graphicData>
        </a:graphic>
      </p:graphicFrame>
      <p:sp>
        <p:nvSpPr>
          <p:cNvPr id="13539" name="Rectangle 209"/>
          <p:cNvSpPr>
            <a:spLocks noChangeArrowheads="1"/>
          </p:cNvSpPr>
          <p:nvPr/>
        </p:nvSpPr>
        <p:spPr bwMode="auto">
          <a:xfrm>
            <a:off x="1331913" y="1773238"/>
            <a:ext cx="4032250" cy="10810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540" name="Rectangle 210"/>
          <p:cNvSpPr>
            <a:spLocks noChangeArrowheads="1"/>
          </p:cNvSpPr>
          <p:nvPr/>
        </p:nvSpPr>
        <p:spPr bwMode="auto">
          <a:xfrm>
            <a:off x="6121400" y="1557338"/>
            <a:ext cx="302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i="1"/>
              <a:t>Не зависит от выбора </a:t>
            </a:r>
          </a:p>
          <a:p>
            <a:r>
              <a:rPr lang="ru-RU" i="1"/>
              <a:t>нулевого уровня отсчета</a:t>
            </a:r>
          </a:p>
        </p:txBody>
      </p:sp>
      <p:sp>
        <p:nvSpPr>
          <p:cNvPr id="13541" name="Rectangle 211"/>
          <p:cNvSpPr>
            <a:spLocks noChangeArrowheads="1"/>
          </p:cNvSpPr>
          <p:nvPr/>
        </p:nvSpPr>
        <p:spPr bwMode="auto">
          <a:xfrm>
            <a:off x="468313" y="3284538"/>
            <a:ext cx="769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Эквипотенциальные поверхности – поверхности разного потенциала. </a:t>
            </a:r>
          </a:p>
        </p:txBody>
      </p:sp>
      <p:sp>
        <p:nvSpPr>
          <p:cNvPr id="13542" name="Rectangle 212"/>
          <p:cNvSpPr>
            <a:spLocks noChangeArrowheads="1"/>
          </p:cNvSpPr>
          <p:nvPr/>
        </p:nvSpPr>
        <p:spPr bwMode="auto">
          <a:xfrm>
            <a:off x="395288" y="3933825"/>
            <a:ext cx="208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i="1" u="sng"/>
              <a:t>однородное поле </a:t>
            </a:r>
          </a:p>
        </p:txBody>
      </p:sp>
      <p:sp>
        <p:nvSpPr>
          <p:cNvPr id="13543" name="Line 213"/>
          <p:cNvSpPr>
            <a:spLocks noChangeShapeType="1"/>
          </p:cNvSpPr>
          <p:nvPr/>
        </p:nvSpPr>
        <p:spPr bwMode="auto">
          <a:xfrm>
            <a:off x="827088" y="530066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44" name="Line 214"/>
          <p:cNvSpPr>
            <a:spLocks noChangeShapeType="1"/>
          </p:cNvSpPr>
          <p:nvPr/>
        </p:nvSpPr>
        <p:spPr bwMode="auto">
          <a:xfrm>
            <a:off x="827088" y="5734050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45" name="Line 215"/>
          <p:cNvSpPr>
            <a:spLocks noChangeShapeType="1"/>
          </p:cNvSpPr>
          <p:nvPr/>
        </p:nvSpPr>
        <p:spPr bwMode="auto">
          <a:xfrm>
            <a:off x="827088" y="6165850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46" name="Line 216"/>
          <p:cNvSpPr>
            <a:spLocks noChangeShapeType="1"/>
          </p:cNvSpPr>
          <p:nvPr/>
        </p:nvSpPr>
        <p:spPr bwMode="auto">
          <a:xfrm>
            <a:off x="900113" y="52292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547" name="Line 218"/>
          <p:cNvSpPr>
            <a:spLocks noChangeShapeType="1"/>
          </p:cNvSpPr>
          <p:nvPr/>
        </p:nvSpPr>
        <p:spPr bwMode="auto">
          <a:xfrm>
            <a:off x="1258888" y="52292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548" name="Line 219"/>
          <p:cNvSpPr>
            <a:spLocks noChangeShapeType="1"/>
          </p:cNvSpPr>
          <p:nvPr/>
        </p:nvSpPr>
        <p:spPr bwMode="auto">
          <a:xfrm>
            <a:off x="1692275" y="52292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549" name="Line 220"/>
          <p:cNvSpPr>
            <a:spLocks noChangeShapeType="1"/>
          </p:cNvSpPr>
          <p:nvPr/>
        </p:nvSpPr>
        <p:spPr bwMode="auto">
          <a:xfrm>
            <a:off x="2124075" y="52292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3535" name="Object 223"/>
          <p:cNvGraphicFramePr>
            <a:graphicFrameLocks noChangeAspect="1"/>
          </p:cNvGraphicFramePr>
          <p:nvPr/>
        </p:nvGraphicFramePr>
        <p:xfrm>
          <a:off x="2268538" y="4868863"/>
          <a:ext cx="200025" cy="287337"/>
        </p:xfrm>
        <a:graphic>
          <a:graphicData uri="http://schemas.openxmlformats.org/presentationml/2006/ole">
            <p:oleObj spid="_x0000_s13535" name="Формула" r:id="rId5" imgW="152268" imgH="215713" progId="Equation.3">
              <p:embed/>
            </p:oleObj>
          </a:graphicData>
        </a:graphic>
      </p:graphicFrame>
      <p:sp>
        <p:nvSpPr>
          <p:cNvPr id="13550" name="Line 223"/>
          <p:cNvSpPr>
            <a:spLocks noChangeShapeType="1"/>
          </p:cNvSpPr>
          <p:nvPr/>
        </p:nvSpPr>
        <p:spPr bwMode="auto">
          <a:xfrm>
            <a:off x="3563938" y="35734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51" name="Rectangle 224"/>
          <p:cNvSpPr>
            <a:spLocks noChangeArrowheads="1"/>
          </p:cNvSpPr>
          <p:nvPr/>
        </p:nvSpPr>
        <p:spPr bwMode="auto">
          <a:xfrm>
            <a:off x="2843213" y="4724400"/>
            <a:ext cx="1319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плоскости </a:t>
            </a:r>
          </a:p>
        </p:txBody>
      </p:sp>
      <p:sp>
        <p:nvSpPr>
          <p:cNvPr id="13552" name="Line 225"/>
          <p:cNvSpPr>
            <a:spLocks noChangeShapeType="1"/>
          </p:cNvSpPr>
          <p:nvPr/>
        </p:nvSpPr>
        <p:spPr bwMode="auto">
          <a:xfrm>
            <a:off x="4356100" y="414972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553" name="Freeform 230"/>
          <p:cNvSpPr>
            <a:spLocks/>
          </p:cNvSpPr>
          <p:nvPr/>
        </p:nvSpPr>
        <p:spPr bwMode="auto">
          <a:xfrm>
            <a:off x="4643438" y="5084763"/>
            <a:ext cx="847725" cy="820737"/>
          </a:xfrm>
          <a:custGeom>
            <a:avLst/>
            <a:gdLst>
              <a:gd name="T0" fmla="*/ 0 w 534"/>
              <a:gd name="T1" fmla="*/ 0 h 517"/>
              <a:gd name="T2" fmla="*/ 847725 w 534"/>
              <a:gd name="T3" fmla="*/ 820737 h 517"/>
              <a:gd name="T4" fmla="*/ 0 60000 65536"/>
              <a:gd name="T5" fmla="*/ 0 60000 65536"/>
              <a:gd name="T6" fmla="*/ 0 w 534"/>
              <a:gd name="T7" fmla="*/ 0 h 517"/>
              <a:gd name="T8" fmla="*/ 534 w 534"/>
              <a:gd name="T9" fmla="*/ 517 h 5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4" h="517">
                <a:moveTo>
                  <a:pt x="0" y="0"/>
                </a:moveTo>
                <a:lnTo>
                  <a:pt x="534" y="51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54" name="Freeform 231"/>
          <p:cNvSpPr>
            <a:spLocks/>
          </p:cNvSpPr>
          <p:nvPr/>
        </p:nvSpPr>
        <p:spPr bwMode="auto">
          <a:xfrm>
            <a:off x="4716463" y="5084763"/>
            <a:ext cx="792162" cy="817562"/>
          </a:xfrm>
          <a:custGeom>
            <a:avLst/>
            <a:gdLst>
              <a:gd name="T0" fmla="*/ 792162 w 407"/>
              <a:gd name="T1" fmla="*/ 0 h 424"/>
              <a:gd name="T2" fmla="*/ 0 w 407"/>
              <a:gd name="T3" fmla="*/ 817562 h 424"/>
              <a:gd name="T4" fmla="*/ 0 60000 65536"/>
              <a:gd name="T5" fmla="*/ 0 60000 65536"/>
              <a:gd name="T6" fmla="*/ 0 w 407"/>
              <a:gd name="T7" fmla="*/ 0 h 424"/>
              <a:gd name="T8" fmla="*/ 407 w 407"/>
              <a:gd name="T9" fmla="*/ 424 h 4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7" h="424">
                <a:moveTo>
                  <a:pt x="407" y="0"/>
                </a:moveTo>
                <a:lnTo>
                  <a:pt x="0" y="4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55" name="Freeform 232"/>
          <p:cNvSpPr>
            <a:spLocks/>
          </p:cNvSpPr>
          <p:nvPr/>
        </p:nvSpPr>
        <p:spPr bwMode="auto">
          <a:xfrm>
            <a:off x="4427538" y="5516563"/>
            <a:ext cx="1389062" cy="7937"/>
          </a:xfrm>
          <a:custGeom>
            <a:avLst/>
            <a:gdLst>
              <a:gd name="T0" fmla="*/ 0 w 875"/>
              <a:gd name="T1" fmla="*/ 7937 h 5"/>
              <a:gd name="T2" fmla="*/ 1389062 w 875"/>
              <a:gd name="T3" fmla="*/ 0 h 5"/>
              <a:gd name="T4" fmla="*/ 0 60000 65536"/>
              <a:gd name="T5" fmla="*/ 0 60000 65536"/>
              <a:gd name="T6" fmla="*/ 0 w 875"/>
              <a:gd name="T7" fmla="*/ 0 h 5"/>
              <a:gd name="T8" fmla="*/ 875 w 875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75" h="5">
                <a:moveTo>
                  <a:pt x="0" y="5"/>
                </a:moveTo>
                <a:lnTo>
                  <a:pt x="875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56" name="Oval 233"/>
          <p:cNvSpPr>
            <a:spLocks noChangeArrowheads="1"/>
          </p:cNvSpPr>
          <p:nvPr/>
        </p:nvSpPr>
        <p:spPr bwMode="auto">
          <a:xfrm>
            <a:off x="4859338" y="5229225"/>
            <a:ext cx="504825" cy="5048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557" name="Oval 234"/>
          <p:cNvSpPr>
            <a:spLocks noChangeArrowheads="1"/>
          </p:cNvSpPr>
          <p:nvPr/>
        </p:nvSpPr>
        <p:spPr bwMode="auto">
          <a:xfrm>
            <a:off x="4932363" y="53006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558" name="Oval 235"/>
          <p:cNvSpPr>
            <a:spLocks noChangeArrowheads="1"/>
          </p:cNvSpPr>
          <p:nvPr/>
        </p:nvSpPr>
        <p:spPr bwMode="auto">
          <a:xfrm>
            <a:off x="5003800" y="5373688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559" name="Rectangle 236"/>
          <p:cNvSpPr>
            <a:spLocks noChangeArrowheads="1"/>
          </p:cNvSpPr>
          <p:nvPr/>
        </p:nvSpPr>
        <p:spPr bwMode="auto">
          <a:xfrm>
            <a:off x="4572000" y="3860800"/>
            <a:ext cx="1960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i="1" u="sng"/>
              <a:t>точечный заряд</a:t>
            </a:r>
          </a:p>
        </p:txBody>
      </p:sp>
      <p:sp>
        <p:nvSpPr>
          <p:cNvPr id="13560" name="Line 237"/>
          <p:cNvSpPr>
            <a:spLocks noChangeShapeType="1"/>
          </p:cNvSpPr>
          <p:nvPr/>
        </p:nvSpPr>
        <p:spPr bwMode="auto">
          <a:xfrm>
            <a:off x="7451725" y="35734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561" name="Rectangle 238"/>
          <p:cNvSpPr>
            <a:spLocks noChangeArrowheads="1"/>
          </p:cNvSpPr>
          <p:nvPr/>
        </p:nvSpPr>
        <p:spPr bwMode="auto">
          <a:xfrm>
            <a:off x="6011863" y="4724400"/>
            <a:ext cx="284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концентрические сферы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7" name="Picture 26" descr="C:\Users\Аш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813" y="2357438"/>
            <a:ext cx="744537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u="sng" smtClean="0"/>
              <a:t/>
            </a:r>
            <a:br>
              <a:rPr lang="ru-RU" sz="3200" b="1" u="sng" smtClean="0"/>
            </a:br>
            <a:r>
              <a:rPr lang="ru-RU" sz="3200" b="1" u="sng" smtClean="0"/>
              <a:t>Связь между силовой и энергетической характеристиками</a:t>
            </a:r>
            <a:r>
              <a:rPr lang="ru-RU" sz="4000" smtClean="0"/>
              <a:t> </a:t>
            </a:r>
            <a:br>
              <a:rPr lang="ru-RU" sz="4000" smtClean="0"/>
            </a:br>
            <a:r>
              <a:rPr lang="ru-RU" sz="2400" i="1" smtClean="0"/>
              <a:t>(для однородного поля)</a:t>
            </a:r>
          </a:p>
        </p:txBody>
      </p:sp>
      <p:sp>
        <p:nvSpPr>
          <p:cNvPr id="14369" name="Rectangle 4"/>
          <p:cNvSpPr>
            <a:spLocks noChangeArrowheads="1"/>
          </p:cNvSpPr>
          <p:nvPr/>
        </p:nvSpPr>
        <p:spPr bwMode="auto">
          <a:xfrm>
            <a:off x="571500" y="260350"/>
            <a:ext cx="8358188" cy="16557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0" name="Rectangle 6"/>
          <p:cNvSpPr>
            <a:spLocks noChangeArrowheads="1"/>
          </p:cNvSpPr>
          <p:nvPr/>
        </p:nvSpPr>
        <p:spPr bwMode="auto">
          <a:xfrm>
            <a:off x="2484438" y="2492375"/>
            <a:ext cx="3455987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1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3132138" y="2492375"/>
          <a:ext cx="2305050" cy="1004888"/>
        </p:xfrm>
        <a:graphic>
          <a:graphicData uri="http://schemas.openxmlformats.org/presentationml/2006/ole">
            <p:oleObj spid="_x0000_s14362" name="Формула" r:id="rId4" imgW="1091726" imgH="406224" progId="Equation.3">
              <p:embed/>
            </p:oleObj>
          </a:graphicData>
        </a:graphic>
      </p:graphicFrame>
      <p:sp>
        <p:nvSpPr>
          <p:cNvPr id="14372" name="Line 9"/>
          <p:cNvSpPr>
            <a:spLocks noChangeShapeType="1"/>
          </p:cNvSpPr>
          <p:nvPr/>
        </p:nvSpPr>
        <p:spPr bwMode="auto">
          <a:xfrm>
            <a:off x="1908175" y="407670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3" name="Line 10"/>
          <p:cNvSpPr>
            <a:spLocks noChangeShapeType="1"/>
          </p:cNvSpPr>
          <p:nvPr/>
        </p:nvSpPr>
        <p:spPr bwMode="auto">
          <a:xfrm>
            <a:off x="1908175" y="45815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4" name="Line 11"/>
          <p:cNvSpPr>
            <a:spLocks noChangeShapeType="1"/>
          </p:cNvSpPr>
          <p:nvPr/>
        </p:nvSpPr>
        <p:spPr bwMode="auto">
          <a:xfrm>
            <a:off x="1908175" y="50847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5" name="Line 12"/>
          <p:cNvSpPr>
            <a:spLocks noChangeShapeType="1"/>
          </p:cNvSpPr>
          <p:nvPr/>
        </p:nvSpPr>
        <p:spPr bwMode="auto">
          <a:xfrm>
            <a:off x="2627313" y="393382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6" name="Line 13"/>
          <p:cNvSpPr>
            <a:spLocks noChangeShapeType="1"/>
          </p:cNvSpPr>
          <p:nvPr/>
        </p:nvSpPr>
        <p:spPr bwMode="auto">
          <a:xfrm>
            <a:off x="3419475" y="393382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7" name="Line 14"/>
          <p:cNvSpPr>
            <a:spLocks noChangeShapeType="1"/>
          </p:cNvSpPr>
          <p:nvPr/>
        </p:nvSpPr>
        <p:spPr bwMode="auto">
          <a:xfrm>
            <a:off x="2627313" y="40767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78" name="Rectangle 15"/>
          <p:cNvSpPr>
            <a:spLocks noChangeArrowheads="1"/>
          </p:cNvSpPr>
          <p:nvPr/>
        </p:nvSpPr>
        <p:spPr bwMode="auto">
          <a:xfrm>
            <a:off x="2339975" y="37893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1  </a:t>
            </a:r>
          </a:p>
        </p:txBody>
      </p:sp>
      <p:sp>
        <p:nvSpPr>
          <p:cNvPr id="14379" name="Rectangle 16"/>
          <p:cNvSpPr>
            <a:spLocks noChangeArrowheads="1"/>
          </p:cNvSpPr>
          <p:nvPr/>
        </p:nvSpPr>
        <p:spPr bwMode="auto">
          <a:xfrm>
            <a:off x="3348038" y="3789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graphicFrame>
        <p:nvGraphicFramePr>
          <p:cNvPr id="14363" name="Object 27"/>
          <p:cNvGraphicFramePr>
            <a:graphicFrameLocks noChangeAspect="1"/>
          </p:cNvGraphicFramePr>
          <p:nvPr/>
        </p:nvGraphicFramePr>
        <p:xfrm>
          <a:off x="3924300" y="3644900"/>
          <a:ext cx="250825" cy="360363"/>
        </p:xfrm>
        <a:graphic>
          <a:graphicData uri="http://schemas.openxmlformats.org/presentationml/2006/ole">
            <p:oleObj spid="_x0000_s14363" name="Формула" r:id="rId5" imgW="152268" imgH="215713" progId="Equation.3">
              <p:embed/>
            </p:oleObj>
          </a:graphicData>
        </a:graphic>
      </p:graphicFrame>
      <p:graphicFrame>
        <p:nvGraphicFramePr>
          <p:cNvPr id="14364" name="Object 28"/>
          <p:cNvGraphicFramePr>
            <a:graphicFrameLocks noChangeAspect="1"/>
          </p:cNvGraphicFramePr>
          <p:nvPr/>
        </p:nvGraphicFramePr>
        <p:xfrm>
          <a:off x="0" y="3292475"/>
          <a:ext cx="114300" cy="219075"/>
        </p:xfrm>
        <a:graphic>
          <a:graphicData uri="http://schemas.openxmlformats.org/presentationml/2006/ole">
            <p:oleObj spid="_x0000_s14364" name="Формула" r:id="rId6" imgW="114151" imgH="215619" progId="Equation.3">
              <p:embed/>
            </p:oleObj>
          </a:graphicData>
        </a:graphic>
      </p:graphicFrame>
      <p:sp>
        <p:nvSpPr>
          <p:cNvPr id="14380" name="Rectangle 19"/>
          <p:cNvSpPr>
            <a:spLocks noChangeArrowheads="1"/>
          </p:cNvSpPr>
          <p:nvPr/>
        </p:nvSpPr>
        <p:spPr bwMode="auto">
          <a:xfrm>
            <a:off x="0" y="307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81" name="Rectangle 20"/>
          <p:cNvSpPr>
            <a:spLocks noChangeArrowheads="1"/>
          </p:cNvSpPr>
          <p:nvPr/>
        </p:nvSpPr>
        <p:spPr bwMode="auto">
          <a:xfrm>
            <a:off x="0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82" name="Rectangle 21"/>
          <p:cNvSpPr>
            <a:spLocks noChangeArrowheads="1"/>
          </p:cNvSpPr>
          <p:nvPr/>
        </p:nvSpPr>
        <p:spPr bwMode="auto">
          <a:xfrm>
            <a:off x="0" y="351155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     </a:t>
            </a:r>
            <a:endParaRPr lang="en-US"/>
          </a:p>
        </p:txBody>
      </p:sp>
      <p:sp>
        <p:nvSpPr>
          <p:cNvPr id="14383" name="Rectangle 22"/>
          <p:cNvSpPr>
            <a:spLocks noChangeArrowheads="1"/>
          </p:cNvSpPr>
          <p:nvPr/>
        </p:nvSpPr>
        <p:spPr bwMode="auto">
          <a:xfrm>
            <a:off x="2916238" y="40052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d</a:t>
            </a:r>
            <a:r>
              <a:rPr lang="ru-RU"/>
              <a:t> </a:t>
            </a:r>
          </a:p>
        </p:txBody>
      </p:sp>
      <p:sp>
        <p:nvSpPr>
          <p:cNvPr id="14384" name="Rectangle 2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65" name="Object 29"/>
          <p:cNvGraphicFramePr>
            <a:graphicFrameLocks noChangeAspect="1"/>
          </p:cNvGraphicFramePr>
          <p:nvPr/>
        </p:nvGraphicFramePr>
        <p:xfrm>
          <a:off x="2268538" y="5084763"/>
          <a:ext cx="319087" cy="431800"/>
        </p:xfrm>
        <a:graphic>
          <a:graphicData uri="http://schemas.openxmlformats.org/presentationml/2006/ole">
            <p:oleObj spid="_x0000_s14365" name="Формула" r:id="rId7" imgW="164885" imgH="215619" progId="Equation.3">
              <p:embed/>
            </p:oleObj>
          </a:graphicData>
        </a:graphic>
      </p:graphicFrame>
      <p:sp>
        <p:nvSpPr>
          <p:cNvPr id="14385" name="Rectangle 26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66" name="Object 30"/>
          <p:cNvGraphicFramePr>
            <a:graphicFrameLocks noChangeAspect="1"/>
          </p:cNvGraphicFramePr>
          <p:nvPr/>
        </p:nvGraphicFramePr>
        <p:xfrm>
          <a:off x="3419475" y="5084763"/>
          <a:ext cx="409575" cy="719137"/>
        </p:xfrm>
        <a:graphic>
          <a:graphicData uri="http://schemas.openxmlformats.org/presentationml/2006/ole">
            <p:oleObj spid="_x0000_s14366" name="Формула" r:id="rId8" imgW="190417" imgH="330057" progId="Equation.3">
              <p:embed/>
            </p:oleObj>
          </a:graphicData>
        </a:graphic>
      </p:graphicFrame>
      <p:sp>
        <p:nvSpPr>
          <p:cNvPr id="14386" name="Rectangle 27"/>
          <p:cNvSpPr>
            <a:spLocks noChangeArrowheads="1"/>
          </p:cNvSpPr>
          <p:nvPr/>
        </p:nvSpPr>
        <p:spPr bwMode="auto">
          <a:xfrm>
            <a:off x="430213" y="5734050"/>
            <a:ext cx="8713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i="1">
                <a:solidFill>
                  <a:schemeClr val="bg1"/>
                </a:solidFill>
              </a:rPr>
              <a:t> </a:t>
            </a:r>
            <a:r>
              <a:rPr lang="ru-RU">
                <a:solidFill>
                  <a:schemeClr val="bg1"/>
                </a:solidFill>
              </a:rPr>
              <a:t>   </a:t>
            </a:r>
            <a:r>
              <a:rPr lang="ru-RU" sz="2000" i="1">
                <a:solidFill>
                  <a:schemeClr val="bg1"/>
                </a:solidFill>
              </a:rPr>
              <a:t>Напряженность электростатического поля направлена в сторону </a:t>
            </a:r>
          </a:p>
          <a:p>
            <a:r>
              <a:rPr lang="ru-RU" sz="2000" i="1">
                <a:solidFill>
                  <a:schemeClr val="bg1"/>
                </a:solidFill>
              </a:rPr>
              <a:t>убывания потенциала.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Задание 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Прочитать данную тему Физика В.Ф Дмитриева год издания 2014    стр 177-188  Просмотреть презентацию , ответить на вопросы стр.197  с 1-9 включительно.  Ответы прислать по  </a:t>
            </a:r>
            <a:r>
              <a:rPr lang="en-US" smtClean="0"/>
              <a:t>Viber</a:t>
            </a:r>
            <a:r>
              <a:rPr lang="ru-RU" smtClean="0"/>
              <a:t>: 89029520758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908050"/>
            <a:ext cx="792163" cy="288925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0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555875" y="1844675"/>
            <a:ext cx="936625" cy="360363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250825" y="188913"/>
            <a:ext cx="8893175" cy="719137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z="4000" smtClean="0"/>
              <a:t>Содержание</a:t>
            </a:r>
          </a:p>
        </p:txBody>
      </p:sp>
      <p:sp>
        <p:nvSpPr>
          <p:cNvPr id="25" name="Содержимое 24"/>
          <p:cNvSpPr>
            <a:spLocks noGrp="1"/>
          </p:cNvSpPr>
          <p:nvPr>
            <p:ph idx="1"/>
          </p:nvPr>
        </p:nvSpPr>
        <p:spPr>
          <a:xfrm>
            <a:off x="971550" y="1341438"/>
            <a:ext cx="7632700" cy="4319587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b="1" i="1" smtClean="0">
                <a:solidFill>
                  <a:schemeClr val="tx1"/>
                </a:solidFill>
              </a:rPr>
              <a:t>Закон сохранения электрического заряда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i="1" smtClean="0">
                <a:solidFill>
                  <a:schemeClr val="tx1"/>
                </a:solidFill>
              </a:rPr>
              <a:t>Закон Кулона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i="1" smtClean="0">
                <a:solidFill>
                  <a:schemeClr val="tx1"/>
                </a:solidFill>
              </a:rPr>
              <a:t>Принцип суперпозиции полей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i="1" smtClean="0">
                <a:solidFill>
                  <a:schemeClr val="tx1"/>
                </a:solidFill>
              </a:rPr>
              <a:t>Электростатическое поле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i="1" smtClean="0">
                <a:solidFill>
                  <a:schemeClr val="tx1"/>
                </a:solidFill>
              </a:rPr>
              <a:t>Теорема Гаусса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i="1" smtClean="0">
                <a:solidFill>
                  <a:schemeClr val="tx1"/>
                </a:solidFill>
              </a:rPr>
              <a:t>Применение теоремы Гаусса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i="1" smtClean="0">
                <a:solidFill>
                  <a:schemeClr val="tx1"/>
                </a:solidFill>
              </a:rPr>
              <a:t>Потенциал и разность потенциалов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b="1" i="1" smtClean="0">
                <a:solidFill>
                  <a:schemeClr val="tx1"/>
                </a:solidFill>
              </a:rPr>
              <a:t>Связь между силовой и энергетической </a:t>
            </a:r>
          </a:p>
          <a:p>
            <a:pPr eaLnBrk="1" hangingPunct="1">
              <a:buFontTx/>
              <a:buNone/>
            </a:pPr>
            <a:r>
              <a:rPr lang="ru-RU" sz="2000" b="1" i="1" smtClean="0">
                <a:solidFill>
                  <a:schemeClr val="tx1"/>
                </a:solidFill>
              </a:rPr>
              <a:t>    характеристиками</a:t>
            </a:r>
            <a:r>
              <a:rPr lang="ru-RU" sz="200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i="1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ru-RU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2587" cy="922338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2800" b="1" u="sng" smtClean="0"/>
              <a:t>Закон сохранения электрического заряда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353425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i="1" smtClean="0"/>
              <a:t>Электрический заряд – величина, характеризующая способность частицы вещества к электрическому взаимодействию.</a:t>
            </a:r>
            <a:endParaRPr lang="ru-RU" sz="20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Электрический заряд изолированной системы остается постоянным при любых физических процессах, происходящих в системе.</a:t>
            </a:r>
            <a:endParaRPr lang="ru-RU" sz="2000" i="1" smtClean="0"/>
          </a:p>
          <a:p>
            <a:pPr eaLnBrk="1" hangingPunct="1">
              <a:lnSpc>
                <a:spcPct val="90000"/>
              </a:lnSpc>
            </a:pPr>
            <a:r>
              <a:rPr lang="ru-RU" sz="2000" i="1" smtClean="0"/>
              <a:t>Положительные и отрицательные заряды в замкнутой системе могут возникать или исчезать, но при этом их алгебраическая сумма всегда остается постоянной.</a:t>
            </a:r>
            <a:r>
              <a:rPr lang="en-US" sz="2000" b="1" i="1" smtClean="0"/>
              <a:t> </a:t>
            </a: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6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600" i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600" i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600" i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600" i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600" i="1" smtClean="0"/>
              <a:t> справедлив для замкнутых систем</a:t>
            </a:r>
            <a:endParaRPr lang="ru-RU" sz="1600" smtClean="0"/>
          </a:p>
          <a:p>
            <a:pPr eaLnBrk="1" hangingPunct="1">
              <a:lnSpc>
                <a:spcPct val="90000"/>
              </a:lnSpc>
            </a:pPr>
            <a:endParaRPr lang="ru-RU" sz="1600" smtClean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428875" y="4714875"/>
            <a:ext cx="4343400" cy="4572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q</a:t>
            </a:r>
            <a:r>
              <a:rPr lang="ru-RU" sz="2000" b="1" baseline="-25000">
                <a:solidFill>
                  <a:schemeClr val="bg1"/>
                </a:solidFill>
              </a:rPr>
              <a:t>1</a:t>
            </a:r>
            <a:r>
              <a:rPr lang="en-US" sz="2000" b="1">
                <a:solidFill>
                  <a:schemeClr val="bg1"/>
                </a:solidFill>
              </a:rPr>
              <a:t> + q</a:t>
            </a:r>
            <a:r>
              <a:rPr lang="ru-RU" sz="2000" b="1" baseline="-25000">
                <a:solidFill>
                  <a:schemeClr val="bg1"/>
                </a:solidFill>
              </a:rPr>
              <a:t>2</a:t>
            </a:r>
            <a:r>
              <a:rPr lang="en-US" sz="2000" b="1">
                <a:solidFill>
                  <a:schemeClr val="bg1"/>
                </a:solidFill>
              </a:rPr>
              <a:t> + q</a:t>
            </a:r>
            <a:r>
              <a:rPr lang="ru-RU" sz="2000" b="1" baseline="-25000">
                <a:solidFill>
                  <a:schemeClr val="bg1"/>
                </a:solidFill>
              </a:rPr>
              <a:t>3</a:t>
            </a:r>
            <a:r>
              <a:rPr lang="en-US" sz="2000" b="1">
                <a:solidFill>
                  <a:schemeClr val="bg1"/>
                </a:solidFill>
              </a:rPr>
              <a:t> + … + q</a:t>
            </a:r>
            <a:r>
              <a:rPr lang="en-US" sz="1200" b="1">
                <a:solidFill>
                  <a:schemeClr val="bg1"/>
                </a:solidFill>
              </a:rPr>
              <a:t>n</a:t>
            </a:r>
            <a:r>
              <a:rPr lang="en-US" sz="2000" b="1">
                <a:solidFill>
                  <a:schemeClr val="bg1"/>
                </a:solidFill>
              </a:rPr>
              <a:t> = const</a:t>
            </a: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572000" y="5143500"/>
            <a:ext cx="0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3" grpId="0" uiExpand="1" build="p"/>
      <p:bldP spid="5125" grpId="0" animBg="1"/>
      <p:bldP spid="51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893175" cy="4953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tx1"/>
                </a:solidFill>
              </a:rPr>
              <a:t/>
            </a:r>
            <a:br>
              <a:rPr lang="ru-RU" sz="2800" b="1" i="1" smtClean="0">
                <a:solidFill>
                  <a:schemeClr val="tx1"/>
                </a:solidFill>
              </a:rPr>
            </a:br>
            <a:r>
              <a:rPr lang="ru-RU" sz="2800" b="1" i="1" smtClean="0">
                <a:solidFill>
                  <a:schemeClr val="tx1"/>
                </a:solidFill>
              </a:rPr>
              <a:t>Закон сохранения электрического заряда</a:t>
            </a:r>
            <a:br>
              <a:rPr lang="ru-RU" sz="2800" b="1" i="1" smtClean="0">
                <a:solidFill>
                  <a:schemeClr val="tx1"/>
                </a:solidFill>
              </a:rPr>
            </a:br>
            <a:endParaRPr lang="ru-RU" sz="2800" b="1" i="1" smtClean="0">
              <a:solidFill>
                <a:schemeClr val="tx1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893175" cy="1728788"/>
          </a:xfrm>
          <a:solidFill>
            <a:schemeClr val="folHlink"/>
          </a:solidFill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ru-RU" b="1" smtClean="0">
                <a:solidFill>
                  <a:schemeClr val="accent1"/>
                </a:solidFill>
              </a:rPr>
              <a:t>Электростатическое поле</a:t>
            </a:r>
            <a:r>
              <a:rPr lang="ru-RU" smtClean="0">
                <a:solidFill>
                  <a:schemeClr val="accent1"/>
                </a:solidFill>
              </a:rPr>
              <a:t> —  созданное неподвижными в пространстве и неизменными во времени </a:t>
            </a:r>
            <a:r>
              <a:rPr lang="ru-RU" smtClean="0">
                <a:solidFill>
                  <a:schemeClr val="accent1"/>
                </a:solidFill>
                <a:hlinkClick r:id="rId2" tooltip="Электрический заряд"/>
              </a:rPr>
              <a:t>электрическими зарядами</a:t>
            </a:r>
            <a:r>
              <a:rPr lang="ru-RU" smtClean="0">
                <a:solidFill>
                  <a:schemeClr val="accent1"/>
                </a:solidFill>
              </a:rPr>
              <a:t> (при отсутствии </a:t>
            </a:r>
            <a:r>
              <a:rPr lang="ru-RU" smtClean="0">
                <a:solidFill>
                  <a:schemeClr val="accent1"/>
                </a:solidFill>
                <a:hlinkClick r:id="rId3" tooltip="Электрический ток"/>
              </a:rPr>
              <a:t>электрических токов</a:t>
            </a:r>
            <a:r>
              <a:rPr lang="ru-RU" smtClean="0">
                <a:solidFill>
                  <a:schemeClr val="accent1"/>
                </a:solidFill>
              </a:rPr>
              <a:t>).</a:t>
            </a:r>
          </a:p>
          <a:p>
            <a:pPr eaLnBrk="1" hangingPunct="1"/>
            <a:endParaRPr lang="ru-RU" smtClean="0">
              <a:solidFill>
                <a:schemeClr val="accent1"/>
              </a:solidFill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00113" y="3716338"/>
            <a:ext cx="7272337" cy="233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ru-RU">
                <a:solidFill>
                  <a:schemeClr val="bg1"/>
                </a:solidFill>
              </a:rPr>
              <a:t>Если в пространстве имеется система заряженных тел, то в каждой точке этого пространства существует силовое электрическое поле. Оно определяется через силу, действующую на пробный заряд, помещённый в это поле. Пробный заряд должен быть малым, чтобы не повлиять на характеристику электростатического поля.</a:t>
            </a:r>
          </a:p>
          <a:p>
            <a:pPr>
              <a:spcBef>
                <a:spcPct val="5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ru-RU" sz="260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6696075" cy="865188"/>
          </a:xfrm>
          <a:ln w="38100"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z="2800" u="sng" smtClean="0"/>
              <a:t/>
            </a:r>
            <a:br>
              <a:rPr lang="ru-RU" sz="2800" u="sng" smtClean="0"/>
            </a:br>
            <a:r>
              <a:rPr lang="ru-RU" sz="3200" b="1" u="sng" smtClean="0"/>
              <a:t>ЗАКОН  КУЛОНА</a:t>
            </a:r>
            <a:r>
              <a:rPr lang="ru-RU" sz="3200" u="sng" smtClean="0"/>
              <a:t/>
            </a:r>
            <a:br>
              <a:rPr lang="ru-RU" sz="3200" u="sng" smtClean="0"/>
            </a:br>
            <a:endParaRPr lang="ru-RU" sz="3200" u="sng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000" b="1" smtClean="0"/>
              <a:t>- основной закон электростатики.</a:t>
            </a:r>
            <a:endParaRPr lang="ru-RU" sz="2000" b="1" i="1" smtClean="0"/>
          </a:p>
          <a:p>
            <a:pPr algn="ctr" eaLnBrk="1" hangingPunct="1">
              <a:buFontTx/>
              <a:buNone/>
            </a:pPr>
            <a:r>
              <a:rPr lang="ru-RU" sz="2000" i="1" smtClean="0"/>
              <a:t>(установлен экспериментально, 1785г.)</a:t>
            </a:r>
          </a:p>
          <a:p>
            <a:pPr eaLnBrk="1" hangingPunct="1">
              <a:buFontTx/>
              <a:buNone/>
            </a:pPr>
            <a:endParaRPr lang="ru-RU" sz="2000" i="1" smtClean="0"/>
          </a:p>
        </p:txBody>
      </p:sp>
      <p:sp>
        <p:nvSpPr>
          <p:cNvPr id="20483" name="Rectangle 13"/>
          <p:cNvSpPr>
            <a:spLocks noChangeArrowheads="1"/>
          </p:cNvSpPr>
          <p:nvPr/>
        </p:nvSpPr>
        <p:spPr bwMode="auto">
          <a:xfrm>
            <a:off x="3714750" y="3429000"/>
            <a:ext cx="142081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879600" algn="l"/>
              </a:tabLst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F=k |q</a:t>
            </a:r>
            <a:r>
              <a:rPr lang="en-US" sz="2000" baseline="-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baseline="-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|q</a:t>
            </a:r>
            <a:r>
              <a:rPr lang="en-US" sz="2000" baseline="-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endParaRPr lang="ru-RU" sz="1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879600" algn="l"/>
              </a:tabLst>
            </a:pPr>
            <a:endParaRPr lang="ru-RU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4071938" y="3857625"/>
            <a:ext cx="869950" cy="3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214" name="Group 70"/>
          <p:cNvGraphicFramePr>
            <a:graphicFrameLocks noGrp="1"/>
          </p:cNvGraphicFramePr>
          <p:nvPr/>
        </p:nvGraphicFramePr>
        <p:xfrm>
          <a:off x="214313" y="2286000"/>
          <a:ext cx="8929687" cy="344487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571636"/>
                <a:gridCol w="1928826"/>
                <a:gridCol w="1428760"/>
                <a:gridCol w="1691374"/>
                <a:gridCol w="2309154"/>
              </a:tblGrid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Сила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Природа</a:t>
                      </a: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взаимодействия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Формула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Направление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Условие</a:t>
                      </a: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Применимости</a:t>
                      </a: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формулы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2390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кулоновская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Электро-магнитная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  </a:t>
                      </a: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r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(для двух точечных заряженных тел)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вдоль прямой, соединяющей точечные заряженные тела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для точечных неподвижных тел в вакууме, а также для шаров, радиусы которых соизмеримы с расстояниями между их центрами (заряды распределены равномерно)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2" name="Picture 20" descr="C:\Users\Аш\Desktop\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857375"/>
            <a:ext cx="8429625" cy="4643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14313" y="214313"/>
            <a:ext cx="9136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879600" algn="l"/>
              </a:tabLst>
            </a:pPr>
            <a:r>
              <a:rPr lang="ru-RU" sz="2400" i="1">
                <a:solidFill>
                  <a:schemeClr val="bg1"/>
                </a:solidFill>
              </a:rPr>
              <a:t>Сила взаимодействия двух точечных неподвижных</a:t>
            </a:r>
          </a:p>
          <a:p>
            <a:pPr>
              <a:tabLst>
                <a:tab pos="1879600" algn="l"/>
              </a:tabLst>
            </a:pPr>
            <a:r>
              <a:rPr lang="ru-RU" sz="2400" i="1">
                <a:solidFill>
                  <a:schemeClr val="bg1"/>
                </a:solidFill>
              </a:rPr>
              <a:t>заряженных тел в вакууме прямо пропорциональна </a:t>
            </a:r>
          </a:p>
          <a:p>
            <a:pPr>
              <a:tabLst>
                <a:tab pos="1879600" algn="l"/>
              </a:tabLst>
            </a:pPr>
            <a:r>
              <a:rPr lang="ru-RU" sz="2400" i="1">
                <a:solidFill>
                  <a:schemeClr val="bg1"/>
                </a:solidFill>
              </a:rPr>
              <a:t>произведению модулей зарядов и обратно пропорциональна </a:t>
            </a:r>
          </a:p>
          <a:p>
            <a:pPr>
              <a:tabLst>
                <a:tab pos="1879600" algn="l"/>
              </a:tabLst>
            </a:pPr>
            <a:r>
              <a:rPr lang="ru-RU" sz="2400" i="1">
                <a:solidFill>
                  <a:schemeClr val="bg1"/>
                </a:solidFill>
              </a:rPr>
              <a:t>квадрату расстояния между ними.</a:t>
            </a:r>
          </a:p>
        </p:txBody>
      </p:sp>
      <p:sp>
        <p:nvSpPr>
          <p:cNvPr id="7194" name="Rectangle 6"/>
          <p:cNvSpPr>
            <a:spLocks noChangeArrowheads="1"/>
          </p:cNvSpPr>
          <p:nvPr/>
        </p:nvSpPr>
        <p:spPr bwMode="auto">
          <a:xfrm>
            <a:off x="1763713" y="2060575"/>
            <a:ext cx="1943100" cy="7921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/>
              <a:t>F=k |q</a:t>
            </a:r>
            <a:r>
              <a:rPr lang="en-US" sz="2400" baseline="-25000"/>
              <a:t>1</a:t>
            </a:r>
            <a:r>
              <a:rPr lang="en-US" sz="2400"/>
              <a:t>|</a:t>
            </a:r>
            <a:r>
              <a:rPr lang="en-US" sz="2400" baseline="-25000"/>
              <a:t>  </a:t>
            </a:r>
            <a:r>
              <a:rPr lang="en-US" sz="2400"/>
              <a:t>|q</a:t>
            </a:r>
            <a:r>
              <a:rPr lang="en-US" sz="2400" baseline="-25000"/>
              <a:t>2</a:t>
            </a:r>
            <a:r>
              <a:rPr lang="en-US" sz="2400"/>
              <a:t>|</a:t>
            </a:r>
          </a:p>
          <a:p>
            <a:pPr algn="ctr"/>
            <a:r>
              <a:rPr lang="en-US" sz="2400"/>
              <a:t>    r</a:t>
            </a:r>
            <a:r>
              <a:rPr lang="en-US" sz="2400" baseline="30000"/>
              <a:t>2</a:t>
            </a:r>
            <a:endParaRPr lang="ru-RU" sz="2400" baseline="30000"/>
          </a:p>
          <a:p>
            <a:endParaRPr lang="ru-RU" sz="2400"/>
          </a:p>
        </p:txBody>
      </p:sp>
      <p:sp>
        <p:nvSpPr>
          <p:cNvPr id="7195" name="Line 8"/>
          <p:cNvSpPr>
            <a:spLocks noChangeShapeType="1"/>
          </p:cNvSpPr>
          <p:nvPr/>
        </p:nvSpPr>
        <p:spPr bwMode="auto">
          <a:xfrm>
            <a:off x="2484438" y="24923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6" name="Line 9"/>
          <p:cNvSpPr>
            <a:spLocks noChangeShapeType="1"/>
          </p:cNvSpPr>
          <p:nvPr/>
        </p:nvSpPr>
        <p:spPr bwMode="auto">
          <a:xfrm flipH="1">
            <a:off x="3708400" y="2420938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7" name="Rectangle 11"/>
          <p:cNvSpPr>
            <a:spLocks noChangeArrowheads="1"/>
          </p:cNvSpPr>
          <p:nvPr/>
        </p:nvSpPr>
        <p:spPr bwMode="auto">
          <a:xfrm>
            <a:off x="539750" y="4135438"/>
            <a:ext cx="4157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/>
              <a:t>Заряд электрона е=-1,6*10-19 Кл</a:t>
            </a:r>
            <a:r>
              <a:rPr lang="ru-RU"/>
              <a:t> </a:t>
            </a:r>
          </a:p>
        </p:txBody>
      </p:sp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5435600" y="2997200"/>
          <a:ext cx="777875" cy="936625"/>
        </p:xfrm>
        <a:graphic>
          <a:graphicData uri="http://schemas.openxmlformats.org/presentationml/2006/ole">
            <p:oleObj spid="_x0000_s7188" name="Формула" r:id="rId4" imgW="355446" imgH="431613" progId="Equation.3">
              <p:embed/>
            </p:oleObj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6300788" y="3141663"/>
          <a:ext cx="2374900" cy="687387"/>
        </p:xfrm>
        <a:graphic>
          <a:graphicData uri="http://schemas.openxmlformats.org/presentationml/2006/ole">
            <p:oleObj spid="_x0000_s7189" name="Формула" r:id="rId5" imgW="1447800" imgH="419100" progId="Equation.3">
              <p:embed/>
            </p:oleObj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6588125" y="3789363"/>
          <a:ext cx="358775" cy="503237"/>
        </p:xfrm>
        <a:graphic>
          <a:graphicData uri="http://schemas.openxmlformats.org/presentationml/2006/ole">
            <p:oleObj spid="_x0000_s7190" name="Формула" r:id="rId6" imgW="177646" imgH="228402" progId="Equation.3">
              <p:embed/>
            </p:oleObj>
          </a:graphicData>
        </a:graphic>
      </p:graphicFrame>
      <p:sp>
        <p:nvSpPr>
          <p:cNvPr id="7198" name="Rectangle 15"/>
          <p:cNvSpPr>
            <a:spLocks noChangeArrowheads="1"/>
          </p:cNvSpPr>
          <p:nvPr/>
        </p:nvSpPr>
        <p:spPr bwMode="auto">
          <a:xfrm>
            <a:off x="4859338" y="3284538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   </a:t>
            </a:r>
            <a:r>
              <a:rPr lang="en-US" sz="2000">
                <a:cs typeface="Times New Roman" pitchFamily="18" charset="0"/>
              </a:rPr>
              <a:t>k</a:t>
            </a:r>
            <a:r>
              <a:rPr lang="ru-RU" sz="2000">
                <a:cs typeface="Times New Roman" pitchFamily="18" charset="0"/>
              </a:rPr>
              <a:t>=</a:t>
            </a:r>
            <a:endParaRPr lang="ru-RU" sz="2000"/>
          </a:p>
        </p:txBody>
      </p:sp>
      <p:sp>
        <p:nvSpPr>
          <p:cNvPr id="7199" name="Rectangle 16"/>
          <p:cNvSpPr>
            <a:spLocks noChangeArrowheads="1"/>
          </p:cNvSpPr>
          <p:nvPr/>
        </p:nvSpPr>
        <p:spPr bwMode="auto">
          <a:xfrm>
            <a:off x="3614738" y="2954338"/>
            <a:ext cx="3127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7200" name="Rectangle 17"/>
          <p:cNvSpPr>
            <a:spLocks noChangeArrowheads="1"/>
          </p:cNvSpPr>
          <p:nvPr/>
        </p:nvSpPr>
        <p:spPr bwMode="auto">
          <a:xfrm>
            <a:off x="3614738" y="3648075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      </a:t>
            </a:r>
            <a:endParaRPr lang="ru-RU" sz="1100"/>
          </a:p>
          <a:p>
            <a:pPr eaLnBrk="0" hangingPunct="0"/>
            <a:r>
              <a:rPr lang="ru-RU" sz="1200">
                <a:cs typeface="Times New Roman" pitchFamily="18" charset="0"/>
              </a:rPr>
              <a:t>        </a:t>
            </a:r>
            <a:endParaRPr lang="ru-RU"/>
          </a:p>
        </p:txBody>
      </p:sp>
      <p:sp>
        <p:nvSpPr>
          <p:cNvPr id="7201" name="Rectangle 18"/>
          <p:cNvSpPr>
            <a:spLocks noChangeArrowheads="1"/>
          </p:cNvSpPr>
          <p:nvPr/>
        </p:nvSpPr>
        <p:spPr bwMode="auto">
          <a:xfrm>
            <a:off x="6948488" y="3933825"/>
            <a:ext cx="19161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baseline="30000">
                <a:cs typeface="Times New Roman" pitchFamily="18" charset="0"/>
              </a:rPr>
              <a:t>- </a:t>
            </a:r>
            <a:r>
              <a:rPr lang="ru-RU" sz="1200">
                <a:cs typeface="Times New Roman" pitchFamily="18" charset="0"/>
              </a:rPr>
              <a:t> </a:t>
            </a:r>
            <a:r>
              <a:rPr lang="ru-RU" sz="1600">
                <a:cs typeface="Times New Roman" pitchFamily="18" charset="0"/>
              </a:rPr>
              <a:t>электрическая постоянная</a:t>
            </a:r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7202" name="Rectangle 20"/>
          <p:cNvSpPr>
            <a:spLocks noChangeArrowheads="1"/>
          </p:cNvSpPr>
          <p:nvPr/>
        </p:nvSpPr>
        <p:spPr bwMode="auto">
          <a:xfrm>
            <a:off x="5076825" y="21288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cs typeface="Times New Roman" pitchFamily="18" charset="0"/>
              </a:rPr>
              <a:t>  </a:t>
            </a:r>
            <a:r>
              <a:rPr lang="en-US">
                <a:cs typeface="Times New Roman" pitchFamily="18" charset="0"/>
              </a:rPr>
              <a:t>k</a:t>
            </a:r>
            <a:r>
              <a:rPr lang="ru-RU">
                <a:cs typeface="Times New Roman" pitchFamily="18" charset="0"/>
              </a:rPr>
              <a:t>= 9*10</a:t>
            </a:r>
            <a:r>
              <a:rPr lang="ru-RU" baseline="30000">
                <a:cs typeface="Times New Roman" pitchFamily="18" charset="0"/>
              </a:rPr>
              <a:t>9 </a:t>
            </a:r>
            <a:endParaRPr lang="ru-RU"/>
          </a:p>
        </p:txBody>
      </p:sp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6156325" y="1916113"/>
          <a:ext cx="863600" cy="752475"/>
        </p:xfrm>
        <a:graphic>
          <a:graphicData uri="http://schemas.openxmlformats.org/presentationml/2006/ole">
            <p:oleObj spid="_x0000_s7191" name="Формула" r:id="rId7" imgW="495085" imgH="431613" progId="Equation.3">
              <p:embed/>
            </p:oleObj>
          </a:graphicData>
        </a:graphic>
      </p:graphicFrame>
      <p:sp>
        <p:nvSpPr>
          <p:cNvPr id="7203" name="Line 21"/>
          <p:cNvSpPr>
            <a:spLocks noChangeShapeType="1"/>
          </p:cNvSpPr>
          <p:nvPr/>
        </p:nvSpPr>
        <p:spPr bwMode="auto">
          <a:xfrm>
            <a:off x="5435600" y="25654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C:\Users\Аш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4429125"/>
            <a:ext cx="8929687" cy="2214563"/>
          </a:xfr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u="sng" smtClean="0"/>
              <a:t>Принцип суперпозиции полей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042988" y="476250"/>
            <a:ext cx="6769100" cy="7921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908175" y="3068638"/>
            <a:ext cx="5111750" cy="647700"/>
          </a:xfrm>
          <a:prstGeom prst="rect">
            <a:avLst/>
          </a:prstGeom>
          <a:noFill/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Е = Е</a:t>
            </a:r>
            <a:r>
              <a:rPr lang="ru-RU" sz="2800" b="1" baseline="-25000">
                <a:solidFill>
                  <a:schemeClr val="bg1"/>
                </a:solidFill>
              </a:rPr>
              <a:t>1 </a:t>
            </a:r>
            <a:r>
              <a:rPr lang="ru-RU" sz="2800" b="1">
                <a:solidFill>
                  <a:schemeClr val="bg1"/>
                </a:solidFill>
              </a:rPr>
              <a:t>+ Е</a:t>
            </a:r>
            <a:r>
              <a:rPr lang="ru-RU" sz="2800" b="1" baseline="-25000">
                <a:solidFill>
                  <a:schemeClr val="bg1"/>
                </a:solidFill>
              </a:rPr>
              <a:t>2 </a:t>
            </a:r>
            <a:r>
              <a:rPr lang="ru-RU" sz="2800" b="1">
                <a:solidFill>
                  <a:schemeClr val="bg1"/>
                </a:solidFill>
              </a:rPr>
              <a:t>+ Е</a:t>
            </a:r>
            <a:r>
              <a:rPr lang="ru-RU" sz="2800" b="1" baseline="-25000">
                <a:solidFill>
                  <a:schemeClr val="bg1"/>
                </a:solidFill>
              </a:rPr>
              <a:t>3 </a:t>
            </a:r>
            <a:r>
              <a:rPr lang="ru-RU" sz="2800" b="1">
                <a:solidFill>
                  <a:schemeClr val="bg1"/>
                </a:solidFill>
              </a:rPr>
              <a:t>+ …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2051050" y="4005263"/>
            <a:ext cx="459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Для двух зарядов:</a:t>
            </a:r>
          </a:p>
        </p:txBody>
      </p:sp>
      <p:sp>
        <p:nvSpPr>
          <p:cNvPr id="23558" name="Line 15"/>
          <p:cNvSpPr>
            <a:spLocks noChangeShapeType="1"/>
          </p:cNvSpPr>
          <p:nvPr/>
        </p:nvSpPr>
        <p:spPr bwMode="auto">
          <a:xfrm>
            <a:off x="468313" y="6308725"/>
            <a:ext cx="20145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14"/>
          <p:cNvSpPr>
            <a:spLocks noChangeShapeType="1"/>
          </p:cNvSpPr>
          <p:nvPr/>
        </p:nvSpPr>
        <p:spPr bwMode="auto">
          <a:xfrm flipH="1" flipV="1">
            <a:off x="1979613" y="5373688"/>
            <a:ext cx="457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13"/>
          <p:cNvSpPr>
            <a:spLocks noChangeShapeType="1"/>
          </p:cNvSpPr>
          <p:nvPr/>
        </p:nvSpPr>
        <p:spPr bwMode="auto">
          <a:xfrm>
            <a:off x="1979613" y="5373688"/>
            <a:ext cx="288925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12"/>
          <p:cNvSpPr>
            <a:spLocks noChangeShapeType="1"/>
          </p:cNvSpPr>
          <p:nvPr/>
        </p:nvSpPr>
        <p:spPr bwMode="auto">
          <a:xfrm>
            <a:off x="1979613" y="5373688"/>
            <a:ext cx="792162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V="1">
            <a:off x="2268538" y="5589588"/>
            <a:ext cx="431800" cy="28733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6"/>
          <p:cNvSpPr>
            <a:spLocks noChangeShapeType="1"/>
          </p:cNvSpPr>
          <p:nvPr/>
        </p:nvSpPr>
        <p:spPr bwMode="auto">
          <a:xfrm flipV="1">
            <a:off x="468313" y="5013325"/>
            <a:ext cx="2128837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7"/>
          <p:cNvSpPr>
            <a:spLocks noChangeShapeType="1"/>
          </p:cNvSpPr>
          <p:nvPr/>
        </p:nvSpPr>
        <p:spPr bwMode="auto">
          <a:xfrm flipH="1" flipV="1">
            <a:off x="2555875" y="5084763"/>
            <a:ext cx="144463" cy="4318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0"/>
          <p:cNvSpPr>
            <a:spLocks noChangeShapeType="1"/>
          </p:cNvSpPr>
          <p:nvPr/>
        </p:nvSpPr>
        <p:spPr bwMode="auto">
          <a:xfrm>
            <a:off x="6227763" y="6308725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8"/>
          <p:cNvSpPr>
            <a:spLocks noChangeShapeType="1"/>
          </p:cNvSpPr>
          <p:nvPr/>
        </p:nvSpPr>
        <p:spPr bwMode="auto">
          <a:xfrm flipV="1">
            <a:off x="6227763" y="5013325"/>
            <a:ext cx="182880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9"/>
          <p:cNvSpPr>
            <a:spLocks noChangeShapeType="1"/>
          </p:cNvSpPr>
          <p:nvPr/>
        </p:nvSpPr>
        <p:spPr bwMode="auto">
          <a:xfrm flipH="1" flipV="1">
            <a:off x="7235825" y="4941888"/>
            <a:ext cx="80010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Rectangle 20"/>
          <p:cNvSpPr>
            <a:spLocks noChangeArrowheads="1"/>
          </p:cNvSpPr>
          <p:nvPr/>
        </p:nvSpPr>
        <p:spPr bwMode="auto">
          <a:xfrm>
            <a:off x="0" y="185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9" name="Rectangle 21"/>
          <p:cNvSpPr>
            <a:spLocks noChangeArrowheads="1"/>
          </p:cNvSpPr>
          <p:nvPr/>
        </p:nvSpPr>
        <p:spPr bwMode="auto">
          <a:xfrm>
            <a:off x="0" y="1858963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23570" name="Rectangle 22"/>
          <p:cNvSpPr>
            <a:spLocks noChangeArrowheads="1"/>
          </p:cNvSpPr>
          <p:nvPr/>
        </p:nvSpPr>
        <p:spPr bwMode="auto">
          <a:xfrm>
            <a:off x="468313" y="4724400"/>
            <a:ext cx="217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866900" algn="l"/>
              </a:tabLst>
            </a:pPr>
            <a:r>
              <a:rPr lang="ru-RU" sz="1200"/>
              <a:t>                                       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1</a:t>
            </a:r>
            <a:endParaRPr lang="ru-RU" sz="1100"/>
          </a:p>
          <a:p>
            <a:pPr eaLnBrk="0" hangingPunct="0">
              <a:tabLst>
                <a:tab pos="1866900" algn="l"/>
              </a:tabLst>
            </a:pPr>
            <a:r>
              <a:rPr lang="ru-RU" sz="1200">
                <a:cs typeface="Times New Roman" pitchFamily="18" charset="0"/>
              </a:rPr>
              <a:t>	</a:t>
            </a:r>
            <a:endParaRPr lang="ru-RU" sz="1200"/>
          </a:p>
          <a:p>
            <a:pPr eaLnBrk="0" hangingPunct="0">
              <a:tabLst>
                <a:tab pos="1866900" algn="l"/>
              </a:tabLst>
            </a:pPr>
            <a:r>
              <a:rPr lang="ru-RU" sz="1200"/>
              <a:t>                                            Е</a:t>
            </a:r>
            <a:endParaRPr lang="ru-RU" sz="1100"/>
          </a:p>
          <a:p>
            <a:pPr eaLnBrk="0" hangingPunct="0">
              <a:tabLst>
                <a:tab pos="1866900" algn="l"/>
              </a:tabLst>
            </a:pPr>
            <a:endParaRPr lang="ru-RU"/>
          </a:p>
        </p:txBody>
      </p:sp>
      <p:sp>
        <p:nvSpPr>
          <p:cNvPr id="23571" name="Rectangle 23"/>
          <p:cNvSpPr>
            <a:spLocks noChangeArrowheads="1"/>
          </p:cNvSpPr>
          <p:nvPr/>
        </p:nvSpPr>
        <p:spPr bwMode="auto">
          <a:xfrm>
            <a:off x="0" y="3506788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23572" name="Rectangle 24"/>
          <p:cNvSpPr>
            <a:spLocks noChangeArrowheads="1"/>
          </p:cNvSpPr>
          <p:nvPr/>
        </p:nvSpPr>
        <p:spPr bwMode="auto">
          <a:xfrm>
            <a:off x="5508625" y="5013325"/>
            <a:ext cx="1943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>
                <a:cs typeface="Times New Roman" pitchFamily="18" charset="0"/>
              </a:rPr>
              <a:t>	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2 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  <p:sp>
        <p:nvSpPr>
          <p:cNvPr id="23573" name="Freeform 27"/>
          <p:cNvSpPr>
            <a:spLocks/>
          </p:cNvSpPr>
          <p:nvPr/>
        </p:nvSpPr>
        <p:spPr bwMode="auto">
          <a:xfrm>
            <a:off x="7512050" y="4437063"/>
            <a:ext cx="155575" cy="965200"/>
          </a:xfrm>
          <a:custGeom>
            <a:avLst/>
            <a:gdLst>
              <a:gd name="T0" fmla="*/ 0 w 71"/>
              <a:gd name="T1" fmla="*/ 965200 h 479"/>
              <a:gd name="T2" fmla="*/ 155575 w 71"/>
              <a:gd name="T3" fmla="*/ 0 h 479"/>
              <a:gd name="T4" fmla="*/ 0 60000 65536"/>
              <a:gd name="T5" fmla="*/ 0 60000 65536"/>
              <a:gd name="T6" fmla="*/ 0 w 71"/>
              <a:gd name="T7" fmla="*/ 0 h 479"/>
              <a:gd name="T8" fmla="*/ 71 w 71"/>
              <a:gd name="T9" fmla="*/ 479 h 4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" h="479">
                <a:moveTo>
                  <a:pt x="0" y="479"/>
                </a:moveTo>
                <a:lnTo>
                  <a:pt x="7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Freeform 29"/>
          <p:cNvSpPr>
            <a:spLocks/>
          </p:cNvSpPr>
          <p:nvPr/>
        </p:nvSpPr>
        <p:spPr bwMode="auto">
          <a:xfrm>
            <a:off x="7259638" y="4516438"/>
            <a:ext cx="365125" cy="449262"/>
          </a:xfrm>
          <a:custGeom>
            <a:avLst/>
            <a:gdLst>
              <a:gd name="T0" fmla="*/ 0 w 230"/>
              <a:gd name="T1" fmla="*/ 449262 h 283"/>
              <a:gd name="T2" fmla="*/ 365125 w 230"/>
              <a:gd name="T3" fmla="*/ 0 h 283"/>
              <a:gd name="T4" fmla="*/ 0 60000 65536"/>
              <a:gd name="T5" fmla="*/ 0 60000 65536"/>
              <a:gd name="T6" fmla="*/ 0 w 230"/>
              <a:gd name="T7" fmla="*/ 0 h 283"/>
              <a:gd name="T8" fmla="*/ 230 w 230"/>
              <a:gd name="T9" fmla="*/ 283 h 2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0" h="283">
                <a:moveTo>
                  <a:pt x="0" y="283"/>
                </a:moveTo>
                <a:lnTo>
                  <a:pt x="23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Freeform 30"/>
          <p:cNvSpPr>
            <a:spLocks/>
          </p:cNvSpPr>
          <p:nvPr/>
        </p:nvSpPr>
        <p:spPr bwMode="auto">
          <a:xfrm>
            <a:off x="7667625" y="4508500"/>
            <a:ext cx="350838" cy="541338"/>
          </a:xfrm>
          <a:custGeom>
            <a:avLst/>
            <a:gdLst>
              <a:gd name="T0" fmla="*/ 0 w 221"/>
              <a:gd name="T1" fmla="*/ 0 h 341"/>
              <a:gd name="T2" fmla="*/ 350838 w 221"/>
              <a:gd name="T3" fmla="*/ 541338 h 341"/>
              <a:gd name="T4" fmla="*/ 0 60000 65536"/>
              <a:gd name="T5" fmla="*/ 0 60000 65536"/>
              <a:gd name="T6" fmla="*/ 0 w 221"/>
              <a:gd name="T7" fmla="*/ 0 h 341"/>
              <a:gd name="T8" fmla="*/ 221 w 221"/>
              <a:gd name="T9" fmla="*/ 341 h 3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1" h="341">
                <a:moveTo>
                  <a:pt x="0" y="0"/>
                </a:moveTo>
                <a:lnTo>
                  <a:pt x="221" y="341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Rectangle 31"/>
          <p:cNvSpPr>
            <a:spLocks noChangeArrowheads="1"/>
          </p:cNvSpPr>
          <p:nvPr/>
        </p:nvSpPr>
        <p:spPr bwMode="auto">
          <a:xfrm>
            <a:off x="5888038" y="6308725"/>
            <a:ext cx="655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</a:t>
            </a:r>
            <a:r>
              <a:rPr lang="en-US" baseline="-25000"/>
              <a:t>1</a:t>
            </a:r>
            <a:r>
              <a:rPr lang="en-US"/>
              <a:t>&gt;0</a:t>
            </a:r>
          </a:p>
        </p:txBody>
      </p:sp>
      <p:sp>
        <p:nvSpPr>
          <p:cNvPr id="23577" name="Rectangle 33"/>
          <p:cNvSpPr>
            <a:spLocks noChangeArrowheads="1"/>
          </p:cNvSpPr>
          <p:nvPr/>
        </p:nvSpPr>
        <p:spPr bwMode="auto">
          <a:xfrm>
            <a:off x="179388" y="6308725"/>
            <a:ext cx="655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</a:t>
            </a:r>
            <a:r>
              <a:rPr lang="en-US" baseline="-25000"/>
              <a:t>1</a:t>
            </a:r>
            <a:r>
              <a:rPr lang="en-US"/>
              <a:t>&gt;0</a:t>
            </a:r>
          </a:p>
        </p:txBody>
      </p:sp>
      <p:sp>
        <p:nvSpPr>
          <p:cNvPr id="23578" name="Rectangle 34"/>
          <p:cNvSpPr>
            <a:spLocks noChangeArrowheads="1"/>
          </p:cNvSpPr>
          <p:nvPr/>
        </p:nvSpPr>
        <p:spPr bwMode="auto">
          <a:xfrm>
            <a:off x="7740650" y="6308725"/>
            <a:ext cx="655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</a:t>
            </a:r>
            <a:r>
              <a:rPr lang="ru-RU" baseline="-25000"/>
              <a:t>2</a:t>
            </a:r>
            <a:r>
              <a:rPr lang="en-US"/>
              <a:t>&gt;0</a:t>
            </a:r>
          </a:p>
        </p:txBody>
      </p:sp>
      <p:sp>
        <p:nvSpPr>
          <p:cNvPr id="23579" name="Rectangle 35"/>
          <p:cNvSpPr>
            <a:spLocks noChangeArrowheads="1"/>
          </p:cNvSpPr>
          <p:nvPr/>
        </p:nvSpPr>
        <p:spPr bwMode="auto">
          <a:xfrm>
            <a:off x="2268538" y="6308725"/>
            <a:ext cx="655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</a:t>
            </a:r>
            <a:r>
              <a:rPr lang="ru-RU" baseline="-25000"/>
              <a:t>2</a:t>
            </a:r>
            <a:r>
              <a:rPr lang="en-US"/>
              <a:t>&gt;0</a:t>
            </a:r>
          </a:p>
        </p:txBody>
      </p:sp>
      <p:sp>
        <p:nvSpPr>
          <p:cNvPr id="23580" name="Rectangle 36"/>
          <p:cNvSpPr>
            <a:spLocks noChangeArrowheads="1"/>
          </p:cNvSpPr>
          <p:nvPr/>
        </p:nvSpPr>
        <p:spPr bwMode="auto">
          <a:xfrm>
            <a:off x="250825" y="5589588"/>
            <a:ext cx="1943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>
                <a:cs typeface="Times New Roman" pitchFamily="18" charset="0"/>
              </a:rPr>
              <a:t>	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2 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  <p:sp>
        <p:nvSpPr>
          <p:cNvPr id="23581" name="Rectangle 37"/>
          <p:cNvSpPr>
            <a:spLocks noChangeArrowheads="1"/>
          </p:cNvSpPr>
          <p:nvPr/>
        </p:nvSpPr>
        <p:spPr bwMode="auto">
          <a:xfrm>
            <a:off x="6156325" y="5157788"/>
            <a:ext cx="1943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>
                <a:cs typeface="Times New Roman" pitchFamily="18" charset="0"/>
              </a:rPr>
              <a:t>	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ru-RU" sz="1200" baseline="-30000"/>
              <a:t>1</a:t>
            </a:r>
            <a:r>
              <a:rPr lang="en-US" sz="1200" baseline="-30000">
                <a:cs typeface="Times New Roman" pitchFamily="18" charset="0"/>
              </a:rPr>
              <a:t> 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  <p:sp>
        <p:nvSpPr>
          <p:cNvPr id="23582" name="Rectangle 38"/>
          <p:cNvSpPr>
            <a:spLocks noChangeArrowheads="1"/>
          </p:cNvSpPr>
          <p:nvPr/>
        </p:nvSpPr>
        <p:spPr bwMode="auto">
          <a:xfrm>
            <a:off x="5795963" y="4797425"/>
            <a:ext cx="1857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>
                <a:cs typeface="Times New Roman" pitchFamily="18" charset="0"/>
              </a:rPr>
              <a:t>	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  <p:sp>
        <p:nvSpPr>
          <p:cNvPr id="23583" name="Rectangle 39"/>
          <p:cNvSpPr>
            <a:spLocks noChangeArrowheads="1"/>
          </p:cNvSpPr>
          <p:nvPr/>
        </p:nvSpPr>
        <p:spPr bwMode="auto">
          <a:xfrm>
            <a:off x="6659563" y="6308725"/>
            <a:ext cx="1038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/>
              <a:t> Е = Е</a:t>
            </a:r>
            <a:r>
              <a:rPr lang="ru-RU" sz="1200" baseline="-25000"/>
              <a:t>1 </a:t>
            </a:r>
            <a:r>
              <a:rPr lang="ru-RU" sz="1200"/>
              <a:t>+ 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2 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  <p:sp>
        <p:nvSpPr>
          <p:cNvPr id="23584" name="Rectangle 40"/>
          <p:cNvSpPr>
            <a:spLocks noChangeArrowheads="1"/>
          </p:cNvSpPr>
          <p:nvPr/>
        </p:nvSpPr>
        <p:spPr bwMode="auto">
          <a:xfrm>
            <a:off x="900113" y="6308725"/>
            <a:ext cx="1038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/>
              <a:t> Е = Е</a:t>
            </a:r>
            <a:r>
              <a:rPr lang="ru-RU" sz="1200" baseline="-25000"/>
              <a:t>1 </a:t>
            </a:r>
            <a:r>
              <a:rPr lang="ru-RU" sz="1200"/>
              <a:t>+ 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2 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C:\Users\Аш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4643438"/>
            <a:ext cx="19288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C:\Users\Аш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2857500"/>
            <a:ext cx="19653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1" descr="C:\Users\Аш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1428750"/>
            <a:ext cx="178593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8893175" cy="1143000"/>
          </a:xfrm>
        </p:spPr>
        <p:txBody>
          <a:bodyPr/>
          <a:lstStyle/>
          <a:p>
            <a:pPr eaLnBrk="1" hangingPunct="1"/>
            <a:r>
              <a:rPr lang="ru-RU" sz="2800" b="1" u="sng" smtClean="0"/>
              <a:t>Электрическое поле.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Однородное поле</a:t>
            </a:r>
          </a:p>
          <a:p>
            <a:pPr eaLnBrk="1" hangingPunct="1">
              <a:buFontTx/>
              <a:buNone/>
            </a:pPr>
            <a:r>
              <a:rPr lang="en-US" sz="2000" smtClean="0"/>
              <a:t>E=const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ru-RU" sz="2000" smtClean="0"/>
              <a:t>Положительный точечный заряд  </a:t>
            </a:r>
          </a:p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>
              <a:buFontTx/>
              <a:buNone/>
            </a:pPr>
            <a:r>
              <a:rPr lang="ru-RU" sz="2000" smtClean="0"/>
              <a:t>Отрицательный точечный заряд    </a:t>
            </a: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1763713" y="333375"/>
            <a:ext cx="5616575" cy="8651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>
            <a:off x="3635375" y="177323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4716463" y="177323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635375" y="1916113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635375" y="220503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635375" y="249237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Line 10"/>
          <p:cNvSpPr>
            <a:spLocks noChangeShapeType="1"/>
          </p:cNvSpPr>
          <p:nvPr/>
        </p:nvSpPr>
        <p:spPr bwMode="auto">
          <a:xfrm>
            <a:off x="3419475" y="1700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>
            <a:off x="3348038" y="17732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4787900" y="17732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6588125" y="35734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+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6732588" y="29972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6732588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877050" y="37163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940425" y="37163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6877050" y="3789363"/>
            <a:ext cx="4318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6156325" y="378936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6084888" y="3284538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6804025" y="3213100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00" name="Oval 27"/>
          <p:cNvSpPr>
            <a:spLocks noChangeArrowheads="1"/>
          </p:cNvSpPr>
          <p:nvPr/>
        </p:nvSpPr>
        <p:spPr bwMode="auto">
          <a:xfrm>
            <a:off x="7019925" y="5229225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-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308850" y="53736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6372225" y="53736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7164388" y="46529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V="1">
            <a:off x="7164388" y="5516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V="1">
            <a:off x="7235825" y="486886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6588125" y="4941888"/>
            <a:ext cx="5032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H="1">
            <a:off x="6588125" y="5445125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7235825" y="5445125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  <p:bldP spid="10249" grpId="0" animBg="1"/>
      <p:bldP spid="10255" grpId="0" animBg="1"/>
      <p:bldP spid="10257" grpId="0" animBg="1"/>
      <p:bldP spid="10258" grpId="0" animBg="1"/>
      <p:bldP spid="10259" grpId="0" animBg="1"/>
      <p:bldP spid="10262" grpId="0" animBg="1"/>
      <p:bldP spid="10264" grpId="0" animBg="1"/>
      <p:bldP spid="10265" grpId="0" animBg="1"/>
      <p:bldP spid="10266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000" smtClean="0"/>
              <a:t>Два одноименных заряда  </a:t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19533" name="Picture 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692150"/>
            <a:ext cx="2466975" cy="1543050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25603" name="Rectangle 80"/>
          <p:cNvSpPr>
            <a:spLocks noChangeArrowheads="1"/>
          </p:cNvSpPr>
          <p:nvPr/>
        </p:nvSpPr>
        <p:spPr bwMode="auto">
          <a:xfrm>
            <a:off x="539750" y="2708275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Два разноименных заряда</a:t>
            </a:r>
          </a:p>
        </p:txBody>
      </p:sp>
      <p:pic>
        <p:nvPicPr>
          <p:cNvPr id="19537" name="Picture 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141663"/>
            <a:ext cx="2665412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83"/>
          <p:cNvSpPr>
            <a:spLocks noChangeArrowheads="1"/>
          </p:cNvSpPr>
          <p:nvPr/>
        </p:nvSpPr>
        <p:spPr bwMode="auto">
          <a:xfrm>
            <a:off x="827088" y="5430838"/>
            <a:ext cx="7065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i="1">
                <a:solidFill>
                  <a:schemeClr val="bg1"/>
                </a:solidFill>
              </a:rPr>
              <a:t>Линии напряженности   непрерывны и не пересекаются.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zika">
  <a:themeElements>
    <a:clrScheme name="Тема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Fizika</Template>
  <TotalTime>695</TotalTime>
  <Words>549</Words>
  <Application>Microsoft Office PowerPoint</Application>
  <PresentationFormat>Экран (4:3)</PresentationFormat>
  <Paragraphs>165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Calibri</vt:lpstr>
      <vt:lpstr>Wingdings</vt:lpstr>
      <vt:lpstr>Constantia</vt:lpstr>
      <vt:lpstr>Wingdings 2</vt:lpstr>
      <vt:lpstr>Times New Roman</vt:lpstr>
      <vt:lpstr>Fizika</vt:lpstr>
      <vt:lpstr>Fizika</vt:lpstr>
      <vt:lpstr>Fizika</vt:lpstr>
      <vt:lpstr>Fizika</vt:lpstr>
      <vt:lpstr>Fizika</vt:lpstr>
      <vt:lpstr>Формула</vt:lpstr>
      <vt:lpstr>Тема Электрическое поле. Напряженность электрического поля. </vt:lpstr>
      <vt:lpstr>Содержание</vt:lpstr>
      <vt:lpstr>Закон сохранения электрического заряда</vt:lpstr>
      <vt:lpstr> Закон сохранения электрического заряда </vt:lpstr>
      <vt:lpstr> ЗАКОН  КУЛОНА </vt:lpstr>
      <vt:lpstr>Слайд 6</vt:lpstr>
      <vt:lpstr>Принцип суперпозиции полей</vt:lpstr>
      <vt:lpstr>Электрическое поле.</vt:lpstr>
      <vt:lpstr>Два одноименных заряда   </vt:lpstr>
      <vt:lpstr>Теорема Гаусса</vt:lpstr>
      <vt:lpstr> Применение теории Гаусса</vt:lpstr>
      <vt:lpstr>Потенциал и разность потенциалов</vt:lpstr>
      <vt:lpstr> Разность потенциалов (напряжение)</vt:lpstr>
      <vt:lpstr> Связь между силовой и энергетической характеристиками  (для однородного поля)</vt:lpstr>
      <vt:lpstr>Задание 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gerda</dc:creator>
  <cp:lastModifiedBy>Пользователь</cp:lastModifiedBy>
  <cp:revision>26</cp:revision>
  <dcterms:created xsi:type="dcterms:W3CDTF">2009-04-08T07:59:05Z</dcterms:created>
  <dcterms:modified xsi:type="dcterms:W3CDTF">2000-12-31T19:50:45Z</dcterms:modified>
</cp:coreProperties>
</file>